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Lst>
  <p:notesMasterIdLst>
    <p:notesMasterId r:id="rId18"/>
  </p:notesMasterIdLst>
  <p:sldIdLst>
    <p:sldId id="256" r:id="rId4"/>
    <p:sldId id="257" r:id="rId5"/>
    <p:sldId id="301" r:id="rId6"/>
    <p:sldId id="313" r:id="rId7"/>
    <p:sldId id="314" r:id="rId8"/>
    <p:sldId id="302" r:id="rId9"/>
    <p:sldId id="303" r:id="rId10"/>
    <p:sldId id="304" r:id="rId11"/>
    <p:sldId id="305" r:id="rId12"/>
    <p:sldId id="306" r:id="rId13"/>
    <p:sldId id="307" r:id="rId14"/>
    <p:sldId id="315" r:id="rId15"/>
    <p:sldId id="310" r:id="rId16"/>
    <p:sldId id="311" r:id="rId17"/>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01D6A49-3D3A-6B51-0E54-A93139CC6B41}" name="siipcn0306" initials="s" userId="S::siipcd0255@officeSII.onmicrosoft.com::007cb06a-2607-4080-9ebf-46a7c8e8fef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原 鉄平 Teppei Hara" initials="原" lastIdx="8" clrIdx="0">
    <p:extLst>
      <p:ext uri="{19B8F6BF-5375-455C-9EA6-DF929625EA0E}">
        <p15:presenceInfo xmlns:p15="http://schemas.microsoft.com/office/powerpoint/2012/main" userId="S::teppei.hara@dentsu.co.jp::ca3cec69-fd09-4f1b-816b-6b29ca3cdd4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454" autoAdjust="0"/>
    <p:restoredTop sz="94660"/>
  </p:normalViewPr>
  <p:slideViewPr>
    <p:cSldViewPr snapToGrid="0">
      <p:cViewPr>
        <p:scale>
          <a:sx n="100" d="100"/>
          <a:sy n="100" d="100"/>
        </p:scale>
        <p:origin x="384" y="-3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1.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7EEE049-E83B-4787-8E80-E3AAF9C9C366}" type="datetimeFigureOut">
              <a:rPr kumimoji="1" lang="ja-JP" altLang="en-US" smtClean="0"/>
              <a:t>2022/12/15</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23A380A-AB9A-4330-A729-7BEA3D22F50F}" type="slidenum">
              <a:rPr kumimoji="1" lang="ja-JP" altLang="en-US" smtClean="0"/>
              <a:t>‹#›</a:t>
            </a:fld>
            <a:endParaRPr kumimoji="1" lang="ja-JP" altLang="en-US"/>
          </a:p>
        </p:txBody>
      </p:sp>
    </p:spTree>
    <p:extLst>
      <p:ext uri="{BB962C8B-B14F-4D97-AF65-F5344CB8AC3E}">
        <p14:creationId xmlns:p14="http://schemas.microsoft.com/office/powerpoint/2010/main" val="253992201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36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2022/12/15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4230687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2022/12/15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1133211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2022/12/15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721249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ormAutofit/>
          </a:bodyPr>
          <a:lstStyle>
            <a:lvl1pPr>
              <a:defRPr sz="1800"/>
            </a:lvl1pPr>
            <a:lvl2pPr>
              <a:defRPr sz="1800"/>
            </a:lvl2pPr>
            <a:lvl3pPr>
              <a:defRPr sz="1800"/>
            </a:lvl3pPr>
            <a:lvl4pPr>
              <a:defRPr sz="1800"/>
            </a:lvl4pPr>
            <a:lvl5pPr>
              <a:defRPr sz="18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2022/12/15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546894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normAutofit/>
          </a:bodyPr>
          <a:lstStyle>
            <a:lvl1pPr>
              <a:defRPr sz="36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2022/12/15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412712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256032" y="1139509"/>
            <a:ext cx="4258818" cy="503745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139509"/>
            <a:ext cx="4258818" cy="503745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F346C86-74A7-42A5-B0AE-C584C11A28E0}" type="datetimeFigureOut">
              <a:rPr kumimoji="1" lang="ja-JP" altLang="en-US" smtClean="0"/>
              <a:t>2022/12/15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35565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F346C86-74A7-42A5-B0AE-C584C11A28E0}" type="datetimeFigureOut">
              <a:rPr kumimoji="1" lang="ja-JP" altLang="en-US" smtClean="0"/>
              <a:t>2022/12/15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599115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F346C86-74A7-42A5-B0AE-C584C11A28E0}" type="datetimeFigureOut">
              <a:rPr kumimoji="1" lang="ja-JP" altLang="en-US" smtClean="0"/>
              <a:t>2022/12/15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204869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346C86-74A7-42A5-B0AE-C584C11A28E0}" type="datetimeFigureOut">
              <a:rPr kumimoji="1" lang="ja-JP" altLang="en-US" smtClean="0"/>
              <a:t>2022/12/15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4095404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346C86-74A7-42A5-B0AE-C584C11A28E0}" type="datetimeFigureOut">
              <a:rPr kumimoji="1" lang="ja-JP" altLang="en-US" smtClean="0"/>
              <a:t>2022/12/15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67774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346C86-74A7-42A5-B0AE-C584C11A28E0}" type="datetimeFigureOut">
              <a:rPr kumimoji="1" lang="ja-JP" altLang="en-US" smtClean="0"/>
              <a:t>2022/12/15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966742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 y="210312"/>
            <a:ext cx="8631936" cy="749809"/>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56032" y="1069848"/>
            <a:ext cx="8631936" cy="5107115"/>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256032"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346C86-74A7-42A5-B0AE-C584C11A28E0}" type="datetimeFigureOut">
              <a:rPr kumimoji="1" lang="ja-JP" altLang="en-US" smtClean="0"/>
              <a:t>2022/12/15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814566"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42773818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BE0414-57BF-46F7-B301-60821490AEFC}"/>
              </a:ext>
            </a:extLst>
          </p:cNvPr>
          <p:cNvSpPr>
            <a:spLocks noGrp="1"/>
          </p:cNvSpPr>
          <p:nvPr>
            <p:ph type="ctrTitle"/>
          </p:nvPr>
        </p:nvSpPr>
        <p:spPr/>
        <p:txBody>
          <a:bodyPr>
            <a:normAutofit/>
          </a:bodyPr>
          <a:lstStyle/>
          <a:p>
            <a:r>
              <a:rPr kumimoji="1" lang="ja-JP" altLang="en-US" sz="2800" b="1" dirty="0">
                <a:latin typeface="Meiryo UI" panose="020B0604030504040204" pitchFamily="50" charset="-128"/>
                <a:ea typeface="Meiryo UI" panose="020B0604030504040204" pitchFamily="50" charset="-128"/>
              </a:rPr>
              <a:t>新エネルギー推進に係る技術開発支援事業</a:t>
            </a:r>
            <a:r>
              <a:rPr kumimoji="1" lang="en-US" altLang="ja-JP" sz="2800" b="1" dirty="0">
                <a:latin typeface="Meiryo UI" panose="020B0604030504040204" pitchFamily="50" charset="-128"/>
                <a:ea typeface="Meiryo UI" panose="020B0604030504040204" pitchFamily="50" charset="-128"/>
              </a:rPr>
              <a:t/>
            </a:r>
            <a:br>
              <a:rPr kumimoji="1" lang="en-US" altLang="ja-JP" sz="2800" b="1" dirty="0">
                <a:latin typeface="Meiryo UI" panose="020B0604030504040204" pitchFamily="50" charset="-128"/>
                <a:ea typeface="Meiryo UI" panose="020B0604030504040204" pitchFamily="50" charset="-128"/>
              </a:rPr>
            </a:br>
            <a:r>
              <a:rPr lang="zh-TW" altLang="en-US" sz="2800" b="1" dirty="0">
                <a:latin typeface="Meiryo UI" panose="020B0604030504040204" pitchFamily="50" charset="-128"/>
                <a:ea typeface="Meiryo UI" panose="020B0604030504040204" pitchFamily="50" charset="-128"/>
              </a:rPr>
              <a:t>申請事業説明書</a:t>
            </a:r>
            <a:r>
              <a:rPr kumimoji="1" lang="en-US" altLang="ja-JP" sz="2800" b="1" dirty="0">
                <a:latin typeface="Meiryo UI" panose="020B0604030504040204" pitchFamily="50" charset="-128"/>
                <a:ea typeface="Meiryo UI" panose="020B0604030504040204" pitchFamily="50" charset="-128"/>
              </a:rPr>
              <a:t/>
            </a:r>
            <a:br>
              <a:rPr kumimoji="1" lang="en-US" altLang="ja-JP" sz="2800" b="1" dirty="0">
                <a:latin typeface="Meiryo UI" panose="020B0604030504040204" pitchFamily="50" charset="-128"/>
                <a:ea typeface="Meiryo UI" panose="020B0604030504040204" pitchFamily="50" charset="-128"/>
              </a:rPr>
            </a:br>
            <a:r>
              <a:rPr kumimoji="1" lang="en-US" altLang="ja-JP" sz="2800" b="1" dirty="0">
                <a:latin typeface="Meiryo UI" panose="020B0604030504040204" pitchFamily="50" charset="-128"/>
                <a:ea typeface="Meiryo UI" panose="020B0604030504040204" pitchFamily="50" charset="-128"/>
              </a:rPr>
              <a:t/>
            </a:r>
            <a:br>
              <a:rPr kumimoji="1" lang="en-US" altLang="ja-JP" sz="2800" b="1" dirty="0">
                <a:latin typeface="Meiryo UI" panose="020B0604030504040204" pitchFamily="50" charset="-128"/>
                <a:ea typeface="Meiryo UI" panose="020B0604030504040204" pitchFamily="50" charset="-128"/>
              </a:rPr>
            </a:br>
            <a:endParaRPr kumimoji="1" lang="ja-JP" altLang="en-US" sz="2800" b="1" dirty="0">
              <a:solidFill>
                <a:srgbClr val="00B050"/>
              </a:solidFill>
              <a:latin typeface="Meiryo UI" panose="020B0604030504040204" pitchFamily="50" charset="-128"/>
              <a:ea typeface="Meiryo UI" panose="020B0604030504040204" pitchFamily="50" charset="-128"/>
            </a:endParaRPr>
          </a:p>
        </p:txBody>
      </p:sp>
      <p:sp>
        <p:nvSpPr>
          <p:cNvPr id="3" name="字幕 2">
            <a:extLst>
              <a:ext uri="{FF2B5EF4-FFF2-40B4-BE49-F238E27FC236}">
                <a16:creationId xmlns:a16="http://schemas.microsoft.com/office/drawing/2014/main" id="{715B5BD9-AA44-46D8-B899-50AB5908CB5C}"/>
              </a:ext>
            </a:extLst>
          </p:cNvPr>
          <p:cNvSpPr>
            <a:spLocks noGrp="1"/>
          </p:cNvSpPr>
          <p:nvPr>
            <p:ph type="subTitle" idx="1"/>
          </p:nvPr>
        </p:nvSpPr>
        <p:spPr>
          <a:xfrm>
            <a:off x="1143000" y="3602038"/>
            <a:ext cx="6858000" cy="665162"/>
          </a:xfrm>
        </p:spPr>
        <p:txBody>
          <a:bodyPr>
            <a:normAutofit/>
          </a:bodyPr>
          <a:lstStyle/>
          <a:p>
            <a:r>
              <a:rPr lang="en-US" altLang="ja-JP" sz="3200" dirty="0">
                <a:latin typeface="Meiryo UI" panose="020B0604030504040204" pitchFamily="50" charset="-128"/>
                <a:ea typeface="Meiryo UI" panose="020B0604030504040204" pitchFamily="50" charset="-128"/>
              </a:rPr>
              <a:t>【</a:t>
            </a:r>
            <a:r>
              <a:rPr lang="ja-JP" altLang="en-US" sz="3200" dirty="0">
                <a:latin typeface="Meiryo UI" panose="020B0604030504040204" pitchFamily="50" charset="-128"/>
                <a:ea typeface="Meiryo UI" panose="020B0604030504040204" pitchFamily="50" charset="-128"/>
              </a:rPr>
              <a:t>申請者名</a:t>
            </a:r>
            <a:r>
              <a:rPr lang="en-US" altLang="ja-JP" sz="3200" dirty="0">
                <a:latin typeface="Meiryo UI" panose="020B0604030504040204" pitchFamily="50" charset="-128"/>
                <a:ea typeface="Meiryo UI" panose="020B0604030504040204" pitchFamily="50" charset="-128"/>
              </a:rPr>
              <a:t>】</a:t>
            </a:r>
            <a:endParaRPr kumimoji="1" lang="ja-JP" altLang="en-US" sz="32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338556D-548F-4B0D-A596-5AB542063D06}"/>
              </a:ext>
            </a:extLst>
          </p:cNvPr>
          <p:cNvSpPr txBox="1"/>
          <p:nvPr/>
        </p:nvSpPr>
        <p:spPr>
          <a:xfrm>
            <a:off x="1143000" y="4942789"/>
            <a:ext cx="6971168" cy="1169551"/>
          </a:xfrm>
          <a:prstGeom prst="rect">
            <a:avLst/>
          </a:prstGeom>
          <a:solidFill>
            <a:schemeClr val="accent3">
              <a:lumMod val="20000"/>
              <a:lumOff val="80000"/>
            </a:schemeClr>
          </a:solidFill>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作成における注意事項</a:t>
            </a:r>
            <a:r>
              <a:rPr kumimoji="1" lang="en-US" altLang="ja-JP" sz="1400" dirty="0">
                <a:latin typeface="Meiryo UI" panose="020B0604030504040204" pitchFamily="50" charset="-128"/>
                <a:ea typeface="Meiryo UI" panose="020B0604030504040204" pitchFamily="50" charset="-128"/>
              </a:rPr>
              <a:t>】</a:t>
            </a:r>
          </a:p>
          <a:p>
            <a:r>
              <a:rPr kumimoji="1" lang="ja-JP" altLang="en-US" sz="1400" dirty="0">
                <a:latin typeface="Meiryo UI" panose="020B0604030504040204" pitchFamily="50" charset="-128"/>
                <a:ea typeface="Meiryo UI" panose="020B0604030504040204" pitchFamily="50" charset="-128"/>
              </a:rPr>
              <a:t>・資料はこのフォーマットを用いて、記載例を参考に作成してください。</a:t>
            </a:r>
          </a:p>
          <a:p>
            <a:r>
              <a:rPr kumimoji="1" lang="ja-JP" altLang="en-US" sz="1400" dirty="0">
                <a:latin typeface="Meiryo UI" panose="020B0604030504040204" pitchFamily="50" charset="-128"/>
                <a:ea typeface="Meiryo UI" panose="020B0604030504040204" pitchFamily="50" charset="-128"/>
              </a:rPr>
              <a:t>・テキストボックス外の文字（タイトル、大小目等）は変更しないでください。</a:t>
            </a:r>
          </a:p>
          <a:p>
            <a:r>
              <a:rPr kumimoji="1" lang="ja-JP" altLang="en-US" sz="1400" dirty="0">
                <a:latin typeface="Meiryo UI" panose="020B0604030504040204" pitchFamily="50" charset="-128"/>
                <a:ea typeface="Meiryo UI" panose="020B0604030504040204" pitchFamily="50" charset="-128"/>
              </a:rPr>
              <a:t>・テキストボックス（背面グレー）は削除の上作成してください。</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（このテキストボックスを含む）</a:t>
            </a:r>
            <a:endParaRPr kumimoji="1" lang="en-US" altLang="ja-JP" sz="1400"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270163" y="262108"/>
            <a:ext cx="2029692" cy="369332"/>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様式第１－４号</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66145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10</a:t>
            </a:fld>
            <a:endParaRPr lang="en-US" altLang="ja-JP" sz="1500"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91948" y="63027"/>
            <a:ext cx="8631936" cy="341434"/>
          </a:xfrm>
        </p:spPr>
        <p:txBody>
          <a:bodyPr>
            <a:normAutofit/>
          </a:bodyPr>
          <a:lstStyle/>
          <a:p>
            <a:r>
              <a:rPr kumimoji="1" lang="ja-JP" altLang="en-US" sz="1600" dirty="0">
                <a:latin typeface="Meiryo UI" panose="020B0604030504040204" pitchFamily="50" charset="-128"/>
                <a:ea typeface="Meiryo UI" panose="020B0604030504040204" pitchFamily="50" charset="-128"/>
              </a:rPr>
              <a:t>６</a:t>
            </a:r>
            <a:r>
              <a:rPr kumimoji="1" lang="ja-JP" altLang="en-US" sz="1600" dirty="0" smtClean="0">
                <a:latin typeface="Meiryo UI" panose="020B0604030504040204" pitchFamily="50" charset="-128"/>
                <a:ea typeface="Meiryo UI" panose="020B0604030504040204" pitchFamily="50" charset="-128"/>
              </a:rPr>
              <a:t>．取組の新規性</a:t>
            </a:r>
            <a:r>
              <a:rPr kumimoji="1" lang="ja-JP" altLang="en-US" sz="1600" dirty="0">
                <a:latin typeface="Meiryo UI" panose="020B0604030504040204" pitchFamily="50" charset="-128"/>
                <a:ea typeface="Meiryo UI" panose="020B0604030504040204" pitchFamily="50" charset="-128"/>
              </a:rPr>
              <a:t>・優秀性に</a:t>
            </a:r>
            <a:r>
              <a:rPr kumimoji="1" lang="ja-JP" altLang="en-US" sz="1600" dirty="0" smtClean="0">
                <a:latin typeface="Meiryo UI" panose="020B0604030504040204" pitchFamily="50" charset="-128"/>
                <a:ea typeface="Meiryo UI" panose="020B0604030504040204" pitchFamily="50" charset="-128"/>
              </a:rPr>
              <a:t>ついて</a:t>
            </a:r>
            <a:endParaRPr kumimoji="1" lang="ja-JP" altLang="en-US" sz="1600"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9DA2403F-32A3-49A8-8602-426C4DF35D4C}"/>
              </a:ext>
            </a:extLst>
          </p:cNvPr>
          <p:cNvSpPr txBox="1"/>
          <p:nvPr/>
        </p:nvSpPr>
        <p:spPr>
          <a:xfrm>
            <a:off x="560098" y="1009870"/>
            <a:ext cx="4739941" cy="307777"/>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・本取組に係る技術や手法の新規性や独自性を記載すること。</a:t>
            </a:r>
            <a:endParaRPr lang="en-US" altLang="ja-JP" sz="14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E4F4DAF5-782D-4E8B-8688-3922942E643B}"/>
              </a:ext>
            </a:extLst>
          </p:cNvPr>
          <p:cNvSpPr txBox="1"/>
          <p:nvPr/>
        </p:nvSpPr>
        <p:spPr>
          <a:xfrm>
            <a:off x="43542" y="498216"/>
            <a:ext cx="5773057" cy="31706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（１）技術や手法の新規性・独自性</a:t>
            </a:r>
          </a:p>
        </p:txBody>
      </p:sp>
      <p:sp>
        <p:nvSpPr>
          <p:cNvPr id="13" name="正方形/長方形 12">
            <a:extLst>
              <a:ext uri="{FF2B5EF4-FFF2-40B4-BE49-F238E27FC236}">
                <a16:creationId xmlns:a16="http://schemas.microsoft.com/office/drawing/2014/main" id="{9FEDA74C-9ED1-489D-92B4-C7CA795D6425}"/>
              </a:ext>
            </a:extLst>
          </p:cNvPr>
          <p:cNvSpPr/>
          <p:nvPr/>
        </p:nvSpPr>
        <p:spPr>
          <a:xfrm>
            <a:off x="159657" y="445783"/>
            <a:ext cx="8781143" cy="262507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DB347586-8A56-4430-AC65-34DC26F933D7}"/>
              </a:ext>
            </a:extLst>
          </p:cNvPr>
          <p:cNvSpPr/>
          <p:nvPr/>
        </p:nvSpPr>
        <p:spPr>
          <a:xfrm>
            <a:off x="159657" y="3154221"/>
            <a:ext cx="8781143" cy="340683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FBE156D3-2D2A-4ACA-98E5-477624315A69}"/>
              </a:ext>
            </a:extLst>
          </p:cNvPr>
          <p:cNvSpPr txBox="1"/>
          <p:nvPr/>
        </p:nvSpPr>
        <p:spPr>
          <a:xfrm>
            <a:off x="365459" y="3706706"/>
            <a:ext cx="8214661" cy="815608"/>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・比較対象となる既存技術・手法の名称及びその内容を記載すること。</a:t>
            </a:r>
            <a:endParaRPr lang="en-US" altLang="ja-JP" sz="1400" dirty="0">
              <a:latin typeface="Meiryo UI" panose="020B0604030504040204" pitchFamily="50" charset="-128"/>
              <a:ea typeface="Meiryo UI" panose="020B0604030504040204" pitchFamily="50" charset="-128"/>
            </a:endParaRPr>
          </a:p>
          <a:p>
            <a:pPr marL="92075" indent="-92075">
              <a:spcBef>
                <a:spcPts val="600"/>
              </a:spcBef>
            </a:pPr>
            <a:r>
              <a:rPr lang="ja-JP" altLang="en-US" sz="1400" dirty="0">
                <a:latin typeface="Meiryo UI" panose="020B0604030504040204" pitchFamily="50" charset="-128"/>
                <a:ea typeface="Meiryo UI" panose="020B0604030504040204" pitchFamily="50" charset="-128"/>
              </a:rPr>
              <a:t>・その上で、本取組に係る技術や手法が当該既存技術・手法と比して優れていると想定されている点及びその理由を記載すること。</a:t>
            </a:r>
            <a:endParaRPr lang="en-US" altLang="ja-JP" sz="1400"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1ECB1876-81EC-4A16-984F-8D06E502D83F}"/>
              </a:ext>
            </a:extLst>
          </p:cNvPr>
          <p:cNvSpPr txBox="1"/>
          <p:nvPr/>
        </p:nvSpPr>
        <p:spPr>
          <a:xfrm>
            <a:off x="43541" y="3195052"/>
            <a:ext cx="5773057" cy="31706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（２）比較対象となる既存の研究開発、技術・製品・サービス等及び比較</a:t>
            </a:r>
          </a:p>
        </p:txBody>
      </p:sp>
      <p:sp>
        <p:nvSpPr>
          <p:cNvPr id="20" name="テキスト ボックス 19">
            <a:extLst>
              <a:ext uri="{FF2B5EF4-FFF2-40B4-BE49-F238E27FC236}">
                <a16:creationId xmlns:a16="http://schemas.microsoft.com/office/drawing/2014/main" id="{9DC03FB2-6B12-43CC-8E99-6E8A03AD5786}"/>
              </a:ext>
            </a:extLst>
          </p:cNvPr>
          <p:cNvSpPr txBox="1"/>
          <p:nvPr/>
        </p:nvSpPr>
        <p:spPr>
          <a:xfrm>
            <a:off x="6997700" y="60764"/>
            <a:ext cx="2146300" cy="253916"/>
          </a:xfrm>
          <a:prstGeom prst="rect">
            <a:avLst/>
          </a:prstGeom>
          <a:noFill/>
          <a:ln>
            <a:solidFill>
              <a:schemeClr val="tx1"/>
            </a:solidFill>
          </a:ln>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関連審査</a:t>
            </a:r>
            <a:r>
              <a:rPr kumimoji="1" lang="ja-JP" altLang="en-US" sz="1050" dirty="0" smtClean="0">
                <a:latin typeface="Meiryo UI" panose="020B0604030504040204" pitchFamily="50" charset="-128"/>
                <a:ea typeface="Meiryo UI" panose="020B0604030504040204" pitchFamily="50" charset="-128"/>
              </a:rPr>
              <a:t>項目：新規性</a:t>
            </a:r>
            <a:r>
              <a:rPr kumimoji="1" lang="ja-JP" altLang="en-US" sz="1050" dirty="0">
                <a:latin typeface="Meiryo UI" panose="020B0604030504040204" pitchFamily="50" charset="-128"/>
                <a:ea typeface="Meiryo UI" panose="020B0604030504040204" pitchFamily="50" charset="-128"/>
              </a:rPr>
              <a:t>・優秀性</a:t>
            </a:r>
            <a:endParaRPr kumimoji="1" lang="en-US" altLang="ja-JP"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47047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11</a:t>
            </a:fld>
            <a:endParaRPr lang="en-US" altLang="ja-JP" sz="1500"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86135" y="49985"/>
            <a:ext cx="8631936" cy="325977"/>
          </a:xfrm>
        </p:spPr>
        <p:txBody>
          <a:bodyPr>
            <a:normAutofit/>
          </a:bodyPr>
          <a:lstStyle/>
          <a:p>
            <a:r>
              <a:rPr lang="ja-JP" altLang="en-US" sz="1600" dirty="0">
                <a:latin typeface="Meiryo UI" panose="020B0604030504040204" pitchFamily="50" charset="-128"/>
                <a:ea typeface="Meiryo UI" panose="020B0604030504040204" pitchFamily="50" charset="-128"/>
              </a:rPr>
              <a:t>７</a:t>
            </a:r>
            <a:r>
              <a:rPr kumimoji="1" lang="ja-JP" altLang="en-US" sz="1600" dirty="0">
                <a:latin typeface="Meiryo UI" panose="020B0604030504040204" pitchFamily="50" charset="-128"/>
                <a:ea typeface="Meiryo UI" panose="020B0604030504040204" pitchFamily="50" charset="-128"/>
              </a:rPr>
              <a:t>．取組の実現性について</a:t>
            </a:r>
          </a:p>
        </p:txBody>
      </p:sp>
      <p:sp>
        <p:nvSpPr>
          <p:cNvPr id="9" name="テキスト ボックス 8">
            <a:extLst>
              <a:ext uri="{FF2B5EF4-FFF2-40B4-BE49-F238E27FC236}">
                <a16:creationId xmlns:a16="http://schemas.microsoft.com/office/drawing/2014/main" id="{9DA2403F-32A3-49A8-8602-426C4DF35D4C}"/>
              </a:ext>
            </a:extLst>
          </p:cNvPr>
          <p:cNvSpPr txBox="1"/>
          <p:nvPr/>
        </p:nvSpPr>
        <p:spPr>
          <a:xfrm>
            <a:off x="365459" y="1097016"/>
            <a:ext cx="8303768" cy="600164"/>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・本助成事業を実施する前に、事前に行った調査や検証内容及び検証結果を内容ごとに記載すること。</a:t>
            </a:r>
            <a:endParaRPr lang="en-US" altLang="ja-JP" sz="1400" dirty="0">
              <a:latin typeface="Meiryo UI" panose="020B0604030504040204" pitchFamily="50" charset="-128"/>
              <a:ea typeface="Meiryo UI" panose="020B0604030504040204" pitchFamily="50" charset="-128"/>
            </a:endParaRPr>
          </a:p>
          <a:p>
            <a:pPr>
              <a:spcBef>
                <a:spcPts val="600"/>
              </a:spcBef>
            </a:pPr>
            <a:r>
              <a:rPr lang="ja-JP" altLang="en-US" sz="1400" dirty="0">
                <a:latin typeface="Meiryo UI" panose="020B0604030504040204" pitchFamily="50" charset="-128"/>
                <a:ea typeface="Meiryo UI" panose="020B0604030504040204" pitchFamily="50" charset="-128"/>
              </a:rPr>
              <a:t>・検証内容は規模や対象、内容を具体的に記載すること。</a:t>
            </a:r>
            <a:endParaRPr lang="en-US" altLang="ja-JP" sz="14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E4F4DAF5-782D-4E8B-8688-3922942E643B}"/>
              </a:ext>
            </a:extLst>
          </p:cNvPr>
          <p:cNvSpPr txBox="1"/>
          <p:nvPr/>
        </p:nvSpPr>
        <p:spPr>
          <a:xfrm>
            <a:off x="43542" y="504028"/>
            <a:ext cx="5773057" cy="31706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（１）事業に向けて事前に行った調査や検証</a:t>
            </a:r>
          </a:p>
        </p:txBody>
      </p:sp>
      <p:sp>
        <p:nvSpPr>
          <p:cNvPr id="13" name="正方形/長方形 12">
            <a:extLst>
              <a:ext uri="{FF2B5EF4-FFF2-40B4-BE49-F238E27FC236}">
                <a16:creationId xmlns:a16="http://schemas.microsoft.com/office/drawing/2014/main" id="{9FEDA74C-9ED1-489D-92B4-C7CA795D6425}"/>
              </a:ext>
            </a:extLst>
          </p:cNvPr>
          <p:cNvSpPr/>
          <p:nvPr/>
        </p:nvSpPr>
        <p:spPr>
          <a:xfrm>
            <a:off x="159657" y="434341"/>
            <a:ext cx="8781143" cy="29622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DB347586-8A56-4430-AC65-34DC26F933D7}"/>
              </a:ext>
            </a:extLst>
          </p:cNvPr>
          <p:cNvSpPr/>
          <p:nvPr/>
        </p:nvSpPr>
        <p:spPr>
          <a:xfrm>
            <a:off x="159657" y="3515799"/>
            <a:ext cx="8781143" cy="305468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FBE156D3-2D2A-4ACA-98E5-477624315A69}"/>
              </a:ext>
            </a:extLst>
          </p:cNvPr>
          <p:cNvSpPr txBox="1"/>
          <p:nvPr/>
        </p:nvSpPr>
        <p:spPr>
          <a:xfrm>
            <a:off x="365459" y="4125806"/>
            <a:ext cx="6698281" cy="815608"/>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・本助成事業で組成する体制について、図を交え全体図を記載すること。</a:t>
            </a:r>
            <a:endParaRPr lang="en-US" altLang="ja-JP" sz="1400" dirty="0">
              <a:latin typeface="Meiryo UI" panose="020B0604030504040204" pitchFamily="50" charset="-128"/>
              <a:ea typeface="Meiryo UI" panose="020B0604030504040204" pitchFamily="50" charset="-128"/>
            </a:endParaRPr>
          </a:p>
          <a:p>
            <a:pPr marL="92075" indent="-92075">
              <a:spcBef>
                <a:spcPts val="600"/>
              </a:spcBef>
            </a:pPr>
            <a:r>
              <a:rPr lang="ja-JP" altLang="en-US" sz="1400" dirty="0">
                <a:latin typeface="Meiryo UI" panose="020B0604030504040204" pitchFamily="50" charset="-128"/>
                <a:ea typeface="Meiryo UI" panose="020B0604030504040204" pitchFamily="50" charset="-128"/>
              </a:rPr>
              <a:t>・様式</a:t>
            </a:r>
            <a:r>
              <a:rPr lang="ja-JP" altLang="en-US" sz="1400" dirty="0" smtClean="0">
                <a:latin typeface="Meiryo UI" panose="020B0604030504040204" pitchFamily="50" charset="-128"/>
                <a:ea typeface="Meiryo UI" panose="020B0604030504040204" pitchFamily="50" charset="-128"/>
              </a:rPr>
              <a:t>第</a:t>
            </a:r>
            <a:r>
              <a:rPr lang="en-US" altLang="ja-JP" sz="1400" dirty="0" smtClean="0">
                <a:latin typeface="Meiryo UI" panose="020B0604030504040204" pitchFamily="50" charset="-128"/>
                <a:ea typeface="Meiryo UI" panose="020B0604030504040204" pitchFamily="50" charset="-128"/>
              </a:rPr>
              <a:t>1-2</a:t>
            </a:r>
            <a:r>
              <a:rPr lang="ja-JP" altLang="en-US" sz="1400" dirty="0" smtClean="0">
                <a:latin typeface="Meiryo UI" panose="020B0604030504040204" pitchFamily="50" charset="-128"/>
                <a:ea typeface="Meiryo UI" panose="020B0604030504040204" pitchFamily="50" charset="-128"/>
              </a:rPr>
              <a:t>号</a:t>
            </a:r>
            <a:r>
              <a:rPr lang="ja-JP" altLang="en-US" sz="1400" dirty="0">
                <a:latin typeface="Meiryo UI" panose="020B0604030504040204" pitchFamily="50" charset="-128"/>
                <a:ea typeface="Meiryo UI" panose="020B0604030504040204" pitchFamily="50" charset="-128"/>
              </a:rPr>
              <a:t>「構成企業情報」に記載した代表企業及びその他の構成企業を全て記載し、</a:t>
            </a:r>
            <a:r>
              <a:rPr lang="ja-JP" altLang="en-US" sz="1400" dirty="0" smtClean="0">
                <a:latin typeface="Meiryo UI" panose="020B0604030504040204" pitchFamily="50" charset="-128"/>
                <a:ea typeface="Meiryo UI" panose="020B0604030504040204" pitchFamily="50" charset="-128"/>
              </a:rPr>
              <a:t>各企業等の</a:t>
            </a:r>
            <a:r>
              <a:rPr lang="ja-JP" altLang="en-US" sz="1400" dirty="0" smtClean="0">
                <a:latin typeface="Meiryo UI" panose="020B0604030504040204" pitchFamily="50" charset="-128"/>
                <a:ea typeface="Meiryo UI" panose="020B0604030504040204" pitchFamily="50" charset="-128"/>
              </a:rPr>
              <a:t>関係性</a:t>
            </a:r>
            <a:r>
              <a:rPr lang="ja-JP" altLang="en-US" sz="1400" dirty="0">
                <a:latin typeface="Meiryo UI" panose="020B0604030504040204" pitchFamily="50" charset="-128"/>
                <a:ea typeface="Meiryo UI" panose="020B0604030504040204" pitchFamily="50" charset="-128"/>
              </a:rPr>
              <a:t>と役割について記載すること。</a:t>
            </a:r>
            <a:endParaRPr lang="en-US" altLang="ja-JP" sz="1400"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1ECB1876-81EC-4A16-984F-8D06E502D83F}"/>
              </a:ext>
            </a:extLst>
          </p:cNvPr>
          <p:cNvSpPr txBox="1"/>
          <p:nvPr/>
        </p:nvSpPr>
        <p:spPr>
          <a:xfrm>
            <a:off x="43541" y="3567017"/>
            <a:ext cx="5773057" cy="31706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（２）事業の実施体制</a:t>
            </a:r>
          </a:p>
        </p:txBody>
      </p:sp>
      <p:sp>
        <p:nvSpPr>
          <p:cNvPr id="11" name="テキスト ボックス 10">
            <a:extLst>
              <a:ext uri="{FF2B5EF4-FFF2-40B4-BE49-F238E27FC236}">
                <a16:creationId xmlns:a16="http://schemas.microsoft.com/office/drawing/2014/main" id="{F815083A-E5DA-40CE-937E-921F69D605AA}"/>
              </a:ext>
            </a:extLst>
          </p:cNvPr>
          <p:cNvSpPr txBox="1"/>
          <p:nvPr/>
        </p:nvSpPr>
        <p:spPr>
          <a:xfrm>
            <a:off x="7362334" y="60764"/>
            <a:ext cx="1781666" cy="253916"/>
          </a:xfrm>
          <a:prstGeom prst="rect">
            <a:avLst/>
          </a:prstGeom>
          <a:noFill/>
          <a:ln>
            <a:solidFill>
              <a:schemeClr val="tx1"/>
            </a:solidFill>
          </a:ln>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関連審査</a:t>
            </a:r>
            <a:r>
              <a:rPr kumimoji="1" lang="ja-JP" altLang="en-US" sz="1050" dirty="0" smtClean="0">
                <a:latin typeface="Meiryo UI" panose="020B0604030504040204" pitchFamily="50" charset="-128"/>
                <a:ea typeface="Meiryo UI" panose="020B0604030504040204" pitchFamily="50" charset="-128"/>
              </a:rPr>
              <a:t>項目：実現性</a:t>
            </a:r>
            <a:endParaRPr kumimoji="1" lang="en-US" altLang="ja-JP"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28997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marL="0" marR="0" lvl="0" indent="0" algn="r" defTabSz="685779" rtl="0" eaLnBrk="1" fontAlgn="auto" latinLnBrk="0" hangingPunct="1">
              <a:lnSpc>
                <a:spcPct val="100000"/>
              </a:lnSpc>
              <a:spcBef>
                <a:spcPts val="0"/>
              </a:spcBef>
              <a:spcAft>
                <a:spcPts val="0"/>
              </a:spcAft>
              <a:buClrTx/>
              <a:buSzTx/>
              <a:buFontTx/>
              <a:buNone/>
              <a:tabLst/>
              <a:defRPr/>
            </a:pPr>
            <a:fld id="{243C00DB-0754-4388-87DE-26ECCD62BEB4}" type="slidenum">
              <a:rPr kumimoji="0" lang="ja-JP" altLang="en-US" sz="15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685779" rtl="0" eaLnBrk="1" fontAlgn="auto" latinLnBrk="0" hangingPunct="1">
                <a:lnSpc>
                  <a:spcPct val="100000"/>
                </a:lnSpc>
                <a:spcBef>
                  <a:spcPts val="0"/>
                </a:spcBef>
                <a:spcAft>
                  <a:spcPts val="0"/>
                </a:spcAft>
                <a:buClrTx/>
                <a:buSzTx/>
                <a:buFontTx/>
                <a:buNone/>
                <a:tabLst/>
                <a:defRPr/>
              </a:pPr>
              <a:t>12</a:t>
            </a:fld>
            <a:endParaRPr kumimoji="0" lang="en-US" altLang="ja-JP" sz="15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73094" y="70647"/>
            <a:ext cx="8631936" cy="341434"/>
          </a:xfrm>
        </p:spPr>
        <p:txBody>
          <a:bodyPr>
            <a:normAutofit/>
          </a:bodyPr>
          <a:lstStyle/>
          <a:p>
            <a:r>
              <a:rPr lang="ja-JP" altLang="en-US" sz="1600" dirty="0">
                <a:latin typeface="Meiryo UI" panose="020B0604030504040204" pitchFamily="50" charset="-128"/>
                <a:ea typeface="Meiryo UI" panose="020B0604030504040204" pitchFamily="50" charset="-128"/>
              </a:rPr>
              <a:t>７</a:t>
            </a:r>
            <a:r>
              <a:rPr kumimoji="1" lang="ja-JP" altLang="en-US" sz="1600" dirty="0">
                <a:latin typeface="Meiryo UI" panose="020B0604030504040204" pitchFamily="50" charset="-128"/>
                <a:ea typeface="Meiryo UI" panose="020B0604030504040204" pitchFamily="50" charset="-128"/>
              </a:rPr>
              <a:t>．取組の実現性について</a:t>
            </a:r>
          </a:p>
        </p:txBody>
      </p:sp>
      <p:sp>
        <p:nvSpPr>
          <p:cNvPr id="10" name="テキスト ボックス 9">
            <a:extLst>
              <a:ext uri="{FF2B5EF4-FFF2-40B4-BE49-F238E27FC236}">
                <a16:creationId xmlns:a16="http://schemas.microsoft.com/office/drawing/2014/main" id="{E4F4DAF5-782D-4E8B-8688-3922942E643B}"/>
              </a:ext>
            </a:extLst>
          </p:cNvPr>
          <p:cNvSpPr txBox="1"/>
          <p:nvPr/>
        </p:nvSpPr>
        <p:spPr>
          <a:xfrm>
            <a:off x="159657" y="453248"/>
            <a:ext cx="5773057"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（３）助成事業における達成目標</a:t>
            </a:r>
          </a:p>
        </p:txBody>
      </p:sp>
      <p:graphicFrame>
        <p:nvGraphicFramePr>
          <p:cNvPr id="11" name="表 13">
            <a:extLst>
              <a:ext uri="{FF2B5EF4-FFF2-40B4-BE49-F238E27FC236}">
                <a16:creationId xmlns:a16="http://schemas.microsoft.com/office/drawing/2014/main" id="{5572045F-C347-4B2F-8822-7D6D8C37D04C}"/>
              </a:ext>
            </a:extLst>
          </p:cNvPr>
          <p:cNvGraphicFramePr>
            <a:graphicFrameLocks noGrp="1"/>
          </p:cNvGraphicFramePr>
          <p:nvPr>
            <p:extLst>
              <p:ext uri="{D42A27DB-BD31-4B8C-83A1-F6EECF244321}">
                <p14:modId xmlns:p14="http://schemas.microsoft.com/office/powerpoint/2010/main" val="3997020107"/>
              </p:ext>
            </p:extLst>
          </p:nvPr>
        </p:nvGraphicFramePr>
        <p:xfrm>
          <a:off x="343686" y="836512"/>
          <a:ext cx="8413083" cy="5351179"/>
        </p:xfrm>
        <a:graphic>
          <a:graphicData uri="http://schemas.openxmlformats.org/drawingml/2006/table">
            <a:tbl>
              <a:tblPr firstRow="1" bandRow="1">
                <a:tableStyleId>{F5AB1C69-6EDB-4FF4-983F-18BD219EF322}</a:tableStyleId>
              </a:tblPr>
              <a:tblGrid>
                <a:gridCol w="288774">
                  <a:extLst>
                    <a:ext uri="{9D8B030D-6E8A-4147-A177-3AD203B41FA5}">
                      <a16:colId xmlns:a16="http://schemas.microsoft.com/office/drawing/2014/main" val="2459440899"/>
                    </a:ext>
                  </a:extLst>
                </a:gridCol>
                <a:gridCol w="1569720">
                  <a:extLst>
                    <a:ext uri="{9D8B030D-6E8A-4147-A177-3AD203B41FA5}">
                      <a16:colId xmlns:a16="http://schemas.microsoft.com/office/drawing/2014/main" val="1517657192"/>
                    </a:ext>
                  </a:extLst>
                </a:gridCol>
                <a:gridCol w="3510925">
                  <a:extLst>
                    <a:ext uri="{9D8B030D-6E8A-4147-A177-3AD203B41FA5}">
                      <a16:colId xmlns:a16="http://schemas.microsoft.com/office/drawing/2014/main" val="1414106674"/>
                    </a:ext>
                  </a:extLst>
                </a:gridCol>
                <a:gridCol w="3043664">
                  <a:extLst>
                    <a:ext uri="{9D8B030D-6E8A-4147-A177-3AD203B41FA5}">
                      <a16:colId xmlns:a16="http://schemas.microsoft.com/office/drawing/2014/main" val="3468567175"/>
                    </a:ext>
                  </a:extLst>
                </a:gridCol>
              </a:tblGrid>
              <a:tr h="306488">
                <a:tc>
                  <a:txBody>
                    <a:bodyPr/>
                    <a:lstStyle/>
                    <a:p>
                      <a:pPr algn="ctr"/>
                      <a:r>
                        <a:rPr kumimoji="1" lang="ja-JP" altLang="en-US" sz="1000" dirty="0">
                          <a:latin typeface="Meiryo UI" panose="020B0604030504040204" pitchFamily="50" charset="-128"/>
                          <a:ea typeface="Meiryo UI" panose="020B0604030504040204" pitchFamily="50" charset="-128"/>
                        </a:rPr>
                        <a:t>期</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Meiryo UI" panose="020B0604030504040204" pitchFamily="50" charset="-128"/>
                          <a:ea typeface="Meiryo UI" panose="020B0604030504040204" pitchFamily="50" charset="-128"/>
                        </a:rPr>
                        <a:t>期間</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Meiryo UI" panose="020B0604030504040204" pitchFamily="50" charset="-128"/>
                          <a:ea typeface="Meiryo UI" panose="020B0604030504040204" pitchFamily="50" charset="-128"/>
                        </a:rPr>
                        <a:t>達成目標</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Meiryo UI" panose="020B0604030504040204" pitchFamily="50" charset="-128"/>
                          <a:ea typeface="Meiryo UI" panose="020B0604030504040204" pitchFamily="50" charset="-128"/>
                        </a:rPr>
                        <a:t>達成目標の確認方法</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1265803"/>
                  </a:ext>
                </a:extLst>
              </a:tr>
              <a:tr h="642260">
                <a:tc rowSpan="2">
                  <a:txBody>
                    <a:bodyPr/>
                    <a:lstStyle/>
                    <a:p>
                      <a:pPr algn="ctr"/>
                      <a:r>
                        <a:rPr kumimoji="1" lang="ja-JP" altLang="en-US" sz="900" dirty="0" smtClean="0">
                          <a:latin typeface="Meiryo UI" panose="020B0604030504040204" pitchFamily="50" charset="-128"/>
                          <a:ea typeface="Meiryo UI" panose="020B0604030504040204" pitchFamily="50" charset="-128"/>
                        </a:rPr>
                        <a:t>第１期</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900" dirty="0">
                          <a:latin typeface="Meiryo UI" panose="020B0604030504040204" pitchFamily="50" charset="-128"/>
                          <a:ea typeface="Meiryo UI" panose="020B0604030504040204" pitchFamily="50" charset="-128"/>
                        </a:rPr>
                        <a:t>開始日：交付決定日</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kumimoji="1" lang="ja-JP" altLang="en-US" sz="90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kumimoji="1" lang="ja-JP" altLang="en-US" sz="90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60121288"/>
                  </a:ext>
                </a:extLst>
              </a:tr>
              <a:tr h="626779">
                <a:tc vMerge="1">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900" dirty="0">
                          <a:solidFill>
                            <a:schemeClr val="tx1"/>
                          </a:solidFill>
                          <a:latin typeface="Meiryo UI" panose="020B0604030504040204" pitchFamily="50" charset="-128"/>
                          <a:ea typeface="Meiryo UI" panose="020B0604030504040204" pitchFamily="50" charset="-128"/>
                        </a:rPr>
                        <a:t>完了日：令和</a:t>
                      </a:r>
                      <a:r>
                        <a:rPr kumimoji="1" lang="en-US" altLang="ja-JP" sz="900" dirty="0">
                          <a:solidFill>
                            <a:schemeClr val="tx1"/>
                          </a:solidFill>
                          <a:latin typeface="Meiryo UI" panose="020B0604030504040204" pitchFamily="50" charset="-128"/>
                          <a:ea typeface="Meiryo UI" panose="020B0604030504040204" pitchFamily="50" charset="-128"/>
                        </a:rPr>
                        <a:t>4</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12</a:t>
                      </a:r>
                      <a:r>
                        <a:rPr kumimoji="1" lang="ja-JP" altLang="en-US" sz="900" dirty="0">
                          <a:solidFill>
                            <a:schemeClr val="tx1"/>
                          </a:solidFill>
                          <a:latin typeface="Meiryo UI" panose="020B0604030504040204" pitchFamily="50" charset="-128"/>
                          <a:ea typeface="Meiryo UI" panose="020B0604030504040204" pitchFamily="50" charset="-128"/>
                        </a:rPr>
                        <a:t>月</a:t>
                      </a:r>
                      <a:r>
                        <a:rPr kumimoji="1" lang="en-US" altLang="ja-JP" sz="900" dirty="0">
                          <a:solidFill>
                            <a:schemeClr val="tx1"/>
                          </a:solidFill>
                          <a:latin typeface="Meiryo UI" panose="020B0604030504040204" pitchFamily="50" charset="-128"/>
                          <a:ea typeface="Meiryo UI" panose="020B0604030504040204" pitchFamily="50" charset="-128"/>
                        </a:rPr>
                        <a:t>31</a:t>
                      </a:r>
                      <a:r>
                        <a:rPr kumimoji="1" lang="ja-JP" altLang="en-US" sz="900" dirty="0">
                          <a:solidFill>
                            <a:schemeClr val="tx1"/>
                          </a:solidFill>
                          <a:latin typeface="Meiryo UI" panose="020B0604030504040204" pitchFamily="50" charset="-128"/>
                          <a:ea typeface="Meiryo UI" panose="020B0604030504040204" pitchFamily="50" charset="-128"/>
                        </a:rPr>
                        <a:t>日</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265133942"/>
                  </a:ext>
                </a:extLst>
              </a:tr>
              <a:tr h="574548">
                <a:tc rowSpan="2">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kumimoji="1" lang="ja-JP" altLang="en-US" sz="90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kumimoji="1" lang="ja-JP" altLang="en-US" sz="90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19389786"/>
                  </a:ext>
                </a:extLst>
              </a:tr>
              <a:tr h="584994">
                <a:tc vMerge="1">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900"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3491595"/>
                  </a:ext>
                </a:extLst>
              </a:tr>
              <a:tr h="584994">
                <a:tc rowSpan="2">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kumimoji="1" lang="ja-JP" altLang="en-US" sz="90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kumimoji="1" lang="ja-JP" altLang="en-US" sz="90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8029"/>
                  </a:ext>
                </a:extLst>
              </a:tr>
              <a:tr h="668565">
                <a:tc vMerge="1">
                  <a:txBody>
                    <a:bodyPr/>
                    <a:lstStyle/>
                    <a:p>
                      <a:endParaRPr kumimoji="1" lang="ja-JP" altLang="en-US"/>
                    </a:p>
                  </a:txBody>
                  <a:tcPr/>
                </a:tc>
                <a:tc>
                  <a:txBody>
                    <a:bodyPr/>
                    <a:lstStyle/>
                    <a:p>
                      <a:pPr algn="l"/>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1084478"/>
                  </a:ext>
                </a:extLst>
              </a:tr>
              <a:tr h="660550">
                <a:tc rowSpan="2">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kumimoji="1" lang="ja-JP" altLang="en-US" sz="90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kumimoji="1" lang="ja-JP" altLang="en-US" sz="90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0996829"/>
                  </a:ext>
                </a:extLst>
              </a:tr>
              <a:tr h="702001">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634228261"/>
                  </a:ext>
                </a:extLst>
              </a:tr>
            </a:tbl>
          </a:graphicData>
        </a:graphic>
      </p:graphicFrame>
      <p:sp>
        <p:nvSpPr>
          <p:cNvPr id="15" name="正方形/長方形 14">
            <a:extLst>
              <a:ext uri="{FF2B5EF4-FFF2-40B4-BE49-F238E27FC236}">
                <a16:creationId xmlns:a16="http://schemas.microsoft.com/office/drawing/2014/main" id="{7D59871E-5C88-4135-95D9-77F9430874BD}"/>
              </a:ext>
            </a:extLst>
          </p:cNvPr>
          <p:cNvSpPr/>
          <p:nvPr/>
        </p:nvSpPr>
        <p:spPr>
          <a:xfrm>
            <a:off x="159657" y="419701"/>
            <a:ext cx="8781143" cy="61697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 name="テキスト ボックス 8">
            <a:extLst>
              <a:ext uri="{FF2B5EF4-FFF2-40B4-BE49-F238E27FC236}">
                <a16:creationId xmlns:a16="http://schemas.microsoft.com/office/drawing/2014/main" id="{9DA2403F-32A3-49A8-8602-426C4DF35D4C}"/>
              </a:ext>
            </a:extLst>
          </p:cNvPr>
          <p:cNvSpPr txBox="1"/>
          <p:nvPr/>
        </p:nvSpPr>
        <p:spPr>
          <a:xfrm>
            <a:off x="676206" y="3090480"/>
            <a:ext cx="7911534" cy="1246495"/>
          </a:xfrm>
          <a:prstGeom prst="rect">
            <a:avLst/>
          </a:prstGeom>
          <a:solidFill>
            <a:schemeClr val="accent3">
              <a:lumMod val="20000"/>
              <a:lumOff val="80000"/>
            </a:schemeClr>
          </a:solidFill>
        </p:spPr>
        <p:txBody>
          <a:bodyPr wrap="square" rtlCol="0">
            <a:spAutoFit/>
          </a:bodyPr>
          <a:lstStyle/>
          <a:p>
            <a:pPr marL="92075" lvl="0" indent="-92075">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・本助成</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事業を実施するにあたって、期</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ごと</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に達成</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目標</a:t>
            </a:r>
            <a:r>
              <a:rPr lang="ja-JP" altLang="en-US" sz="1400" dirty="0">
                <a:solidFill>
                  <a:prstClr val="black"/>
                </a:solidFill>
                <a:latin typeface="Meiryo UI" panose="020B0604030504040204" pitchFamily="50" charset="-128"/>
                <a:ea typeface="Meiryo UI" panose="020B0604030504040204" pitchFamily="50" charset="-128"/>
              </a:rPr>
              <a:t>を設定</a:t>
            </a:r>
            <a:r>
              <a:rPr lang="ja-JP" altLang="en-US" sz="1400" dirty="0" smtClean="0">
                <a:solidFill>
                  <a:prstClr val="black"/>
                </a:solidFill>
                <a:latin typeface="Meiryo UI" panose="020B0604030504040204" pitchFamily="50" charset="-128"/>
                <a:ea typeface="Meiryo UI" panose="020B0604030504040204" pitchFamily="50" charset="-128"/>
              </a:rPr>
              <a:t>し、</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当該目標</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達成有無や程度を確認するための方法、証拠となるもの等、それぞれ</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記載すること</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0"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66700" lvl="0" indent="-266700">
              <a:defRPr/>
            </a:pPr>
            <a:r>
              <a:rPr lang="ja-JP" altLang="en-US" sz="1400" dirty="0">
                <a:solidFill>
                  <a:prstClr val="black"/>
                </a:solidFill>
                <a:latin typeface="Meiryo UI" panose="020B0604030504040204" pitchFamily="50" charset="-128"/>
                <a:ea typeface="Meiryo UI" panose="020B0604030504040204" pitchFamily="50" charset="-128"/>
              </a:rPr>
              <a:t>　</a:t>
            </a:r>
            <a:r>
              <a:rPr lang="en-US" altLang="ja-JP" sz="1400" dirty="0" smtClean="0">
                <a:solidFill>
                  <a:srgbClr val="0070C0"/>
                </a:solidFill>
                <a:latin typeface="Meiryo UI" panose="020B0604030504040204" pitchFamily="50" charset="-128"/>
                <a:ea typeface="Meiryo UI" panose="020B0604030504040204" pitchFamily="50" charset="-128"/>
              </a:rPr>
              <a:t>※</a:t>
            </a:r>
            <a:r>
              <a:rPr lang="ja-JP" altLang="en-US" sz="1400" dirty="0" smtClean="0">
                <a:solidFill>
                  <a:srgbClr val="0070C0"/>
                </a:solidFill>
                <a:latin typeface="Meiryo UI" panose="020B0604030504040204" pitchFamily="50" charset="-128"/>
                <a:ea typeface="Meiryo UI" panose="020B0604030504040204" pitchFamily="50" charset="-128"/>
              </a:rPr>
              <a:t>各期の目標達成が達成できない場合や確認できない場合は、当該期の対象経費に係る助成金が支払われないだけでなく、それ以降の助成事業を継続することができなくなりますので、ご注意ください。</a:t>
            </a:r>
            <a:endParaRPr kumimoji="0" lang="en-US" altLang="ja-JP" sz="1400" b="0" i="0" u="none" strike="noStrike" kern="1200" cap="none" spc="0" normalizeH="0" baseline="0" noProof="0" dirty="0" smtClean="0">
              <a:ln>
                <a:noFill/>
              </a:ln>
              <a:solidFill>
                <a:srgbClr val="0070C0"/>
              </a:solidFill>
              <a:effectLst/>
              <a:uLnTx/>
              <a:uFillTx/>
              <a:latin typeface="Meiryo UI" panose="020B0604030504040204" pitchFamily="50" charset="-128"/>
              <a:ea typeface="Meiryo UI" panose="020B0604030504040204" pitchFamily="50" charset="-128"/>
            </a:endParaRPr>
          </a:p>
          <a:p>
            <a:pPr marL="92075" lvl="0" indent="-92075">
              <a:spcBef>
                <a:spcPts val="600"/>
              </a:spcBef>
              <a:defRPr/>
            </a:pP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期の途中で助成事業が完了する計画の場合、当該期の完了日の日付を助成事業完了日に</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書き換えること。</a:t>
            </a:r>
            <a:endParaRPr kumimoji="0"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 name="テキスト ボックス 15">
            <a:extLst>
              <a:ext uri="{FF2B5EF4-FFF2-40B4-BE49-F238E27FC236}">
                <a16:creationId xmlns:a16="http://schemas.microsoft.com/office/drawing/2014/main" id="{9EAC65B5-B6F0-4FA1-B571-EAC5C0796F03}"/>
              </a:ext>
            </a:extLst>
          </p:cNvPr>
          <p:cNvSpPr txBox="1"/>
          <p:nvPr/>
        </p:nvSpPr>
        <p:spPr>
          <a:xfrm>
            <a:off x="7543800" y="60763"/>
            <a:ext cx="1600200" cy="259747"/>
          </a:xfrm>
          <a:prstGeom prst="rect">
            <a:avLst/>
          </a:prstGeom>
          <a:noFill/>
          <a:ln>
            <a:solidFill>
              <a:schemeClr val="tx1"/>
            </a:solid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関連審査</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項目：実現性</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3552016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13</a:t>
            </a:fld>
            <a:endParaRPr lang="en-US" altLang="ja-JP" sz="1500"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73094" y="68840"/>
            <a:ext cx="8631936" cy="341434"/>
          </a:xfrm>
        </p:spPr>
        <p:txBody>
          <a:bodyPr>
            <a:normAutofit/>
          </a:bodyPr>
          <a:lstStyle/>
          <a:p>
            <a:r>
              <a:rPr lang="ja-JP" altLang="en-US" sz="1600" dirty="0">
                <a:latin typeface="Meiryo UI" panose="020B0604030504040204" pitchFamily="50" charset="-128"/>
                <a:ea typeface="Meiryo UI" panose="020B0604030504040204" pitchFamily="50" charset="-128"/>
              </a:rPr>
              <a:t>７</a:t>
            </a:r>
            <a:r>
              <a:rPr kumimoji="1" lang="ja-JP" altLang="en-US" sz="1600" dirty="0">
                <a:latin typeface="Meiryo UI" panose="020B0604030504040204" pitchFamily="50" charset="-128"/>
                <a:ea typeface="Meiryo UI" panose="020B0604030504040204" pitchFamily="50" charset="-128"/>
              </a:rPr>
              <a:t>．取組の実現性について</a:t>
            </a:r>
          </a:p>
        </p:txBody>
      </p:sp>
      <p:sp>
        <p:nvSpPr>
          <p:cNvPr id="11" name="テキスト ボックス 10">
            <a:extLst>
              <a:ext uri="{FF2B5EF4-FFF2-40B4-BE49-F238E27FC236}">
                <a16:creationId xmlns:a16="http://schemas.microsoft.com/office/drawing/2014/main" id="{94BD1785-98A7-4FA9-A4D9-BDC3DEC524B5}"/>
              </a:ext>
            </a:extLst>
          </p:cNvPr>
          <p:cNvSpPr txBox="1"/>
          <p:nvPr/>
        </p:nvSpPr>
        <p:spPr>
          <a:xfrm>
            <a:off x="365459" y="1169543"/>
            <a:ext cx="8303768" cy="600164"/>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・本助成</a:t>
            </a:r>
            <a:r>
              <a:rPr lang="ja-JP" altLang="en-US" sz="1400" dirty="0" smtClean="0">
                <a:latin typeface="Meiryo UI" panose="020B0604030504040204" pitchFamily="50" charset="-128"/>
                <a:ea typeface="Meiryo UI" panose="020B0604030504040204" pitchFamily="50" charset="-128"/>
              </a:rPr>
              <a:t>事業</a:t>
            </a:r>
            <a:r>
              <a:rPr lang="ja-JP" altLang="en-US" sz="1400" dirty="0">
                <a:latin typeface="Meiryo UI" panose="020B0604030504040204" pitchFamily="50" charset="-128"/>
                <a:ea typeface="Meiryo UI" panose="020B0604030504040204" pitchFamily="50" charset="-128"/>
              </a:rPr>
              <a:t>の構成企業について、それぞれが実施している本取組に係る類似実績</a:t>
            </a:r>
            <a:r>
              <a:rPr lang="ja-JP" altLang="en-US" sz="1400" dirty="0" smtClean="0">
                <a:latin typeface="Meiryo UI" panose="020B0604030504040204" pitchFamily="50" charset="-128"/>
                <a:ea typeface="Meiryo UI" panose="020B0604030504040204" pitchFamily="50" charset="-128"/>
              </a:rPr>
              <a:t>を記載</a:t>
            </a:r>
            <a:r>
              <a:rPr lang="ja-JP" altLang="en-US" sz="1400" dirty="0">
                <a:latin typeface="Meiryo UI" panose="020B0604030504040204" pitchFamily="50" charset="-128"/>
                <a:ea typeface="Meiryo UI" panose="020B0604030504040204" pitchFamily="50" charset="-128"/>
              </a:rPr>
              <a:t>すること。</a:t>
            </a:r>
            <a:endParaRPr lang="en-US" altLang="ja-JP" sz="1400" dirty="0">
              <a:latin typeface="Meiryo UI" panose="020B0604030504040204" pitchFamily="50" charset="-128"/>
              <a:ea typeface="Meiryo UI" panose="020B0604030504040204" pitchFamily="50" charset="-128"/>
            </a:endParaRPr>
          </a:p>
          <a:p>
            <a:pPr>
              <a:spcBef>
                <a:spcPts val="600"/>
              </a:spcBef>
            </a:pPr>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構成</a:t>
            </a:r>
            <a:r>
              <a:rPr lang="ja-JP" altLang="en-US" sz="1400" dirty="0">
                <a:latin typeface="Meiryo UI" panose="020B0604030504040204" pitchFamily="50" charset="-128"/>
                <a:ea typeface="Meiryo UI" panose="020B0604030504040204" pitchFamily="50" charset="-128"/>
              </a:rPr>
              <a:t>企業それぞれの実績を記載すること。</a:t>
            </a:r>
            <a:endParaRPr lang="en-US" altLang="ja-JP" sz="1400" dirty="0">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C307872B-D0A5-4A02-BAFC-2D455B6F49D4}"/>
              </a:ext>
            </a:extLst>
          </p:cNvPr>
          <p:cNvSpPr/>
          <p:nvPr/>
        </p:nvSpPr>
        <p:spPr>
          <a:xfrm>
            <a:off x="159657" y="418351"/>
            <a:ext cx="8781143" cy="614270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96285A75-93EF-4664-920A-0B9F1A84B37F}"/>
              </a:ext>
            </a:extLst>
          </p:cNvPr>
          <p:cNvSpPr txBox="1"/>
          <p:nvPr/>
        </p:nvSpPr>
        <p:spPr>
          <a:xfrm>
            <a:off x="43542" y="485182"/>
            <a:ext cx="5773057" cy="317063"/>
          </a:xfrm>
          <a:prstGeom prst="rect">
            <a:avLst/>
          </a:prstGeom>
          <a:noFill/>
        </p:spPr>
        <p:txBody>
          <a:bodyPr wrap="square" rtlCol="0">
            <a:spAutoFit/>
          </a:bodyPr>
          <a:lstStyle/>
          <a:p>
            <a:r>
              <a:rPr kumimoji="1" lang="ja-JP" altLang="en-US" sz="1400" b="1" dirty="0" smtClean="0">
                <a:latin typeface="Meiryo UI" panose="020B0604030504040204" pitchFamily="50" charset="-128"/>
                <a:ea typeface="Meiryo UI" panose="020B0604030504040204" pitchFamily="50" charset="-128"/>
              </a:rPr>
              <a:t>（４）</a:t>
            </a:r>
            <a:r>
              <a:rPr kumimoji="1" lang="ja-JP" altLang="en-US" sz="1400" b="1" dirty="0">
                <a:latin typeface="Meiryo UI" panose="020B0604030504040204" pitchFamily="50" charset="-128"/>
                <a:ea typeface="Meiryo UI" panose="020B0604030504040204" pitchFamily="50" charset="-128"/>
              </a:rPr>
              <a:t>グループ構成企業それぞれの類似事業等の事業実績</a:t>
            </a:r>
          </a:p>
        </p:txBody>
      </p:sp>
      <p:sp>
        <p:nvSpPr>
          <p:cNvPr id="18" name="テキスト ボックス 17">
            <a:extLst>
              <a:ext uri="{FF2B5EF4-FFF2-40B4-BE49-F238E27FC236}">
                <a16:creationId xmlns:a16="http://schemas.microsoft.com/office/drawing/2014/main" id="{8F7411B1-982C-409C-961F-6CA43182808B}"/>
              </a:ext>
            </a:extLst>
          </p:cNvPr>
          <p:cNvSpPr txBox="1"/>
          <p:nvPr/>
        </p:nvSpPr>
        <p:spPr>
          <a:xfrm>
            <a:off x="7543800" y="60764"/>
            <a:ext cx="1600200" cy="253916"/>
          </a:xfrm>
          <a:prstGeom prst="rect">
            <a:avLst/>
          </a:prstGeom>
          <a:noFill/>
          <a:ln>
            <a:solidFill>
              <a:schemeClr val="tx1"/>
            </a:solidFill>
          </a:ln>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関連審査</a:t>
            </a:r>
            <a:r>
              <a:rPr kumimoji="1" lang="ja-JP" altLang="en-US" sz="1050" dirty="0" smtClean="0">
                <a:latin typeface="Meiryo UI" panose="020B0604030504040204" pitchFamily="50" charset="-128"/>
                <a:ea typeface="Meiryo UI" panose="020B0604030504040204" pitchFamily="50" charset="-128"/>
              </a:rPr>
              <a:t>項目：実現性</a:t>
            </a:r>
            <a:endParaRPr kumimoji="1" lang="en-US" altLang="ja-JP"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90021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14</a:t>
            </a:fld>
            <a:endParaRPr lang="en-US" altLang="ja-JP" sz="1500"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78515" y="68840"/>
            <a:ext cx="8631936" cy="341434"/>
          </a:xfrm>
        </p:spPr>
        <p:txBody>
          <a:bodyPr>
            <a:normAutofit/>
          </a:bodyPr>
          <a:lstStyle/>
          <a:p>
            <a:r>
              <a:rPr kumimoji="1" lang="ja-JP" altLang="en-US" sz="1600" dirty="0">
                <a:latin typeface="Meiryo UI" panose="020B0604030504040204" pitchFamily="50" charset="-128"/>
                <a:ea typeface="Meiryo UI" panose="020B0604030504040204" pitchFamily="50" charset="-128"/>
              </a:rPr>
              <a:t>８．都内産業への波及効果について</a:t>
            </a:r>
          </a:p>
        </p:txBody>
      </p:sp>
      <p:sp>
        <p:nvSpPr>
          <p:cNvPr id="9" name="テキスト ボックス 8">
            <a:extLst>
              <a:ext uri="{FF2B5EF4-FFF2-40B4-BE49-F238E27FC236}">
                <a16:creationId xmlns:a16="http://schemas.microsoft.com/office/drawing/2014/main" id="{9DA2403F-32A3-49A8-8602-426C4DF35D4C}"/>
              </a:ext>
            </a:extLst>
          </p:cNvPr>
          <p:cNvSpPr txBox="1"/>
          <p:nvPr/>
        </p:nvSpPr>
        <p:spPr>
          <a:xfrm>
            <a:off x="365459" y="1106446"/>
            <a:ext cx="8303768" cy="307777"/>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・都内産業</a:t>
            </a:r>
            <a:r>
              <a:rPr lang="ja-JP" altLang="en-US" sz="1400" dirty="0" smtClean="0">
                <a:latin typeface="Meiryo UI" panose="020B0604030504040204" pitchFamily="50" charset="-128"/>
                <a:ea typeface="Meiryo UI" panose="020B0604030504040204" pitchFamily="50" charset="-128"/>
              </a:rPr>
              <a:t>における新た</a:t>
            </a:r>
            <a:r>
              <a:rPr lang="ja-JP" altLang="en-US" sz="1400" dirty="0">
                <a:latin typeface="Meiryo UI" panose="020B0604030504040204" pitchFamily="50" charset="-128"/>
                <a:ea typeface="Meiryo UI" panose="020B0604030504040204" pitchFamily="50" charset="-128"/>
              </a:rPr>
              <a:t>な</a:t>
            </a:r>
            <a:r>
              <a:rPr lang="ja-JP" altLang="en-US" sz="1400" dirty="0" smtClean="0">
                <a:latin typeface="Meiryo UI" panose="020B0604030504040204" pitchFamily="50" charset="-128"/>
                <a:ea typeface="Meiryo UI" panose="020B0604030504040204" pitchFamily="50" charset="-128"/>
              </a:rPr>
              <a:t>市場創出がなされる</a:t>
            </a:r>
            <a:r>
              <a:rPr lang="ja-JP" altLang="en-US" sz="1400" dirty="0">
                <a:latin typeface="Meiryo UI" panose="020B0604030504040204" pitchFamily="50" charset="-128"/>
                <a:ea typeface="Meiryo UI" panose="020B0604030504040204" pitchFamily="50" charset="-128"/>
              </a:rPr>
              <a:t>可能性について示すこと。</a:t>
            </a:r>
            <a:endParaRPr lang="en-US" altLang="ja-JP" sz="14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E4F4DAF5-782D-4E8B-8688-3922942E643B}"/>
              </a:ext>
            </a:extLst>
          </p:cNvPr>
          <p:cNvSpPr txBox="1"/>
          <p:nvPr/>
        </p:nvSpPr>
        <p:spPr>
          <a:xfrm>
            <a:off x="43542" y="466323"/>
            <a:ext cx="5773057" cy="31706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（１）新たな市場創出の可能性</a:t>
            </a:r>
          </a:p>
        </p:txBody>
      </p:sp>
      <p:sp>
        <p:nvSpPr>
          <p:cNvPr id="13" name="正方形/長方形 12">
            <a:extLst>
              <a:ext uri="{FF2B5EF4-FFF2-40B4-BE49-F238E27FC236}">
                <a16:creationId xmlns:a16="http://schemas.microsoft.com/office/drawing/2014/main" id="{9FEDA74C-9ED1-489D-92B4-C7CA795D6425}"/>
              </a:ext>
            </a:extLst>
          </p:cNvPr>
          <p:cNvSpPr/>
          <p:nvPr/>
        </p:nvSpPr>
        <p:spPr>
          <a:xfrm>
            <a:off x="159657" y="421807"/>
            <a:ext cx="8781143" cy="201030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DB347586-8A56-4430-AC65-34DC26F933D7}"/>
              </a:ext>
            </a:extLst>
          </p:cNvPr>
          <p:cNvSpPr/>
          <p:nvPr/>
        </p:nvSpPr>
        <p:spPr>
          <a:xfrm>
            <a:off x="159657" y="2535810"/>
            <a:ext cx="8781143" cy="198905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2EBE2F8D-2658-4341-98B6-8521CDFBC8AC}"/>
              </a:ext>
            </a:extLst>
          </p:cNvPr>
          <p:cNvSpPr txBox="1"/>
          <p:nvPr/>
        </p:nvSpPr>
        <p:spPr>
          <a:xfrm>
            <a:off x="43541" y="2587007"/>
            <a:ext cx="5773057" cy="31706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（２）既存のエネルギー関連産業への波及効果</a:t>
            </a:r>
          </a:p>
        </p:txBody>
      </p:sp>
      <p:sp>
        <p:nvSpPr>
          <p:cNvPr id="15" name="テキスト ボックス 14">
            <a:extLst>
              <a:ext uri="{FF2B5EF4-FFF2-40B4-BE49-F238E27FC236}">
                <a16:creationId xmlns:a16="http://schemas.microsoft.com/office/drawing/2014/main" id="{4833D8D7-0016-4F8F-AAA8-499F75170F99}"/>
              </a:ext>
            </a:extLst>
          </p:cNvPr>
          <p:cNvSpPr txBox="1"/>
          <p:nvPr/>
        </p:nvSpPr>
        <p:spPr>
          <a:xfrm>
            <a:off x="365459" y="3140114"/>
            <a:ext cx="8303768" cy="307777"/>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・既存のエネルギー関連産業（主に都内産業）への波及効果について記載すること。</a:t>
            </a:r>
            <a:endParaRPr lang="en-US" altLang="ja-JP" sz="1400" dirty="0">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1D83D1B5-E99E-45DF-9735-328D30BFCAA0}"/>
              </a:ext>
            </a:extLst>
          </p:cNvPr>
          <p:cNvSpPr/>
          <p:nvPr/>
        </p:nvSpPr>
        <p:spPr>
          <a:xfrm>
            <a:off x="163484" y="4609707"/>
            <a:ext cx="8781143" cy="19796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4F7E453D-A1F8-4628-B9E2-2728CCB58D3A}"/>
              </a:ext>
            </a:extLst>
          </p:cNvPr>
          <p:cNvSpPr txBox="1"/>
          <p:nvPr/>
        </p:nvSpPr>
        <p:spPr>
          <a:xfrm>
            <a:off x="56795" y="4664010"/>
            <a:ext cx="5773057" cy="31706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（３）都内中小企業の活性化への貢献</a:t>
            </a:r>
          </a:p>
        </p:txBody>
      </p:sp>
      <p:sp>
        <p:nvSpPr>
          <p:cNvPr id="20" name="テキスト ボックス 19">
            <a:extLst>
              <a:ext uri="{FF2B5EF4-FFF2-40B4-BE49-F238E27FC236}">
                <a16:creationId xmlns:a16="http://schemas.microsoft.com/office/drawing/2014/main" id="{B6933CAB-6A54-41DF-A177-918C429A8344}"/>
              </a:ext>
            </a:extLst>
          </p:cNvPr>
          <p:cNvSpPr txBox="1"/>
          <p:nvPr/>
        </p:nvSpPr>
        <p:spPr>
          <a:xfrm>
            <a:off x="378713" y="5151128"/>
            <a:ext cx="8303768" cy="307777"/>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・本取組</a:t>
            </a:r>
            <a:r>
              <a:rPr lang="ja-JP" altLang="en-US" sz="1400" dirty="0" smtClean="0">
                <a:latin typeface="Meiryo UI" panose="020B0604030504040204" pitchFamily="50" charset="-128"/>
                <a:ea typeface="Meiryo UI" panose="020B0604030504040204" pitchFamily="50" charset="-128"/>
              </a:rPr>
              <a:t>の実施に</a:t>
            </a:r>
            <a:r>
              <a:rPr lang="ja-JP" altLang="en-US" sz="1400" dirty="0">
                <a:latin typeface="Meiryo UI" panose="020B0604030504040204" pitchFamily="50" charset="-128"/>
                <a:ea typeface="Meiryo UI" panose="020B0604030504040204" pitchFamily="50" charset="-128"/>
              </a:rPr>
              <a:t>より、都内中小企業の活性化に貢献できることについて示すこと。</a:t>
            </a:r>
            <a:endParaRPr lang="en-US" altLang="ja-JP" sz="1400"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B3C22F0D-B0E0-423D-BBED-0F8652BDEBFB}"/>
              </a:ext>
            </a:extLst>
          </p:cNvPr>
          <p:cNvSpPr txBox="1"/>
          <p:nvPr/>
        </p:nvSpPr>
        <p:spPr>
          <a:xfrm>
            <a:off x="6447934" y="60765"/>
            <a:ext cx="2611225" cy="253916"/>
          </a:xfrm>
          <a:prstGeom prst="rect">
            <a:avLst/>
          </a:prstGeom>
          <a:noFill/>
          <a:ln>
            <a:solidFill>
              <a:schemeClr val="tx1"/>
            </a:solidFill>
          </a:ln>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関連審査</a:t>
            </a:r>
            <a:r>
              <a:rPr kumimoji="1" lang="ja-JP" altLang="en-US" sz="1050" dirty="0" smtClean="0">
                <a:latin typeface="Meiryo UI" panose="020B0604030504040204" pitchFamily="50" charset="-128"/>
                <a:ea typeface="Meiryo UI" panose="020B0604030504040204" pitchFamily="50" charset="-128"/>
              </a:rPr>
              <a:t>項目：都内</a:t>
            </a:r>
            <a:r>
              <a:rPr kumimoji="1" lang="ja-JP" altLang="en-US" sz="1050" dirty="0">
                <a:latin typeface="Meiryo UI" panose="020B0604030504040204" pitchFamily="50" charset="-128"/>
                <a:ea typeface="Meiryo UI" panose="020B0604030504040204" pitchFamily="50" charset="-128"/>
              </a:rPr>
              <a:t>産業への波及効果</a:t>
            </a:r>
            <a:endParaRPr kumimoji="1" lang="en-US" altLang="ja-JP"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66614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BFF51C-3A66-40D5-B353-8BB5C0E76C7E}"/>
              </a:ext>
            </a:extLst>
          </p:cNvPr>
          <p:cNvSpPr>
            <a:spLocks noGrp="1"/>
          </p:cNvSpPr>
          <p:nvPr>
            <p:ph type="title"/>
          </p:nvPr>
        </p:nvSpPr>
        <p:spPr>
          <a:xfrm>
            <a:off x="201375" y="78266"/>
            <a:ext cx="8631936" cy="388591"/>
          </a:xfrm>
        </p:spPr>
        <p:txBody>
          <a:bodyPr>
            <a:normAutofit/>
          </a:bodyPr>
          <a:lstStyle/>
          <a:p>
            <a:r>
              <a:rPr kumimoji="1" lang="ja-JP" altLang="en-US" sz="1600" dirty="0">
                <a:latin typeface="Meiryo UI" panose="020B0604030504040204" pitchFamily="50" charset="-128"/>
                <a:ea typeface="Meiryo UI" panose="020B0604030504040204" pitchFamily="50" charset="-128"/>
              </a:rPr>
              <a:t>１．助成事業の概要</a:t>
            </a:r>
          </a:p>
        </p:txBody>
      </p:sp>
      <p:sp>
        <p:nvSpPr>
          <p:cNvPr id="15" name="テキスト ボックス 14">
            <a:extLst>
              <a:ext uri="{FF2B5EF4-FFF2-40B4-BE49-F238E27FC236}">
                <a16:creationId xmlns:a16="http://schemas.microsoft.com/office/drawing/2014/main" id="{985B5B79-009F-4544-BE67-F60CCCBCDECB}"/>
              </a:ext>
            </a:extLst>
          </p:cNvPr>
          <p:cNvSpPr txBox="1"/>
          <p:nvPr/>
        </p:nvSpPr>
        <p:spPr>
          <a:xfrm>
            <a:off x="294750" y="914797"/>
            <a:ext cx="3251211" cy="307777"/>
          </a:xfrm>
          <a:prstGeom prst="rect">
            <a:avLst/>
          </a:prstGeom>
          <a:solidFill>
            <a:schemeClr val="accent3">
              <a:lumMod val="20000"/>
              <a:lumOff val="80000"/>
            </a:schemeClr>
          </a:solidFill>
        </p:spPr>
        <p:txBody>
          <a:bodyPr wrap="none" rtlCol="0">
            <a:spAutoFit/>
          </a:bodyPr>
          <a:lstStyle/>
          <a:p>
            <a:r>
              <a:rPr kumimoji="1" lang="ja-JP" altLang="en-US" sz="1400" b="0" dirty="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実施事業</a:t>
            </a:r>
            <a:r>
              <a:rPr kumimoji="1" lang="ja-JP" altLang="en-US" sz="1400" dirty="0">
                <a:latin typeface="Meiryo UI" panose="020B0604030504040204" pitchFamily="50" charset="-128"/>
                <a:ea typeface="Meiryo UI" panose="020B0604030504040204" pitchFamily="50" charset="-128"/>
              </a:rPr>
              <a:t>の概要を、</a:t>
            </a:r>
            <a:r>
              <a:rPr kumimoji="1" lang="ja-JP" altLang="en-US" sz="1400" b="0" dirty="0">
                <a:latin typeface="Meiryo UI" panose="020B0604030504040204" pitchFamily="50" charset="-128"/>
                <a:ea typeface="Meiryo UI" panose="020B0604030504040204" pitchFamily="50" charset="-128"/>
              </a:rPr>
              <a:t>文章にて簡潔に記載</a:t>
            </a:r>
          </a:p>
        </p:txBody>
      </p:sp>
      <p:sp>
        <p:nvSpPr>
          <p:cNvPr id="21" name="テキスト ボックス 20">
            <a:extLst>
              <a:ext uri="{FF2B5EF4-FFF2-40B4-BE49-F238E27FC236}">
                <a16:creationId xmlns:a16="http://schemas.microsoft.com/office/drawing/2014/main" id="{C3E0950C-E7E5-44AD-8113-057D602FCB31}"/>
              </a:ext>
            </a:extLst>
          </p:cNvPr>
          <p:cNvSpPr txBox="1"/>
          <p:nvPr/>
        </p:nvSpPr>
        <p:spPr>
          <a:xfrm>
            <a:off x="4736124" y="910590"/>
            <a:ext cx="3954926" cy="1969770"/>
          </a:xfrm>
          <a:prstGeom prst="rect">
            <a:avLst/>
          </a:prstGeom>
          <a:solidFill>
            <a:schemeClr val="accent3">
              <a:lumMod val="20000"/>
              <a:lumOff val="80000"/>
            </a:schemeClr>
          </a:solidFill>
        </p:spPr>
        <p:txBody>
          <a:bodyPr wrap="square" rtlCol="0">
            <a:spAutoFit/>
          </a:bodyPr>
          <a:lstStyle/>
          <a:p>
            <a:pPr marL="92075" indent="-92075"/>
            <a:r>
              <a:rPr kumimoji="1" lang="ja-JP" altLang="en-US" sz="1400" b="0" dirty="0">
                <a:latin typeface="Meiryo UI" panose="020B0604030504040204" pitchFamily="50" charset="-128"/>
                <a:ea typeface="Meiryo UI" panose="020B0604030504040204" pitchFamily="50" charset="-128"/>
              </a:rPr>
              <a:t>・広域地図、敷地配置図を使い、</a:t>
            </a:r>
            <a:r>
              <a:rPr kumimoji="1" lang="ja-JP" altLang="en-US" sz="1400" b="0" dirty="0" smtClean="0">
                <a:latin typeface="Meiryo UI" panose="020B0604030504040204" pitchFamily="50" charset="-128"/>
                <a:ea typeface="Meiryo UI" panose="020B0604030504040204" pitchFamily="50" charset="-128"/>
              </a:rPr>
              <a:t>助成事業の実施場所（研究・開発場所、助成対象設備や機器の設置場所、実証場所等）の位置がわかるようにすること。</a:t>
            </a:r>
            <a:endParaRPr kumimoji="1" lang="en-US" altLang="ja-JP" sz="1400" b="0" dirty="0" smtClean="0">
              <a:latin typeface="Meiryo UI" panose="020B0604030504040204" pitchFamily="50" charset="-128"/>
              <a:ea typeface="Meiryo UI" panose="020B0604030504040204" pitchFamily="50" charset="-128"/>
            </a:endParaRPr>
          </a:p>
          <a:p>
            <a:pPr marL="92075" indent="-92075">
              <a:spcBef>
                <a:spcPts val="600"/>
              </a:spcBef>
            </a:pPr>
            <a:r>
              <a:rPr kumimoji="1" lang="ja-JP" altLang="en-US" sz="1400" dirty="0" smtClean="0">
                <a:latin typeface="Meiryo UI" panose="020B0604030504040204" pitchFamily="50" charset="-128"/>
                <a:ea typeface="Meiryo UI" panose="020B0604030504040204" pitchFamily="50" charset="-128"/>
              </a:rPr>
              <a:t>・</a:t>
            </a:r>
            <a:r>
              <a:rPr kumimoji="1" lang="ja-JP" altLang="en-US" sz="1400" b="0" dirty="0">
                <a:latin typeface="Meiryo UI" panose="020B0604030504040204" pitchFamily="50" charset="-128"/>
                <a:ea typeface="Meiryo UI" panose="020B0604030504040204" pitchFamily="50" charset="-128"/>
              </a:rPr>
              <a:t>写真等を使用し</a:t>
            </a:r>
            <a:r>
              <a:rPr kumimoji="1" lang="ja-JP" altLang="en-US" sz="1400" b="0" dirty="0" smtClean="0">
                <a:latin typeface="Meiryo UI" panose="020B0604030504040204" pitchFamily="50" charset="-128"/>
                <a:ea typeface="Meiryo UI" panose="020B0604030504040204" pitchFamily="50" charset="-128"/>
              </a:rPr>
              <a:t>、助成事業の実施</a:t>
            </a:r>
            <a:r>
              <a:rPr kumimoji="1" lang="ja-JP" altLang="en-US" sz="1400" b="0" dirty="0">
                <a:latin typeface="Meiryo UI" panose="020B0604030504040204" pitchFamily="50" charset="-128"/>
                <a:ea typeface="Meiryo UI" panose="020B0604030504040204" pitchFamily="50" charset="-128"/>
              </a:rPr>
              <a:t>場所や周辺</a:t>
            </a:r>
            <a:r>
              <a:rPr kumimoji="1" lang="ja-JP" altLang="en-US" sz="1400" b="0" dirty="0" smtClean="0">
                <a:latin typeface="Meiryo UI" panose="020B0604030504040204" pitchFamily="50" charset="-128"/>
                <a:ea typeface="Meiryo UI" panose="020B0604030504040204" pitchFamily="50" charset="-128"/>
              </a:rPr>
              <a:t>の状況が分かるようにすること。</a:t>
            </a:r>
            <a:endParaRPr kumimoji="1" lang="en-US" altLang="ja-JP" sz="1400" b="0" dirty="0" smtClean="0">
              <a:latin typeface="Meiryo UI" panose="020B0604030504040204" pitchFamily="50" charset="-128"/>
              <a:ea typeface="Meiryo UI" panose="020B0604030504040204" pitchFamily="50" charset="-128"/>
            </a:endParaRPr>
          </a:p>
          <a:p>
            <a:pPr marL="92075" indent="-92075">
              <a:spcBef>
                <a:spcPts val="600"/>
              </a:spcBef>
            </a:pPr>
            <a:r>
              <a:rPr kumimoji="1" lang="ja-JP" altLang="en-US" sz="1400" dirty="0" smtClean="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主要施設の施設名、住所、施設</a:t>
            </a:r>
            <a:r>
              <a:rPr kumimoji="1" lang="ja-JP" altLang="en-US" sz="1400" dirty="0" smtClean="0">
                <a:latin typeface="Meiryo UI" panose="020B0604030504040204" pitchFamily="50" charset="-128"/>
                <a:ea typeface="Meiryo UI" panose="020B0604030504040204" pitchFamily="50" charset="-128"/>
              </a:rPr>
              <a:t>所有者名を明記</a:t>
            </a:r>
            <a:r>
              <a:rPr kumimoji="1" lang="ja-JP" altLang="en-US" sz="1400" dirty="0">
                <a:latin typeface="Meiryo UI" panose="020B0604030504040204" pitchFamily="50" charset="-128"/>
                <a:ea typeface="Meiryo UI" panose="020B0604030504040204" pitchFamily="50" charset="-128"/>
              </a:rPr>
              <a:t>　すること。</a:t>
            </a:r>
            <a:endParaRPr kumimoji="1" lang="ja-JP" altLang="en-US" sz="1400" b="0" dirty="0">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509A6D34-7E83-CA5F-DF15-B1BA80DE4A04}"/>
              </a:ext>
            </a:extLst>
          </p:cNvPr>
          <p:cNvSpPr/>
          <p:nvPr/>
        </p:nvSpPr>
        <p:spPr>
          <a:xfrm>
            <a:off x="159657" y="466857"/>
            <a:ext cx="8781143" cy="61226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cxnSp>
        <p:nvCxnSpPr>
          <p:cNvPr id="5" name="直線コネクタ 4">
            <a:extLst>
              <a:ext uri="{FF2B5EF4-FFF2-40B4-BE49-F238E27FC236}">
                <a16:creationId xmlns:a16="http://schemas.microsoft.com/office/drawing/2014/main" id="{05705293-5B60-ABA9-2652-7DC3CCDEA102}"/>
              </a:ext>
            </a:extLst>
          </p:cNvPr>
          <p:cNvCxnSpPr>
            <a:cxnSpLocks/>
          </p:cNvCxnSpPr>
          <p:nvPr/>
        </p:nvCxnSpPr>
        <p:spPr>
          <a:xfrm>
            <a:off x="159657" y="3567357"/>
            <a:ext cx="439782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BCD422E6-FB07-EBB8-60EB-FBA460591E94}"/>
              </a:ext>
            </a:extLst>
          </p:cNvPr>
          <p:cNvCxnSpPr>
            <a:cxnSpLocks/>
            <a:stCxn id="3" idx="0"/>
            <a:endCxn id="3" idx="2"/>
          </p:cNvCxnSpPr>
          <p:nvPr/>
        </p:nvCxnSpPr>
        <p:spPr>
          <a:xfrm>
            <a:off x="4550229" y="466857"/>
            <a:ext cx="0" cy="61226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D5F4B633-8D78-2C58-FE24-F20C4E56EB3E}"/>
              </a:ext>
            </a:extLst>
          </p:cNvPr>
          <p:cNvSpPr txBox="1"/>
          <p:nvPr/>
        </p:nvSpPr>
        <p:spPr>
          <a:xfrm>
            <a:off x="43543" y="528648"/>
            <a:ext cx="1606530" cy="307777"/>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rPr>
              <a:t>（１）事業の概要</a:t>
            </a:r>
          </a:p>
        </p:txBody>
      </p:sp>
      <p:sp>
        <p:nvSpPr>
          <p:cNvPr id="19" name="テキスト ボックス 18">
            <a:extLst>
              <a:ext uri="{FF2B5EF4-FFF2-40B4-BE49-F238E27FC236}">
                <a16:creationId xmlns:a16="http://schemas.microsoft.com/office/drawing/2014/main" id="{CBFF0285-1CC5-1265-D465-4A40CB6A82B3}"/>
              </a:ext>
            </a:extLst>
          </p:cNvPr>
          <p:cNvSpPr txBox="1"/>
          <p:nvPr/>
        </p:nvSpPr>
        <p:spPr>
          <a:xfrm>
            <a:off x="4463143" y="516303"/>
            <a:ext cx="1980029" cy="307777"/>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rPr>
              <a:t>（３）事業実施予定地</a:t>
            </a:r>
          </a:p>
        </p:txBody>
      </p:sp>
      <p:sp>
        <p:nvSpPr>
          <p:cNvPr id="20" name="テキスト ボックス 19">
            <a:extLst>
              <a:ext uri="{FF2B5EF4-FFF2-40B4-BE49-F238E27FC236}">
                <a16:creationId xmlns:a16="http://schemas.microsoft.com/office/drawing/2014/main" id="{F339567D-E622-9289-A846-9B5B8B44C360}"/>
              </a:ext>
            </a:extLst>
          </p:cNvPr>
          <p:cNvSpPr txBox="1"/>
          <p:nvPr/>
        </p:nvSpPr>
        <p:spPr>
          <a:xfrm>
            <a:off x="294749" y="4073181"/>
            <a:ext cx="3762568" cy="307777"/>
          </a:xfrm>
          <a:prstGeom prst="rect">
            <a:avLst/>
          </a:prstGeom>
          <a:solidFill>
            <a:schemeClr val="accent3">
              <a:lumMod val="20000"/>
              <a:lumOff val="80000"/>
            </a:schemeClr>
          </a:solidFill>
        </p:spPr>
        <p:txBody>
          <a:bodyPr wrap="none" rtlCol="0">
            <a:spAutoFit/>
          </a:bodyPr>
          <a:lstStyle/>
          <a:p>
            <a:r>
              <a:rPr kumimoji="1" lang="ja-JP" altLang="en-US" sz="1400" b="0" dirty="0">
                <a:latin typeface="Meiryo UI" panose="020B0604030504040204" pitchFamily="50" charset="-128"/>
                <a:ea typeface="Meiryo UI" panose="020B0604030504040204" pitchFamily="50" charset="-128"/>
              </a:rPr>
              <a:t>・事業実施の背景や目的を、文章にて簡潔に記載</a:t>
            </a:r>
          </a:p>
        </p:txBody>
      </p:sp>
      <p:sp>
        <p:nvSpPr>
          <p:cNvPr id="22" name="テキスト ボックス 21">
            <a:extLst>
              <a:ext uri="{FF2B5EF4-FFF2-40B4-BE49-F238E27FC236}">
                <a16:creationId xmlns:a16="http://schemas.microsoft.com/office/drawing/2014/main" id="{AFC6B2C2-B431-3E67-66CA-B88C8697473F}"/>
              </a:ext>
            </a:extLst>
          </p:cNvPr>
          <p:cNvSpPr txBox="1"/>
          <p:nvPr/>
        </p:nvSpPr>
        <p:spPr>
          <a:xfrm>
            <a:off x="43542" y="3647186"/>
            <a:ext cx="2092239" cy="307777"/>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rPr>
              <a:t>（２）事業の背景と目的</a:t>
            </a:r>
          </a:p>
        </p:txBody>
      </p:sp>
      <p:sp>
        <p:nvSpPr>
          <p:cNvPr id="18" name="スライド番号プレースホルダ 275">
            <a:extLst>
              <a:ext uri="{FF2B5EF4-FFF2-40B4-BE49-F238E27FC236}">
                <a16:creationId xmlns:a16="http://schemas.microsoft.com/office/drawing/2014/main" id="{F5759E1E-A5D0-4DB8-B6C8-96E85CF7C130}"/>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2</a:t>
            </a:fld>
            <a:endParaRPr lang="en-US" altLang="ja-JP" sz="15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0537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BFF51C-3A66-40D5-B353-8BB5C0E76C7E}"/>
              </a:ext>
            </a:extLst>
          </p:cNvPr>
          <p:cNvSpPr>
            <a:spLocks noGrp="1"/>
          </p:cNvSpPr>
          <p:nvPr>
            <p:ph type="title"/>
          </p:nvPr>
        </p:nvSpPr>
        <p:spPr>
          <a:xfrm>
            <a:off x="201375" y="87694"/>
            <a:ext cx="8631936" cy="336512"/>
          </a:xfrm>
        </p:spPr>
        <p:txBody>
          <a:bodyPr>
            <a:normAutofit/>
          </a:bodyPr>
          <a:lstStyle/>
          <a:p>
            <a:r>
              <a:rPr kumimoji="1" lang="ja-JP" altLang="en-US" sz="1600" dirty="0">
                <a:latin typeface="Meiryo UI" panose="020B0604030504040204" pitchFamily="50" charset="-128"/>
                <a:ea typeface="Meiryo UI" panose="020B0604030504040204" pitchFamily="50" charset="-128"/>
              </a:rPr>
              <a:t>２．助成</a:t>
            </a:r>
            <a:r>
              <a:rPr lang="ja-JP" altLang="en-US" sz="1600" dirty="0">
                <a:latin typeface="Meiryo UI" panose="020B0604030504040204" pitchFamily="50" charset="-128"/>
                <a:ea typeface="Meiryo UI" panose="020B0604030504040204" pitchFamily="50" charset="-128"/>
              </a:rPr>
              <a:t>事業</a:t>
            </a:r>
            <a:r>
              <a:rPr kumimoji="1" lang="ja-JP" altLang="en-US" sz="1600" dirty="0">
                <a:latin typeface="Meiryo UI" panose="020B0604030504040204" pitchFamily="50" charset="-128"/>
                <a:ea typeface="Meiryo UI" panose="020B0604030504040204" pitchFamily="50" charset="-128"/>
              </a:rPr>
              <a:t>の詳細</a:t>
            </a:r>
          </a:p>
        </p:txBody>
      </p:sp>
      <p:sp>
        <p:nvSpPr>
          <p:cNvPr id="15" name="テキスト ボックス 14">
            <a:extLst>
              <a:ext uri="{FF2B5EF4-FFF2-40B4-BE49-F238E27FC236}">
                <a16:creationId xmlns:a16="http://schemas.microsoft.com/office/drawing/2014/main" id="{985B5B79-009F-4544-BE67-F60CCCBCDECB}"/>
              </a:ext>
            </a:extLst>
          </p:cNvPr>
          <p:cNvSpPr txBox="1"/>
          <p:nvPr/>
        </p:nvSpPr>
        <p:spPr>
          <a:xfrm>
            <a:off x="294750" y="721078"/>
            <a:ext cx="3959738" cy="307777"/>
          </a:xfrm>
          <a:prstGeom prst="rect">
            <a:avLst/>
          </a:prstGeom>
          <a:solidFill>
            <a:schemeClr val="accent3">
              <a:lumMod val="20000"/>
              <a:lumOff val="80000"/>
            </a:schemeClr>
          </a:solidFill>
        </p:spPr>
        <p:txBody>
          <a:bodyPr wrap="none" rtlCol="0">
            <a:spAutoFit/>
          </a:bodyPr>
          <a:lstStyle/>
          <a:p>
            <a:r>
              <a:rPr kumimoji="1" lang="ja-JP" altLang="en-US" sz="1400" b="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実施する事業の詳細を、図や文章で具体的に記載</a:t>
            </a:r>
            <a:endParaRPr kumimoji="1" lang="ja-JP" altLang="en-US" sz="1400" b="0" dirty="0">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509A6D34-7E83-CA5F-DF15-B1BA80DE4A04}"/>
              </a:ext>
            </a:extLst>
          </p:cNvPr>
          <p:cNvSpPr/>
          <p:nvPr/>
        </p:nvSpPr>
        <p:spPr>
          <a:xfrm>
            <a:off x="159657" y="471342"/>
            <a:ext cx="8781143" cy="608971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8" name="スライド番号プレースホルダ 275">
            <a:extLst>
              <a:ext uri="{FF2B5EF4-FFF2-40B4-BE49-F238E27FC236}">
                <a16:creationId xmlns:a16="http://schemas.microsoft.com/office/drawing/2014/main" id="{F5759E1E-A5D0-4DB8-B6C8-96E85CF7C130}"/>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3</a:t>
            </a:fld>
            <a:endParaRPr lang="en-US" altLang="ja-JP" sz="15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76707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BFF51C-3A66-40D5-B353-8BB5C0E76C7E}"/>
              </a:ext>
            </a:extLst>
          </p:cNvPr>
          <p:cNvSpPr>
            <a:spLocks noGrp="1"/>
          </p:cNvSpPr>
          <p:nvPr>
            <p:ph type="title"/>
          </p:nvPr>
        </p:nvSpPr>
        <p:spPr>
          <a:xfrm>
            <a:off x="201375" y="68839"/>
            <a:ext cx="8631936" cy="353773"/>
          </a:xfrm>
        </p:spPr>
        <p:txBody>
          <a:bodyPr>
            <a:normAutofit/>
          </a:bodyPr>
          <a:lstStyle/>
          <a:p>
            <a:r>
              <a:rPr lang="ja-JP" altLang="en-US" sz="1600" dirty="0">
                <a:latin typeface="Meiryo UI" panose="020B0604030504040204" pitchFamily="50" charset="-128"/>
                <a:ea typeface="Meiryo UI" panose="020B0604030504040204" pitchFamily="50" charset="-128"/>
              </a:rPr>
              <a:t>３</a:t>
            </a:r>
            <a:r>
              <a:rPr kumimoji="1" lang="ja-JP" altLang="en-US" sz="1600" dirty="0">
                <a:latin typeface="Meiryo UI" panose="020B0604030504040204" pitchFamily="50" charset="-128"/>
                <a:ea typeface="Meiryo UI" panose="020B0604030504040204" pitchFamily="50" charset="-128"/>
              </a:rPr>
              <a:t>．導入設備等の詳細</a:t>
            </a:r>
          </a:p>
        </p:txBody>
      </p:sp>
      <p:graphicFrame>
        <p:nvGraphicFramePr>
          <p:cNvPr id="13" name="表 13">
            <a:extLst>
              <a:ext uri="{FF2B5EF4-FFF2-40B4-BE49-F238E27FC236}">
                <a16:creationId xmlns:a16="http://schemas.microsoft.com/office/drawing/2014/main" id="{AC9E5DAF-ABB8-419E-B845-14874BCF6C81}"/>
              </a:ext>
            </a:extLst>
          </p:cNvPr>
          <p:cNvGraphicFramePr>
            <a:graphicFrameLocks noGrp="1"/>
          </p:cNvGraphicFramePr>
          <p:nvPr>
            <p:extLst>
              <p:ext uri="{D42A27DB-BD31-4B8C-83A1-F6EECF244321}">
                <p14:modId xmlns:p14="http://schemas.microsoft.com/office/powerpoint/2010/main" val="12258961"/>
              </p:ext>
            </p:extLst>
          </p:nvPr>
        </p:nvGraphicFramePr>
        <p:xfrm>
          <a:off x="298507" y="910787"/>
          <a:ext cx="4160372" cy="5531625"/>
        </p:xfrm>
        <a:graphic>
          <a:graphicData uri="http://schemas.openxmlformats.org/drawingml/2006/table">
            <a:tbl>
              <a:tblPr firstRow="1" bandRow="1">
                <a:tableStyleId>{F5AB1C69-6EDB-4FF4-983F-18BD219EF322}</a:tableStyleId>
              </a:tblPr>
              <a:tblGrid>
                <a:gridCol w="783533">
                  <a:extLst>
                    <a:ext uri="{9D8B030D-6E8A-4147-A177-3AD203B41FA5}">
                      <a16:colId xmlns:a16="http://schemas.microsoft.com/office/drawing/2014/main" val="2459440899"/>
                    </a:ext>
                  </a:extLst>
                </a:gridCol>
                <a:gridCol w="1539902">
                  <a:extLst>
                    <a:ext uri="{9D8B030D-6E8A-4147-A177-3AD203B41FA5}">
                      <a16:colId xmlns:a16="http://schemas.microsoft.com/office/drawing/2014/main" val="1414106674"/>
                    </a:ext>
                  </a:extLst>
                </a:gridCol>
                <a:gridCol w="1243048">
                  <a:extLst>
                    <a:ext uri="{9D8B030D-6E8A-4147-A177-3AD203B41FA5}">
                      <a16:colId xmlns:a16="http://schemas.microsoft.com/office/drawing/2014/main" val="3468567175"/>
                    </a:ext>
                  </a:extLst>
                </a:gridCol>
                <a:gridCol w="593889">
                  <a:extLst>
                    <a:ext uri="{9D8B030D-6E8A-4147-A177-3AD203B41FA5}">
                      <a16:colId xmlns:a16="http://schemas.microsoft.com/office/drawing/2014/main" val="2535516859"/>
                    </a:ext>
                  </a:extLst>
                </a:gridCol>
              </a:tblGrid>
              <a:tr h="398867">
                <a:tc>
                  <a:txBody>
                    <a:bodyPr/>
                    <a:lstStyle/>
                    <a:p>
                      <a:pPr algn="ctr"/>
                      <a:r>
                        <a:rPr kumimoji="1" lang="zh-CN" altLang="en-US" sz="800" dirty="0">
                          <a:latin typeface="Meiryo UI" panose="020B0604030504040204" pitchFamily="50" charset="-128"/>
                          <a:ea typeface="Meiryo UI" panose="020B0604030504040204" pitchFamily="50" charset="-128"/>
                        </a:rPr>
                        <a:t>様式</a:t>
                      </a:r>
                      <a:r>
                        <a:rPr kumimoji="1" lang="zh-CN" altLang="en-US" sz="800" dirty="0" smtClean="0">
                          <a:latin typeface="Meiryo UI" panose="020B0604030504040204" pitchFamily="50" charset="-128"/>
                          <a:ea typeface="Meiryo UI" panose="020B0604030504040204" pitchFamily="50" charset="-128"/>
                        </a:rPr>
                        <a:t>第</a:t>
                      </a:r>
                      <a:r>
                        <a:rPr kumimoji="1" lang="en-US" altLang="ja-JP" sz="800" dirty="0" smtClean="0">
                          <a:latin typeface="Meiryo UI" panose="020B0604030504040204" pitchFamily="50" charset="-128"/>
                          <a:ea typeface="Meiryo UI" panose="020B0604030504040204" pitchFamily="50" charset="-128"/>
                        </a:rPr>
                        <a:t>1-3</a:t>
                      </a:r>
                      <a:r>
                        <a:rPr kumimoji="1" lang="zh-CN" altLang="en-US" sz="800" dirty="0" smtClean="0">
                          <a:latin typeface="Meiryo UI" panose="020B0604030504040204" pitchFamily="50" charset="-128"/>
                          <a:ea typeface="Meiryo UI" panose="020B0604030504040204" pitchFamily="50" charset="-128"/>
                        </a:rPr>
                        <a:t>号</a:t>
                      </a:r>
                      <a:r>
                        <a:rPr kumimoji="1" lang="zh-TW" altLang="en-US" sz="800" dirty="0" smtClean="0">
                          <a:latin typeface="Meiryo UI" panose="020B0604030504040204" pitchFamily="50" charset="-128"/>
                          <a:ea typeface="Meiryo UI" panose="020B0604030504040204" pitchFamily="50" charset="-128"/>
                        </a:rPr>
                        <a:t>⑤設備導入費</a:t>
                      </a:r>
                      <a:r>
                        <a:rPr kumimoji="1" lang="ja-JP" altLang="en-US" sz="800" dirty="0" smtClean="0">
                          <a:latin typeface="Meiryo UI" panose="020B0604030504040204" pitchFamily="50" charset="-128"/>
                          <a:ea typeface="Meiryo UI" panose="020B0604030504040204" pitchFamily="50" charset="-128"/>
                        </a:rPr>
                        <a:t>№</a:t>
                      </a:r>
                      <a:endParaRPr kumimoji="1" lang="ja-JP" altLang="en-US" sz="800"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Meiryo UI" panose="020B0604030504040204" pitchFamily="50" charset="-128"/>
                          <a:ea typeface="Meiryo UI" panose="020B0604030504040204" pitchFamily="50" charset="-128"/>
                        </a:rPr>
                        <a:t>設備名称</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Meiryo UI" panose="020B0604030504040204" pitchFamily="50" charset="-128"/>
                          <a:ea typeface="Meiryo UI" panose="020B0604030504040204" pitchFamily="50" charset="-128"/>
                        </a:rPr>
                        <a:t>仕様等</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Meiryo UI" panose="020B0604030504040204" pitchFamily="50" charset="-128"/>
                          <a:ea typeface="Meiryo UI" panose="020B0604030504040204" pitchFamily="50" charset="-128"/>
                        </a:rPr>
                        <a:t>数量</a:t>
                      </a: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1265803"/>
                  </a:ext>
                </a:extLst>
              </a:tr>
              <a:tr h="531180">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60121288"/>
                  </a:ext>
                </a:extLst>
              </a:tr>
              <a:tr h="564120">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19389786"/>
                  </a:ext>
                </a:extLst>
              </a:tr>
              <a:tr h="547103">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3491595"/>
                  </a:ext>
                </a:extLst>
              </a:tr>
              <a:tr h="550068">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8029"/>
                  </a:ext>
                </a:extLst>
              </a:tr>
              <a:tr h="551785">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27413261"/>
                  </a:ext>
                </a:extLst>
              </a:tr>
              <a:tr h="559518">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4830302"/>
                  </a:ext>
                </a:extLst>
              </a:tr>
              <a:tr h="583412">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41305568"/>
                  </a:ext>
                </a:extLst>
              </a:tr>
              <a:tr h="584391">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83572377"/>
                  </a:ext>
                </a:extLst>
              </a:tr>
              <a:tr h="661181">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6264803"/>
                  </a:ext>
                </a:extLst>
              </a:tr>
            </a:tbl>
          </a:graphicData>
        </a:graphic>
      </p:graphicFrame>
      <p:sp>
        <p:nvSpPr>
          <p:cNvPr id="18" name="テキスト ボックス 17">
            <a:extLst>
              <a:ext uri="{FF2B5EF4-FFF2-40B4-BE49-F238E27FC236}">
                <a16:creationId xmlns:a16="http://schemas.microsoft.com/office/drawing/2014/main" id="{5DADC3AA-ED5B-46B1-97BB-94A286E393CC}"/>
              </a:ext>
            </a:extLst>
          </p:cNvPr>
          <p:cNvSpPr txBox="1"/>
          <p:nvPr/>
        </p:nvSpPr>
        <p:spPr>
          <a:xfrm>
            <a:off x="259810" y="495875"/>
            <a:ext cx="4620781" cy="307777"/>
          </a:xfrm>
          <a:prstGeom prst="rect">
            <a:avLst/>
          </a:prstGeom>
          <a:solidFill>
            <a:schemeClr val="accent3">
              <a:lumMod val="20000"/>
              <a:lumOff val="80000"/>
            </a:schemeClr>
          </a:solid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・本事業の期間内に導入する設備・システム等の概要を記載。</a:t>
            </a:r>
            <a:endPar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 name="正方形/長方形 2">
            <a:extLst>
              <a:ext uri="{FF2B5EF4-FFF2-40B4-BE49-F238E27FC236}">
                <a16:creationId xmlns:a16="http://schemas.microsoft.com/office/drawing/2014/main" id="{509A6D34-7E83-CA5F-DF15-B1BA80DE4A04}"/>
              </a:ext>
            </a:extLst>
          </p:cNvPr>
          <p:cNvSpPr/>
          <p:nvPr/>
        </p:nvSpPr>
        <p:spPr>
          <a:xfrm>
            <a:off x="181428" y="422612"/>
            <a:ext cx="8781143" cy="620624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4" name="正方形/長方形 3">
            <a:extLst>
              <a:ext uri="{FF2B5EF4-FFF2-40B4-BE49-F238E27FC236}">
                <a16:creationId xmlns:a16="http://schemas.microsoft.com/office/drawing/2014/main" id="{5D87BFBD-9A2F-174F-29AE-BBF5A86EAB70}"/>
              </a:ext>
            </a:extLst>
          </p:cNvPr>
          <p:cNvSpPr/>
          <p:nvPr/>
        </p:nvSpPr>
        <p:spPr>
          <a:xfrm>
            <a:off x="4667231" y="914830"/>
            <a:ext cx="4166080" cy="523346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構成する設備</a:t>
            </a: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・システムの</a:t>
            </a:r>
            <a:r>
              <a:rPr kumimoji="1" lang="ja-JP" altLang="en-US" sz="1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全体図</a:t>
            </a:r>
            <a:endParaRPr kumimoji="1" lang="en-US" altLang="ja-JP" sz="1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1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algn="ctr">
              <a:defRPr/>
            </a:pPr>
            <a:r>
              <a:rPr kumimoji="1" lang="en-US" altLang="ja-JP" dirty="0">
                <a:solidFill>
                  <a:prstClr val="black"/>
                </a:solidFill>
                <a:latin typeface="Meiryo UI" panose="020B0604030504040204" pitchFamily="50" charset="-128"/>
                <a:ea typeface="Meiryo UI" panose="020B0604030504040204" pitchFamily="50" charset="-128"/>
              </a:rPr>
              <a:t>※</a:t>
            </a:r>
            <a:r>
              <a:rPr kumimoji="1" lang="ja-JP" altLang="en-US" dirty="0">
                <a:solidFill>
                  <a:prstClr val="black"/>
                </a:solidFill>
                <a:latin typeface="Meiryo UI" panose="020B0604030504040204" pitchFamily="50" charset="-128"/>
                <a:ea typeface="Meiryo UI" panose="020B0604030504040204" pitchFamily="50" charset="-128"/>
              </a:rPr>
              <a:t>助成対象になるもの以外も</a:t>
            </a:r>
            <a:r>
              <a:rPr kumimoji="1" lang="ja-JP" altLang="en-US" dirty="0" smtClean="0">
                <a:solidFill>
                  <a:prstClr val="black"/>
                </a:solidFill>
                <a:latin typeface="Meiryo UI" panose="020B0604030504040204" pitchFamily="50" charset="-128"/>
                <a:ea typeface="Meiryo UI" panose="020B0604030504040204" pitchFamily="50" charset="-128"/>
              </a:rPr>
              <a:t>含めた全体</a:t>
            </a:r>
            <a:r>
              <a:rPr kumimoji="1" lang="ja-JP" altLang="en-US" dirty="0">
                <a:solidFill>
                  <a:prstClr val="black"/>
                </a:solidFill>
                <a:latin typeface="Meiryo UI" panose="020B0604030504040204" pitchFamily="50" charset="-128"/>
                <a:ea typeface="Meiryo UI" panose="020B0604030504040204" pitchFamily="50" charset="-128"/>
              </a:rPr>
              <a:t>の構成がわかる図を記載すること。</a:t>
            </a:r>
            <a:endParaRPr kumimoji="1" lang="en-US" altLang="ja-JP" dirty="0">
              <a:solidFill>
                <a:prstClr val="black"/>
              </a:solidFill>
              <a:latin typeface="Meiryo UI" panose="020B0604030504040204" pitchFamily="50" charset="-128"/>
              <a:ea typeface="Meiryo UI"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0" name="スライド番号プレースホルダ 275">
            <a:extLst>
              <a:ext uri="{FF2B5EF4-FFF2-40B4-BE49-F238E27FC236}">
                <a16:creationId xmlns:a16="http://schemas.microsoft.com/office/drawing/2014/main" id="{83115320-7842-4912-8119-1FA07CA8FFA4}"/>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marL="0" marR="0" lvl="0" indent="0" algn="r" defTabSz="685779" rtl="0" eaLnBrk="1" fontAlgn="auto" latinLnBrk="0" hangingPunct="1">
              <a:lnSpc>
                <a:spcPct val="100000"/>
              </a:lnSpc>
              <a:spcBef>
                <a:spcPts val="0"/>
              </a:spcBef>
              <a:spcAft>
                <a:spcPts val="0"/>
              </a:spcAft>
              <a:buClrTx/>
              <a:buSzTx/>
              <a:buFontTx/>
              <a:buNone/>
              <a:tabLst/>
              <a:defRPr/>
            </a:pPr>
            <a:fld id="{243C00DB-0754-4388-87DE-26ECCD62BEB4}" type="slidenum">
              <a:rPr kumimoji="0" lang="ja-JP" altLang="en-US" sz="15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685779" rtl="0" eaLnBrk="1" fontAlgn="auto" latinLnBrk="0" hangingPunct="1">
                <a:lnSpc>
                  <a:spcPct val="100000"/>
                </a:lnSpc>
                <a:spcBef>
                  <a:spcPts val="0"/>
                </a:spcBef>
                <a:spcAft>
                  <a:spcPts val="0"/>
                </a:spcAft>
                <a:buClrTx/>
                <a:buSzTx/>
                <a:buFontTx/>
                <a:buNone/>
                <a:tabLst/>
                <a:defRPr/>
              </a:pPr>
              <a:t>4</a:t>
            </a:fld>
            <a:endParaRPr kumimoji="0" lang="en-US" altLang="ja-JP" sz="15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243718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14870A1D-A207-40CB-818A-AA248F084BF0}"/>
              </a:ext>
            </a:extLst>
          </p:cNvPr>
          <p:cNvSpPr txBox="1"/>
          <p:nvPr/>
        </p:nvSpPr>
        <p:spPr>
          <a:xfrm>
            <a:off x="244003" y="669562"/>
            <a:ext cx="8303768" cy="600164"/>
          </a:xfrm>
          <a:prstGeom prst="rect">
            <a:avLst/>
          </a:prstGeom>
          <a:solidFill>
            <a:schemeClr val="accent3">
              <a:lumMod val="20000"/>
              <a:lumOff val="80000"/>
            </a:schemeClr>
          </a:solidFill>
        </p:spPr>
        <p:txBody>
          <a:bodyPr wrap="square" rtlCol="0">
            <a:spAutoFit/>
          </a:bodyPr>
          <a:lstStyle/>
          <a:p>
            <a:pPr marL="92075" marR="0" lvl="0" indent="-92075"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・助成事業に</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おける全体のスケジュールの詳細について、各期の取組がわかるように記載すること。</a:t>
            </a:r>
            <a:endPar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92075" marR="0" lvl="0" indent="-92075"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・各工程が「調査</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研究」</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「技術</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開発」</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実証」など、どの段階に</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あたるの</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かを区分</a:t>
            </a: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して記載すること</a:t>
            </a: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marL="0" marR="0" lvl="0" indent="0" algn="r" defTabSz="685779" rtl="0" eaLnBrk="1" fontAlgn="auto" latinLnBrk="0" hangingPunct="1">
              <a:lnSpc>
                <a:spcPct val="100000"/>
              </a:lnSpc>
              <a:spcBef>
                <a:spcPts val="0"/>
              </a:spcBef>
              <a:spcAft>
                <a:spcPts val="0"/>
              </a:spcAft>
              <a:buClrTx/>
              <a:buSzTx/>
              <a:buFontTx/>
              <a:buNone/>
              <a:tabLst/>
              <a:defRPr/>
            </a:pPr>
            <a:fld id="{243C00DB-0754-4388-87DE-26ECCD62BEB4}" type="slidenum">
              <a:rPr kumimoji="0" lang="ja-JP" altLang="en-US" sz="15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685779" rtl="0" eaLnBrk="1" fontAlgn="auto" latinLnBrk="0" hangingPunct="1">
                <a:lnSpc>
                  <a:spcPct val="100000"/>
                </a:lnSpc>
                <a:spcBef>
                  <a:spcPts val="0"/>
                </a:spcBef>
                <a:spcAft>
                  <a:spcPts val="0"/>
                </a:spcAft>
                <a:buClrTx/>
                <a:buSzTx/>
                <a:buFontTx/>
                <a:buNone/>
                <a:tabLst/>
                <a:defRPr/>
              </a:pPr>
              <a:t>5</a:t>
            </a:fld>
            <a:endParaRPr kumimoji="0" lang="en-US" altLang="ja-JP" sz="15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22548" y="85294"/>
            <a:ext cx="8546678" cy="360696"/>
          </a:xfrm>
        </p:spPr>
        <p:txBody>
          <a:bodyPr>
            <a:normAutofit/>
          </a:bodyPr>
          <a:lstStyle/>
          <a:p>
            <a:r>
              <a:rPr kumimoji="1" lang="ja-JP" altLang="en-US" sz="1600" dirty="0">
                <a:latin typeface="Meiryo UI" panose="020B0604030504040204" pitchFamily="50" charset="-128"/>
                <a:ea typeface="Meiryo UI" panose="020B0604030504040204" pitchFamily="50" charset="-128"/>
              </a:rPr>
              <a:t>４．助成事業のスケジュール</a:t>
            </a:r>
          </a:p>
        </p:txBody>
      </p:sp>
      <p:sp>
        <p:nvSpPr>
          <p:cNvPr id="15" name="正方形/長方形 14">
            <a:extLst>
              <a:ext uri="{FF2B5EF4-FFF2-40B4-BE49-F238E27FC236}">
                <a16:creationId xmlns:a16="http://schemas.microsoft.com/office/drawing/2014/main" id="{0C54FF5C-996D-488E-BD29-B9DEB89732A8}"/>
              </a:ext>
            </a:extLst>
          </p:cNvPr>
          <p:cNvSpPr/>
          <p:nvPr/>
        </p:nvSpPr>
        <p:spPr>
          <a:xfrm>
            <a:off x="159657" y="464844"/>
            <a:ext cx="8781143" cy="616401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6038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14870A1D-A207-40CB-818A-AA248F084BF0}"/>
              </a:ext>
            </a:extLst>
          </p:cNvPr>
          <p:cNvSpPr txBox="1"/>
          <p:nvPr/>
        </p:nvSpPr>
        <p:spPr>
          <a:xfrm>
            <a:off x="296879" y="945461"/>
            <a:ext cx="8303768" cy="523220"/>
          </a:xfrm>
          <a:prstGeom prst="rect">
            <a:avLst/>
          </a:prstGeom>
          <a:solidFill>
            <a:schemeClr val="accent3">
              <a:lumMod val="20000"/>
              <a:lumOff val="80000"/>
            </a:schemeClr>
          </a:solidFill>
        </p:spPr>
        <p:txBody>
          <a:bodyPr wrap="square" rtlCol="0">
            <a:spAutoFit/>
          </a:bodyPr>
          <a:lstStyle/>
          <a:p>
            <a:pPr marL="92075" indent="-92075"/>
            <a:r>
              <a:rPr lang="ja-JP" altLang="en-US" sz="1400"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東京の脱炭素化</a:t>
            </a:r>
            <a:r>
              <a:rPr lang="ja-JP" altLang="en-US" sz="1400" dirty="0">
                <a:latin typeface="Meiryo UI" panose="020B0604030504040204" pitchFamily="50" charset="-128"/>
                <a:ea typeface="Meiryo UI" panose="020B0604030504040204" pitchFamily="50" charset="-128"/>
              </a:rPr>
              <a:t>を推進する上で課題と考えられる内容を記載</a:t>
            </a:r>
            <a:r>
              <a:rPr lang="ja-JP" altLang="en-US" sz="1400" dirty="0" smtClean="0">
                <a:latin typeface="Meiryo UI" panose="020B0604030504040204" pitchFamily="50" charset="-128"/>
                <a:ea typeface="Meiryo UI" panose="020B0604030504040204" pitchFamily="50" charset="-128"/>
              </a:rPr>
              <a:t>するとともに、助成事業の実施により、どう</a:t>
            </a:r>
            <a:r>
              <a:rPr lang="ja-JP" altLang="en-US" sz="1400" dirty="0">
                <a:latin typeface="Meiryo UI" panose="020B0604030504040204" pitchFamily="50" charset="-128"/>
                <a:ea typeface="Meiryo UI" panose="020B0604030504040204" pitchFamily="50" charset="-128"/>
              </a:rPr>
              <a:t>解決するか</a:t>
            </a:r>
            <a:r>
              <a:rPr lang="ja-JP" altLang="en-US" sz="1400" dirty="0" smtClean="0">
                <a:latin typeface="Meiryo UI" panose="020B0604030504040204" pitchFamily="50" charset="-128"/>
                <a:ea typeface="Meiryo UI" panose="020B0604030504040204" pitchFamily="50" charset="-128"/>
              </a:rPr>
              <a:t>を具体的</a:t>
            </a:r>
            <a:r>
              <a:rPr lang="ja-JP" altLang="en-US" sz="1400" dirty="0">
                <a:latin typeface="Meiryo UI" panose="020B0604030504040204" pitchFamily="50" charset="-128"/>
                <a:ea typeface="Meiryo UI" panose="020B0604030504040204" pitchFamily="50" charset="-128"/>
              </a:rPr>
              <a:t>に記載すること。</a:t>
            </a:r>
            <a:endParaRPr lang="en-US" altLang="ja-JP" sz="1400" dirty="0">
              <a:latin typeface="Meiryo UI" panose="020B0604030504040204" pitchFamily="50" charset="-128"/>
              <a:ea typeface="Meiryo UI" panose="020B0604030504040204" pitchFamily="50" charset="-128"/>
            </a:endParaRPr>
          </a:p>
        </p:txBody>
      </p:sp>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6</a:t>
            </a:fld>
            <a:endParaRPr lang="en-US" altLang="ja-JP" sz="15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6949674E-FA93-4422-9259-74A878D1E25B}"/>
              </a:ext>
            </a:extLst>
          </p:cNvPr>
          <p:cNvSpPr txBox="1"/>
          <p:nvPr/>
        </p:nvSpPr>
        <p:spPr>
          <a:xfrm>
            <a:off x="6513922" y="60764"/>
            <a:ext cx="2630078" cy="253916"/>
          </a:xfrm>
          <a:prstGeom prst="rect">
            <a:avLst/>
          </a:prstGeom>
          <a:noFill/>
          <a:ln>
            <a:solidFill>
              <a:schemeClr val="tx1"/>
            </a:solidFill>
          </a:ln>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関連審査</a:t>
            </a:r>
            <a:r>
              <a:rPr kumimoji="1" lang="ja-JP" altLang="en-US" sz="1050" dirty="0" smtClean="0">
                <a:latin typeface="Meiryo UI" panose="020B0604030504040204" pitchFamily="50" charset="-128"/>
                <a:ea typeface="Meiryo UI" panose="020B0604030504040204" pitchFamily="50" charset="-128"/>
              </a:rPr>
              <a:t>項目</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東京</a:t>
            </a:r>
            <a:r>
              <a:rPr kumimoji="1" lang="ja-JP" altLang="en-US" sz="1050" dirty="0">
                <a:latin typeface="Meiryo UI" panose="020B0604030504040204" pitchFamily="50" charset="-128"/>
                <a:ea typeface="Meiryo UI" panose="020B0604030504040204" pitchFamily="50" charset="-128"/>
              </a:rPr>
              <a:t>の脱炭素化への貢献度</a:t>
            </a:r>
            <a:endParaRPr kumimoji="1" lang="en-US" altLang="ja-JP" sz="1050"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82521" y="57213"/>
            <a:ext cx="6105157" cy="380809"/>
          </a:xfrm>
        </p:spPr>
        <p:txBody>
          <a:bodyPr>
            <a:normAutofit/>
          </a:bodyPr>
          <a:lstStyle/>
          <a:p>
            <a:r>
              <a:rPr lang="ja-JP" altLang="en-US" sz="1600" dirty="0">
                <a:latin typeface="Meiryo UI" panose="020B0604030504040204" pitchFamily="50" charset="-128"/>
                <a:ea typeface="Meiryo UI" panose="020B0604030504040204" pitchFamily="50" charset="-128"/>
              </a:rPr>
              <a:t>５</a:t>
            </a:r>
            <a:r>
              <a:rPr kumimoji="1" lang="ja-JP" altLang="en-US" sz="1600" dirty="0">
                <a:latin typeface="Meiryo UI" panose="020B0604030504040204" pitchFamily="50" charset="-128"/>
                <a:ea typeface="Meiryo UI" panose="020B0604030504040204" pitchFamily="50" charset="-128"/>
              </a:rPr>
              <a:t>．東京の脱炭素化への貢献について</a:t>
            </a:r>
          </a:p>
        </p:txBody>
      </p:sp>
      <p:sp>
        <p:nvSpPr>
          <p:cNvPr id="15" name="正方形/長方形 14">
            <a:extLst>
              <a:ext uri="{FF2B5EF4-FFF2-40B4-BE49-F238E27FC236}">
                <a16:creationId xmlns:a16="http://schemas.microsoft.com/office/drawing/2014/main" id="{0C54FF5C-996D-488E-BD29-B9DEB89732A8}"/>
              </a:ext>
            </a:extLst>
          </p:cNvPr>
          <p:cNvSpPr/>
          <p:nvPr/>
        </p:nvSpPr>
        <p:spPr>
          <a:xfrm>
            <a:off x="159657" y="468502"/>
            <a:ext cx="8781143" cy="606427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50C2BACD-0426-495D-B7C8-36014AA2C738}"/>
              </a:ext>
            </a:extLst>
          </p:cNvPr>
          <p:cNvSpPr txBox="1"/>
          <p:nvPr/>
        </p:nvSpPr>
        <p:spPr>
          <a:xfrm>
            <a:off x="43542" y="532312"/>
            <a:ext cx="5773057" cy="31706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（１）東京都の脱炭素化に向けた課題と、事業による解決方法</a:t>
            </a:r>
          </a:p>
        </p:txBody>
      </p:sp>
    </p:spTree>
    <p:extLst>
      <p:ext uri="{BB962C8B-B14F-4D97-AF65-F5344CB8AC3E}">
        <p14:creationId xmlns:p14="http://schemas.microsoft.com/office/powerpoint/2010/main" val="2973252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14870A1D-A207-40CB-818A-AA248F084BF0}"/>
              </a:ext>
            </a:extLst>
          </p:cNvPr>
          <p:cNvSpPr txBox="1"/>
          <p:nvPr/>
        </p:nvSpPr>
        <p:spPr>
          <a:xfrm>
            <a:off x="365459" y="1012181"/>
            <a:ext cx="8303768" cy="307777"/>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・助成</a:t>
            </a:r>
            <a:r>
              <a:rPr lang="ja-JP" altLang="en-US" sz="1400" dirty="0" smtClean="0">
                <a:latin typeface="Meiryo UI" panose="020B0604030504040204" pitchFamily="50" charset="-128"/>
                <a:ea typeface="Meiryo UI" panose="020B0604030504040204" pitchFamily="50" charset="-128"/>
              </a:rPr>
              <a:t>事業の実施に</a:t>
            </a:r>
            <a:r>
              <a:rPr lang="ja-JP" altLang="en-US" sz="1400" dirty="0">
                <a:latin typeface="Meiryo UI" panose="020B0604030504040204" pitchFamily="50" charset="-128"/>
                <a:ea typeface="Meiryo UI" panose="020B0604030504040204" pitchFamily="50" charset="-128"/>
              </a:rPr>
              <a:t>より想定される、東京の脱炭素化への直接的な効果を記載すること。</a:t>
            </a:r>
            <a:endParaRPr lang="en-US" altLang="ja-JP" sz="1400" dirty="0">
              <a:latin typeface="Meiryo UI" panose="020B0604030504040204" pitchFamily="50" charset="-128"/>
              <a:ea typeface="Meiryo UI" panose="020B0604030504040204" pitchFamily="50" charset="-128"/>
            </a:endParaRPr>
          </a:p>
        </p:txBody>
      </p:sp>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7</a:t>
            </a:fld>
            <a:endParaRPr lang="en-US" altLang="ja-JP" sz="1500"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73094" y="74261"/>
            <a:ext cx="6105157" cy="341434"/>
          </a:xfrm>
        </p:spPr>
        <p:txBody>
          <a:bodyPr>
            <a:normAutofit/>
          </a:bodyPr>
          <a:lstStyle/>
          <a:p>
            <a:r>
              <a:rPr lang="ja-JP" altLang="en-US" sz="1600" dirty="0">
                <a:latin typeface="Meiryo UI" panose="020B0604030504040204" pitchFamily="50" charset="-128"/>
                <a:ea typeface="Meiryo UI" panose="020B0604030504040204" pitchFamily="50" charset="-128"/>
              </a:rPr>
              <a:t>５</a:t>
            </a:r>
            <a:r>
              <a:rPr kumimoji="1" lang="ja-JP" altLang="en-US" sz="1600" dirty="0">
                <a:latin typeface="Meiryo UI" panose="020B0604030504040204" pitchFamily="50" charset="-128"/>
                <a:ea typeface="Meiryo UI" panose="020B0604030504040204" pitchFamily="50" charset="-128"/>
              </a:rPr>
              <a:t>．東京の</a:t>
            </a:r>
            <a:r>
              <a:rPr kumimoji="1" lang="ja-JP" altLang="en-US" sz="1600" dirty="0" smtClean="0">
                <a:latin typeface="Meiryo UI" panose="020B0604030504040204" pitchFamily="50" charset="-128"/>
                <a:ea typeface="Meiryo UI" panose="020B0604030504040204" pitchFamily="50" charset="-128"/>
              </a:rPr>
              <a:t>脱炭素化へ</a:t>
            </a:r>
            <a:r>
              <a:rPr kumimoji="1" lang="ja-JP" altLang="en-US" sz="1600" dirty="0">
                <a:latin typeface="Meiryo UI" panose="020B0604030504040204" pitchFamily="50" charset="-128"/>
                <a:ea typeface="Meiryo UI" panose="020B0604030504040204" pitchFamily="50" charset="-128"/>
              </a:rPr>
              <a:t>の貢献について</a:t>
            </a:r>
          </a:p>
        </p:txBody>
      </p:sp>
      <p:sp>
        <p:nvSpPr>
          <p:cNvPr id="8" name="テキスト ボックス 7">
            <a:extLst>
              <a:ext uri="{FF2B5EF4-FFF2-40B4-BE49-F238E27FC236}">
                <a16:creationId xmlns:a16="http://schemas.microsoft.com/office/drawing/2014/main" id="{50C2BACD-0426-495D-B7C8-36014AA2C738}"/>
              </a:ext>
            </a:extLst>
          </p:cNvPr>
          <p:cNvSpPr txBox="1"/>
          <p:nvPr/>
        </p:nvSpPr>
        <p:spPr>
          <a:xfrm>
            <a:off x="43542" y="541744"/>
            <a:ext cx="5773057" cy="31706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（２）東京の脱炭素化への直接効果</a:t>
            </a:r>
          </a:p>
        </p:txBody>
      </p:sp>
      <p:sp>
        <p:nvSpPr>
          <p:cNvPr id="10" name="正方形/長方形 9">
            <a:extLst>
              <a:ext uri="{FF2B5EF4-FFF2-40B4-BE49-F238E27FC236}">
                <a16:creationId xmlns:a16="http://schemas.microsoft.com/office/drawing/2014/main" id="{55105AC4-E159-41EF-A613-9C5F288B3157}"/>
              </a:ext>
            </a:extLst>
          </p:cNvPr>
          <p:cNvSpPr/>
          <p:nvPr/>
        </p:nvSpPr>
        <p:spPr>
          <a:xfrm>
            <a:off x="159657" y="497227"/>
            <a:ext cx="8781143" cy="31715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E769E826-F86B-40C5-BA33-07DA56AAB348}"/>
              </a:ext>
            </a:extLst>
          </p:cNvPr>
          <p:cNvSpPr/>
          <p:nvPr/>
        </p:nvSpPr>
        <p:spPr>
          <a:xfrm>
            <a:off x="159657" y="3721361"/>
            <a:ext cx="8781143" cy="28114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7A900228-0D39-4F70-A18F-77FAD249528E}"/>
              </a:ext>
            </a:extLst>
          </p:cNvPr>
          <p:cNvSpPr txBox="1"/>
          <p:nvPr/>
        </p:nvSpPr>
        <p:spPr>
          <a:xfrm>
            <a:off x="43541" y="3797149"/>
            <a:ext cx="5773057" cy="31706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（３）東京の脱炭素化への間接効果</a:t>
            </a:r>
          </a:p>
        </p:txBody>
      </p:sp>
      <p:sp>
        <p:nvSpPr>
          <p:cNvPr id="16" name="テキスト ボックス 15">
            <a:extLst>
              <a:ext uri="{FF2B5EF4-FFF2-40B4-BE49-F238E27FC236}">
                <a16:creationId xmlns:a16="http://schemas.microsoft.com/office/drawing/2014/main" id="{2DCA7B5A-1520-4887-BF7D-D1541181E6B3}"/>
              </a:ext>
            </a:extLst>
          </p:cNvPr>
          <p:cNvSpPr txBox="1"/>
          <p:nvPr/>
        </p:nvSpPr>
        <p:spPr>
          <a:xfrm>
            <a:off x="365459" y="4271226"/>
            <a:ext cx="8303768" cy="307777"/>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・助成</a:t>
            </a:r>
            <a:r>
              <a:rPr lang="ja-JP" altLang="en-US" sz="1400" dirty="0" smtClean="0">
                <a:latin typeface="Meiryo UI" panose="020B0604030504040204" pitchFamily="50" charset="-128"/>
                <a:ea typeface="Meiryo UI" panose="020B0604030504040204" pitchFamily="50" charset="-128"/>
              </a:rPr>
              <a:t>事業の実施に</a:t>
            </a:r>
            <a:r>
              <a:rPr lang="ja-JP" altLang="en-US" sz="1400" dirty="0">
                <a:latin typeface="Meiryo UI" panose="020B0604030504040204" pitchFamily="50" charset="-128"/>
                <a:ea typeface="Meiryo UI" panose="020B0604030504040204" pitchFamily="50" charset="-128"/>
              </a:rPr>
              <a:t>より想定される、東京の脱炭素化への間接的な効果を記載すること。</a:t>
            </a:r>
            <a:endParaRPr lang="en-US" altLang="ja-JP" sz="1400" dirty="0">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13E7B59F-E646-45B1-9A33-362CE7D0B4A4}"/>
              </a:ext>
            </a:extLst>
          </p:cNvPr>
          <p:cNvSpPr txBox="1"/>
          <p:nvPr/>
        </p:nvSpPr>
        <p:spPr>
          <a:xfrm>
            <a:off x="6457361" y="60764"/>
            <a:ext cx="2686639" cy="253916"/>
          </a:xfrm>
          <a:prstGeom prst="rect">
            <a:avLst/>
          </a:prstGeom>
          <a:noFill/>
          <a:ln>
            <a:solidFill>
              <a:schemeClr val="tx1"/>
            </a:solidFill>
          </a:ln>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関連審査</a:t>
            </a:r>
            <a:r>
              <a:rPr kumimoji="1" lang="ja-JP" altLang="en-US" sz="1050" dirty="0" smtClean="0">
                <a:latin typeface="Meiryo UI" panose="020B0604030504040204" pitchFamily="50" charset="-128"/>
                <a:ea typeface="Meiryo UI" panose="020B0604030504040204" pitchFamily="50" charset="-128"/>
              </a:rPr>
              <a:t>項目</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東京</a:t>
            </a:r>
            <a:r>
              <a:rPr kumimoji="1" lang="ja-JP" altLang="en-US" sz="1050" dirty="0">
                <a:latin typeface="Meiryo UI" panose="020B0604030504040204" pitchFamily="50" charset="-128"/>
                <a:ea typeface="Meiryo UI" panose="020B0604030504040204" pitchFamily="50" charset="-128"/>
              </a:rPr>
              <a:t>の脱炭素化への貢献度</a:t>
            </a:r>
            <a:endParaRPr kumimoji="1" lang="en-US" altLang="ja-JP"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81472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8</a:t>
            </a:fld>
            <a:endParaRPr lang="en-US" altLang="ja-JP" sz="1500"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44813" y="78267"/>
            <a:ext cx="8631936" cy="341434"/>
          </a:xfrm>
        </p:spPr>
        <p:txBody>
          <a:bodyPr>
            <a:normAutofit/>
          </a:bodyPr>
          <a:lstStyle/>
          <a:p>
            <a:r>
              <a:rPr lang="ja-JP" altLang="en-US" sz="1600" dirty="0">
                <a:latin typeface="Meiryo UI" panose="020B0604030504040204" pitchFamily="50" charset="-128"/>
                <a:ea typeface="Meiryo UI" panose="020B0604030504040204" pitchFamily="50" charset="-128"/>
              </a:rPr>
              <a:t>５</a:t>
            </a:r>
            <a:r>
              <a:rPr kumimoji="1" lang="ja-JP" altLang="en-US" sz="1600" dirty="0">
                <a:latin typeface="Meiryo UI" panose="020B0604030504040204" pitchFamily="50" charset="-128"/>
                <a:ea typeface="Meiryo UI" panose="020B0604030504040204" pitchFamily="50" charset="-128"/>
              </a:rPr>
              <a:t>．東京の脱炭素化への貢献について</a:t>
            </a:r>
          </a:p>
        </p:txBody>
      </p:sp>
      <p:sp>
        <p:nvSpPr>
          <p:cNvPr id="9" name="テキスト ボックス 8">
            <a:extLst>
              <a:ext uri="{FF2B5EF4-FFF2-40B4-BE49-F238E27FC236}">
                <a16:creationId xmlns:a16="http://schemas.microsoft.com/office/drawing/2014/main" id="{9DA2403F-32A3-49A8-8602-426C4DF35D4C}"/>
              </a:ext>
            </a:extLst>
          </p:cNvPr>
          <p:cNvSpPr txBox="1"/>
          <p:nvPr/>
        </p:nvSpPr>
        <p:spPr>
          <a:xfrm>
            <a:off x="365459" y="1085142"/>
            <a:ext cx="8303768" cy="307777"/>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本助成事業の</a:t>
            </a:r>
            <a:r>
              <a:rPr lang="ja-JP" altLang="en-US" sz="1400" dirty="0">
                <a:latin typeface="Meiryo UI" panose="020B0604030504040204" pitchFamily="50" charset="-128"/>
                <a:ea typeface="Meiryo UI" panose="020B0604030504040204" pitchFamily="50" charset="-128"/>
              </a:rPr>
              <a:t>公共性について示すこと。</a:t>
            </a:r>
            <a:endParaRPr lang="en-US" altLang="ja-JP" sz="14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E4F4DAF5-782D-4E8B-8688-3922942E643B}"/>
              </a:ext>
            </a:extLst>
          </p:cNvPr>
          <p:cNvSpPr txBox="1"/>
          <p:nvPr/>
        </p:nvSpPr>
        <p:spPr>
          <a:xfrm>
            <a:off x="43542" y="537733"/>
            <a:ext cx="5773057" cy="31706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（４）公共性</a:t>
            </a:r>
          </a:p>
        </p:txBody>
      </p:sp>
      <p:sp>
        <p:nvSpPr>
          <p:cNvPr id="13" name="正方形/長方形 12">
            <a:extLst>
              <a:ext uri="{FF2B5EF4-FFF2-40B4-BE49-F238E27FC236}">
                <a16:creationId xmlns:a16="http://schemas.microsoft.com/office/drawing/2014/main" id="{9FEDA74C-9ED1-489D-92B4-C7CA795D6425}"/>
              </a:ext>
            </a:extLst>
          </p:cNvPr>
          <p:cNvSpPr/>
          <p:nvPr/>
        </p:nvSpPr>
        <p:spPr>
          <a:xfrm>
            <a:off x="159657" y="476263"/>
            <a:ext cx="8781143" cy="311708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DB347586-8A56-4430-AC65-34DC26F933D7}"/>
              </a:ext>
            </a:extLst>
          </p:cNvPr>
          <p:cNvSpPr/>
          <p:nvPr/>
        </p:nvSpPr>
        <p:spPr>
          <a:xfrm>
            <a:off x="159657" y="3714162"/>
            <a:ext cx="8781143" cy="284689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730AA8FD-2D45-4846-96A5-0462692A8D31}"/>
              </a:ext>
            </a:extLst>
          </p:cNvPr>
          <p:cNvSpPr txBox="1"/>
          <p:nvPr/>
        </p:nvSpPr>
        <p:spPr>
          <a:xfrm>
            <a:off x="43541" y="3768862"/>
            <a:ext cx="5773057" cy="31706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（５</a:t>
            </a:r>
            <a:r>
              <a:rPr kumimoji="1" lang="ja-JP" altLang="en-US" sz="1400" b="1" dirty="0" smtClean="0">
                <a:latin typeface="Meiryo UI" panose="020B0604030504040204" pitchFamily="50" charset="-128"/>
                <a:ea typeface="Meiryo UI" panose="020B0604030504040204" pitchFamily="50" charset="-128"/>
              </a:rPr>
              <a:t>）都内各地・全国・又は他の事業者への波及</a:t>
            </a:r>
            <a:r>
              <a:rPr kumimoji="1" lang="ja-JP" altLang="en-US" sz="1400" b="1" dirty="0">
                <a:latin typeface="Meiryo UI" panose="020B0604030504040204" pitchFamily="50" charset="-128"/>
                <a:ea typeface="Meiryo UI" panose="020B0604030504040204" pitchFamily="50" charset="-128"/>
              </a:rPr>
              <a:t>効果</a:t>
            </a:r>
          </a:p>
        </p:txBody>
      </p:sp>
      <p:sp>
        <p:nvSpPr>
          <p:cNvPr id="17" name="テキスト ボックス 16">
            <a:extLst>
              <a:ext uri="{FF2B5EF4-FFF2-40B4-BE49-F238E27FC236}">
                <a16:creationId xmlns:a16="http://schemas.microsoft.com/office/drawing/2014/main" id="{FBE156D3-2D2A-4ACA-98E5-477624315A69}"/>
              </a:ext>
            </a:extLst>
          </p:cNvPr>
          <p:cNvSpPr txBox="1"/>
          <p:nvPr/>
        </p:nvSpPr>
        <p:spPr>
          <a:xfrm>
            <a:off x="365459" y="4202223"/>
            <a:ext cx="8303768" cy="307777"/>
          </a:xfrm>
          <a:prstGeom prst="rect">
            <a:avLst/>
          </a:prstGeom>
          <a:solidFill>
            <a:schemeClr val="accent3">
              <a:lumMod val="20000"/>
              <a:lumOff val="80000"/>
            </a:schemeClr>
          </a:solidFill>
        </p:spPr>
        <p:txBody>
          <a:bodyPr wrap="square" rtlCol="0">
            <a:spAutoFit/>
          </a:bodyPr>
          <a:lstStyle/>
          <a:p>
            <a:r>
              <a:rPr lang="ja-JP" altLang="en-US" sz="1400" dirty="0" smtClean="0">
                <a:latin typeface="Meiryo UI" panose="020B0604030504040204" pitchFamily="50" charset="-128"/>
                <a:ea typeface="Meiryo UI" panose="020B0604030504040204" pitchFamily="50" charset="-128"/>
              </a:rPr>
              <a:t>・都内</a:t>
            </a:r>
            <a:r>
              <a:rPr lang="ja-JP" altLang="en-US" sz="1400" dirty="0">
                <a:latin typeface="Meiryo UI" panose="020B0604030504040204" pitchFamily="50" charset="-128"/>
                <a:ea typeface="Meiryo UI" panose="020B0604030504040204" pitchFamily="50" charset="-128"/>
              </a:rPr>
              <a:t>各地・全国・又は他の事業者への波及</a:t>
            </a:r>
            <a:r>
              <a:rPr lang="ja-JP" altLang="en-US" sz="1400" dirty="0" smtClean="0">
                <a:latin typeface="Meiryo UI" panose="020B0604030504040204" pitchFamily="50" charset="-128"/>
                <a:ea typeface="Meiryo UI" panose="020B0604030504040204" pitchFamily="50" charset="-128"/>
              </a:rPr>
              <a:t>効果、都内に</a:t>
            </a:r>
            <a:r>
              <a:rPr lang="ja-JP" altLang="en-US" sz="1400" dirty="0">
                <a:latin typeface="Meiryo UI" panose="020B0604030504040204" pitchFamily="50" charset="-128"/>
                <a:ea typeface="Meiryo UI" panose="020B0604030504040204" pitchFamily="50" charset="-128"/>
              </a:rPr>
              <a:t>ついて記載すること。</a:t>
            </a:r>
            <a:endParaRPr lang="en-US" altLang="ja-JP" sz="1400" dirty="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7A17ED95-A1A2-474D-8E04-CE42C9153D2E}"/>
              </a:ext>
            </a:extLst>
          </p:cNvPr>
          <p:cNvSpPr txBox="1"/>
          <p:nvPr/>
        </p:nvSpPr>
        <p:spPr>
          <a:xfrm>
            <a:off x="6513922" y="37904"/>
            <a:ext cx="2630078" cy="317541"/>
          </a:xfrm>
          <a:prstGeom prst="rect">
            <a:avLst/>
          </a:prstGeom>
          <a:noFill/>
          <a:ln>
            <a:solidFill>
              <a:schemeClr val="tx1"/>
            </a:solidFill>
          </a:ln>
        </p:spPr>
        <p:txBody>
          <a:bodyPr wrap="square" tIns="0" bIns="0" rtlCol="0" anchor="ctr" anchorCtr="0">
            <a:noAutofit/>
          </a:bodyPr>
          <a:lstStyle/>
          <a:p>
            <a:pPr algn="ctr"/>
            <a:r>
              <a:rPr kumimoji="1" lang="ja-JP" altLang="en-US" sz="1050" dirty="0">
                <a:latin typeface="Meiryo UI" panose="020B0604030504040204" pitchFamily="50" charset="-128"/>
                <a:ea typeface="Meiryo UI" panose="020B0604030504040204" pitchFamily="50" charset="-128"/>
              </a:rPr>
              <a:t>関連審査</a:t>
            </a:r>
            <a:r>
              <a:rPr kumimoji="1" lang="ja-JP" altLang="en-US" sz="1050" dirty="0" smtClean="0">
                <a:latin typeface="Meiryo UI" panose="020B0604030504040204" pitchFamily="50" charset="-128"/>
                <a:ea typeface="Meiryo UI" panose="020B0604030504040204" pitchFamily="50" charset="-128"/>
              </a:rPr>
              <a:t>項目</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東京</a:t>
            </a:r>
            <a:r>
              <a:rPr kumimoji="1" lang="ja-JP" altLang="en-US" sz="1050" dirty="0">
                <a:latin typeface="Meiryo UI" panose="020B0604030504040204" pitchFamily="50" charset="-128"/>
                <a:ea typeface="Meiryo UI" panose="020B0604030504040204" pitchFamily="50" charset="-128"/>
              </a:rPr>
              <a:t>の脱炭素化への</a:t>
            </a:r>
            <a:r>
              <a:rPr kumimoji="1" lang="ja-JP" altLang="en-US" sz="1050" dirty="0" smtClean="0">
                <a:latin typeface="Meiryo UI" panose="020B0604030504040204" pitchFamily="50" charset="-128"/>
                <a:ea typeface="Meiryo UI" panose="020B0604030504040204" pitchFamily="50" charset="-128"/>
              </a:rPr>
              <a:t>貢献度</a:t>
            </a:r>
            <a:endParaRPr kumimoji="1" lang="en-US" altLang="ja-JP"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92177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14870A1D-A207-40CB-818A-AA248F084BF0}"/>
              </a:ext>
            </a:extLst>
          </p:cNvPr>
          <p:cNvSpPr txBox="1"/>
          <p:nvPr/>
        </p:nvSpPr>
        <p:spPr>
          <a:xfrm>
            <a:off x="365459" y="1141262"/>
            <a:ext cx="8303768" cy="307777"/>
          </a:xfrm>
          <a:prstGeom prst="rect">
            <a:avLst/>
          </a:prstGeom>
          <a:solidFill>
            <a:schemeClr val="accent3">
              <a:lumMod val="20000"/>
              <a:lumOff val="80000"/>
            </a:schemeClr>
          </a:solidFill>
        </p:spPr>
        <p:txBody>
          <a:bodyPr wrap="square" rtlCol="0">
            <a:spAutoFit/>
          </a:bodyPr>
          <a:lstStyle/>
          <a:p>
            <a:pPr marL="92075" indent="-92075"/>
            <a:r>
              <a:rPr lang="ja-JP" altLang="en-US" sz="1400" dirty="0">
                <a:latin typeface="Meiryo UI" panose="020B0604030504040204" pitchFamily="50" charset="-128"/>
                <a:ea typeface="Meiryo UI" panose="020B0604030504040204" pitchFamily="50" charset="-128"/>
              </a:rPr>
              <a:t>・本助成事業</a:t>
            </a:r>
            <a:r>
              <a:rPr lang="ja-JP" altLang="en-US" sz="1400" dirty="0" smtClean="0">
                <a:latin typeface="Meiryo UI" panose="020B0604030504040204" pitchFamily="50" charset="-128"/>
                <a:ea typeface="Meiryo UI" panose="020B0604030504040204" pitchFamily="50" charset="-128"/>
              </a:rPr>
              <a:t>を実施する</a:t>
            </a:r>
            <a:r>
              <a:rPr lang="ja-JP" altLang="en-US" sz="1400" b="1" dirty="0" smtClean="0">
                <a:solidFill>
                  <a:srgbClr val="0070C0"/>
                </a:solidFill>
                <a:latin typeface="Meiryo UI" panose="020B0604030504040204" pitchFamily="50" charset="-128"/>
                <a:ea typeface="Meiryo UI" panose="020B0604030504040204" pitchFamily="50" charset="-128"/>
              </a:rPr>
              <a:t>すべての</a:t>
            </a:r>
            <a:r>
              <a:rPr lang="ja-JP" altLang="en-US" sz="1400" dirty="0" smtClean="0">
                <a:latin typeface="Meiryo UI" panose="020B0604030504040204" pitchFamily="50" charset="-128"/>
                <a:ea typeface="Meiryo UI" panose="020B0604030504040204" pitchFamily="50" charset="-128"/>
              </a:rPr>
              <a:t>構成</a:t>
            </a:r>
            <a:r>
              <a:rPr lang="ja-JP" altLang="en-US" sz="1400" dirty="0" smtClean="0">
                <a:latin typeface="Meiryo UI" panose="020B0604030504040204" pitchFamily="50" charset="-128"/>
                <a:ea typeface="Meiryo UI" panose="020B0604030504040204" pitchFamily="50" charset="-128"/>
              </a:rPr>
              <a:t>企業等につ</a:t>
            </a:r>
            <a:r>
              <a:rPr lang="ja-JP" altLang="en-US" sz="1400" dirty="0">
                <a:latin typeface="Meiryo UI" panose="020B0604030504040204" pitchFamily="50" charset="-128"/>
                <a:ea typeface="Meiryo UI" panose="020B0604030504040204" pitchFamily="50" charset="-128"/>
              </a:rPr>
              <a:t>いて、それぞれが実施している脱炭素化の取組を記載すること</a:t>
            </a:r>
            <a:r>
              <a:rPr lang="ja-JP" altLang="en-US" sz="14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p:txBody>
      </p:sp>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9</a:t>
            </a:fld>
            <a:endParaRPr lang="en-US" altLang="ja-JP" sz="1500"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82521" y="78267"/>
            <a:ext cx="8631936" cy="341434"/>
          </a:xfrm>
        </p:spPr>
        <p:txBody>
          <a:bodyPr>
            <a:normAutofit/>
          </a:bodyPr>
          <a:lstStyle/>
          <a:p>
            <a:r>
              <a:rPr lang="ja-JP" altLang="en-US" sz="1600" dirty="0">
                <a:latin typeface="Meiryo UI" panose="020B0604030504040204" pitchFamily="50" charset="-128"/>
                <a:ea typeface="Meiryo UI" panose="020B0604030504040204" pitchFamily="50" charset="-128"/>
              </a:rPr>
              <a:t>５</a:t>
            </a:r>
            <a:r>
              <a:rPr kumimoji="1" lang="ja-JP" altLang="en-US" sz="1600" dirty="0">
                <a:latin typeface="Meiryo UI" panose="020B0604030504040204" pitchFamily="50" charset="-128"/>
                <a:ea typeface="Meiryo UI" panose="020B0604030504040204" pitchFamily="50" charset="-128"/>
              </a:rPr>
              <a:t>．東京の脱炭素化への貢献について</a:t>
            </a:r>
          </a:p>
        </p:txBody>
      </p:sp>
      <p:sp>
        <p:nvSpPr>
          <p:cNvPr id="15" name="正方形/長方形 14">
            <a:extLst>
              <a:ext uri="{FF2B5EF4-FFF2-40B4-BE49-F238E27FC236}">
                <a16:creationId xmlns:a16="http://schemas.microsoft.com/office/drawing/2014/main" id="{0C54FF5C-996D-488E-BD29-B9DEB89732A8}"/>
              </a:ext>
            </a:extLst>
          </p:cNvPr>
          <p:cNvSpPr/>
          <p:nvPr/>
        </p:nvSpPr>
        <p:spPr>
          <a:xfrm>
            <a:off x="159657" y="437204"/>
            <a:ext cx="8781143" cy="612385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50C2BACD-0426-495D-B7C8-36014AA2C738}"/>
              </a:ext>
            </a:extLst>
          </p:cNvPr>
          <p:cNvSpPr txBox="1"/>
          <p:nvPr/>
        </p:nvSpPr>
        <p:spPr>
          <a:xfrm>
            <a:off x="43542" y="494609"/>
            <a:ext cx="5773057" cy="31706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（６）グループ</a:t>
            </a:r>
            <a:r>
              <a:rPr kumimoji="1" lang="ja-JP" altLang="en-US" sz="1400" b="1" dirty="0" smtClean="0">
                <a:latin typeface="Meiryo UI" panose="020B0604030504040204" pitchFamily="50" charset="-128"/>
                <a:ea typeface="Meiryo UI" panose="020B0604030504040204" pitchFamily="50" charset="-128"/>
              </a:rPr>
              <a:t>構成企業等のそれぞれ</a:t>
            </a:r>
            <a:r>
              <a:rPr kumimoji="1" lang="ja-JP" altLang="en-US" sz="1400" b="1" dirty="0">
                <a:latin typeface="Meiryo UI" panose="020B0604030504040204" pitchFamily="50" charset="-128"/>
                <a:ea typeface="Meiryo UI" panose="020B0604030504040204" pitchFamily="50" charset="-128"/>
              </a:rPr>
              <a:t>の脱炭素化の取組</a:t>
            </a:r>
          </a:p>
        </p:txBody>
      </p:sp>
      <p:sp>
        <p:nvSpPr>
          <p:cNvPr id="9" name="テキスト ボックス 8">
            <a:extLst>
              <a:ext uri="{FF2B5EF4-FFF2-40B4-BE49-F238E27FC236}">
                <a16:creationId xmlns:a16="http://schemas.microsoft.com/office/drawing/2014/main" id="{D5CC12A9-23F5-4730-A343-C6824BC3C34F}"/>
              </a:ext>
            </a:extLst>
          </p:cNvPr>
          <p:cNvSpPr txBox="1"/>
          <p:nvPr/>
        </p:nvSpPr>
        <p:spPr>
          <a:xfrm>
            <a:off x="6466788" y="60764"/>
            <a:ext cx="2677212" cy="253916"/>
          </a:xfrm>
          <a:prstGeom prst="rect">
            <a:avLst/>
          </a:prstGeom>
          <a:noFill/>
          <a:ln>
            <a:solidFill>
              <a:schemeClr val="tx1"/>
            </a:solidFill>
          </a:ln>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関連審査</a:t>
            </a:r>
            <a:r>
              <a:rPr kumimoji="1" lang="ja-JP" altLang="en-US" sz="1050" dirty="0" smtClean="0">
                <a:latin typeface="Meiryo UI" panose="020B0604030504040204" pitchFamily="50" charset="-128"/>
                <a:ea typeface="Meiryo UI" panose="020B0604030504040204" pitchFamily="50" charset="-128"/>
              </a:rPr>
              <a:t>項目：東京</a:t>
            </a:r>
            <a:r>
              <a:rPr kumimoji="1" lang="ja-JP" altLang="en-US" sz="1050" dirty="0">
                <a:latin typeface="Meiryo UI" panose="020B0604030504040204" pitchFamily="50" charset="-128"/>
                <a:ea typeface="Meiryo UI" panose="020B0604030504040204" pitchFamily="50" charset="-128"/>
              </a:rPr>
              <a:t>の脱炭素化への貢献度</a:t>
            </a:r>
            <a:endParaRPr kumimoji="1" lang="en-US" altLang="ja-JP"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3301887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Light-Constantia">
      <a:majorFont>
        <a:latin typeface="Calibri Light"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panose="02030602050306030303"/>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1BEDA2ED6F653B4B8D1D157069D16D1E" ma:contentTypeVersion="2" ma:contentTypeDescription="新しいドキュメントを作成します。" ma:contentTypeScope="" ma:versionID="86a4cd67fe40018544a28ce29733d6b6">
  <xsd:schema xmlns:xsd="http://www.w3.org/2001/XMLSchema" xmlns:xs="http://www.w3.org/2001/XMLSchema" xmlns:p="http://schemas.microsoft.com/office/2006/metadata/properties" xmlns:ns2="5e775fc4-3c64-4cc8-89c5-10eaa07fdc80" targetNamespace="http://schemas.microsoft.com/office/2006/metadata/properties" ma:root="true" ma:fieldsID="43b172fe5227028eb880a666fbbef223" ns2:_="">
    <xsd:import namespace="5e775fc4-3c64-4cc8-89c5-10eaa07fdc80"/>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775fc4-3c64-4cc8-89c5-10eaa07fdc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622FC2-79AB-4D16-8559-652785AE1726}">
  <ds:schemaRefs>
    <ds:schemaRef ds:uri="http://schemas.microsoft.com/sharepoint/v3/contenttype/forms"/>
  </ds:schemaRefs>
</ds:datastoreItem>
</file>

<file path=customXml/itemProps2.xml><?xml version="1.0" encoding="utf-8"?>
<ds:datastoreItem xmlns:ds="http://schemas.openxmlformats.org/officeDocument/2006/customXml" ds:itemID="{254B65F2-D81A-43A5-8C06-11DF9974B1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775fc4-3c64-4cc8-89c5-10eaa07fdc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4567</TotalTime>
  <Words>1242</Words>
  <PresentationFormat>画面に合わせる (4:3)</PresentationFormat>
  <Paragraphs>105</Paragraphs>
  <Slides>14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14</vt:i4>
      </vt:variant>
    </vt:vector>
  </HeadingPairs>
  <TitlesOfParts>
    <vt:vector size="22" baseType="lpstr">
      <vt:lpstr>HG明朝E</vt:lpstr>
      <vt:lpstr>Meiryo UI</vt:lpstr>
      <vt:lpstr>メイリオ</vt:lpstr>
      <vt:lpstr>游ゴシック</vt:lpstr>
      <vt:lpstr>Arial</vt:lpstr>
      <vt:lpstr>Calibri Light</vt:lpstr>
      <vt:lpstr>Constantia</vt:lpstr>
      <vt:lpstr>Office テーマ</vt:lpstr>
      <vt:lpstr>新エネルギー推進に係る技術開発支援事業 申請事業説明書  </vt:lpstr>
      <vt:lpstr>１．助成事業の概要</vt:lpstr>
      <vt:lpstr>２．助成事業の詳細</vt:lpstr>
      <vt:lpstr>３．導入設備等の詳細</vt:lpstr>
      <vt:lpstr>４．助成事業のスケジュール</vt:lpstr>
      <vt:lpstr>５．東京の脱炭素化への貢献について</vt:lpstr>
      <vt:lpstr>５．東京の脱炭素化への貢献について</vt:lpstr>
      <vt:lpstr>５．東京の脱炭素化への貢献について</vt:lpstr>
      <vt:lpstr>５．東京の脱炭素化への貢献について</vt:lpstr>
      <vt:lpstr>６．取組の新規性・優秀性について</vt:lpstr>
      <vt:lpstr>７．取組の実現性について</vt:lpstr>
      <vt:lpstr>７．取組の実現性について</vt:lpstr>
      <vt:lpstr>７．取組の実現性について</vt:lpstr>
      <vt:lpstr>８．都内産業への波及効果について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2022-12-15T04:01:57Z</cp:lastPrinted>
  <dcterms:created xsi:type="dcterms:W3CDTF">2022-01-23T23:34:52Z</dcterms:created>
  <dcterms:modified xsi:type="dcterms:W3CDTF">2022-12-15T06:25:38Z</dcterms:modified>
</cp:coreProperties>
</file>