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authors.xml" ContentType="application/vnd.ms-powerpoint.auth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3"/>
  </p:sldMasterIdLst>
  <p:notesMasterIdLst>
    <p:notesMasterId r:id="rId15"/>
  </p:notesMasterIdLst>
  <p:handoutMasterIdLst>
    <p:handoutMasterId r:id="rId16"/>
  </p:handoutMasterIdLst>
  <p:sldIdLst>
    <p:sldId id="256" r:id="rId4"/>
    <p:sldId id="257" r:id="rId5"/>
    <p:sldId id="301" r:id="rId6"/>
    <p:sldId id="314" r:id="rId7"/>
    <p:sldId id="302" r:id="rId8"/>
    <p:sldId id="303" r:id="rId9"/>
    <p:sldId id="306" r:id="rId10"/>
    <p:sldId id="315" r:id="rId11"/>
    <p:sldId id="307" r:id="rId12"/>
    <p:sldId id="310" r:id="rId13"/>
    <p:sldId id="311" r:id="rId14"/>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1D6A49-3D3A-6B51-0E54-A93139CC6B41}" name="siipcn0306" initials="s" userId="S::siipcd0255@officeSII.onmicrosoft.com::007cb06a-2607-4080-9ebf-46a7c8e8fef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原 鉄平 Teppei Hara" initials="原" lastIdx="8" clrIdx="0">
    <p:extLst>
      <p:ext uri="{19B8F6BF-5375-455C-9EA6-DF929625EA0E}">
        <p15:presenceInfo xmlns:p15="http://schemas.microsoft.com/office/powerpoint/2012/main" userId="S::teppei.hara@dentsu.co.jp::ca3cec69-fd09-4f1b-816b-6b29ca3cdd4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4" autoAdjust="0"/>
    <p:restoredTop sz="94660"/>
  </p:normalViewPr>
  <p:slideViewPr>
    <p:cSldViewPr snapToGrid="0">
      <p:cViewPr varScale="1">
        <p:scale>
          <a:sx n="84" d="100"/>
          <a:sy n="84" d="100"/>
        </p:scale>
        <p:origin x="1709"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D88FFD6-084F-4F8E-9ECB-3CAB98349CEE}" type="datetimeFigureOut">
              <a:rPr kumimoji="1" lang="ja-JP" altLang="en-US" smtClean="0"/>
              <a:t>2023/5/17</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4A9E870-C020-4557-9E15-1F9AE93122F2}" type="slidenum">
              <a:rPr kumimoji="1" lang="ja-JP" altLang="en-US" smtClean="0"/>
              <a:t>‹#›</a:t>
            </a:fld>
            <a:endParaRPr kumimoji="1" lang="ja-JP" altLang="en-US"/>
          </a:p>
        </p:txBody>
      </p:sp>
    </p:spTree>
    <p:extLst>
      <p:ext uri="{BB962C8B-B14F-4D97-AF65-F5344CB8AC3E}">
        <p14:creationId xmlns:p14="http://schemas.microsoft.com/office/powerpoint/2010/main" val="3417527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2023/5/17</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2023/5/17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2023/5/17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p:txBody>
          <a:bodyPr>
            <a:normAutofit/>
          </a:bodyPr>
          <a:lstStyle/>
          <a:p>
            <a:r>
              <a:rPr kumimoji="1" lang="ja-JP" altLang="en-US" sz="2800" b="1" dirty="0">
                <a:latin typeface="Meiryo UI" panose="020B0604030504040204" pitchFamily="50" charset="-128"/>
                <a:ea typeface="Meiryo UI" panose="020B0604030504040204" pitchFamily="50" charset="-128"/>
              </a:rPr>
              <a:t>バイオ燃料活用における事業化促進支援事業</a:t>
            </a:r>
            <a:r>
              <a:rPr kumimoji="1" lang="en-US" altLang="ja-JP" sz="2800" b="1" dirty="0">
                <a:latin typeface="Meiryo UI" panose="020B0604030504040204" pitchFamily="50" charset="-128"/>
                <a:ea typeface="Meiryo UI" panose="020B0604030504040204" pitchFamily="50" charset="-128"/>
              </a:rPr>
              <a:t/>
            </a:r>
            <a:br>
              <a:rPr kumimoji="1" lang="en-US" altLang="ja-JP" sz="2800" b="1" dirty="0">
                <a:latin typeface="Meiryo UI" panose="020B0604030504040204" pitchFamily="50" charset="-128"/>
                <a:ea typeface="Meiryo UI" panose="020B0604030504040204" pitchFamily="50" charset="-128"/>
              </a:rPr>
            </a:br>
            <a:r>
              <a:rPr lang="zh-TW" altLang="en-US" sz="2800" b="1" dirty="0">
                <a:latin typeface="Meiryo UI" panose="020B0604030504040204" pitchFamily="50" charset="-128"/>
                <a:ea typeface="Meiryo UI" panose="020B0604030504040204" pitchFamily="50" charset="-128"/>
              </a:rPr>
              <a:t>申請事業説明書</a:t>
            </a:r>
            <a:r>
              <a:rPr kumimoji="1" lang="en-US" altLang="ja-JP" sz="2800" b="1" dirty="0">
                <a:latin typeface="Meiryo UI" panose="020B0604030504040204" pitchFamily="50" charset="-128"/>
                <a:ea typeface="Meiryo UI" panose="020B0604030504040204" pitchFamily="50" charset="-128"/>
              </a:rPr>
              <a:t/>
            </a:r>
            <a:br>
              <a:rPr kumimoji="1" lang="en-US" altLang="ja-JP" sz="2800" b="1" dirty="0">
                <a:latin typeface="Meiryo UI" panose="020B0604030504040204" pitchFamily="50" charset="-128"/>
                <a:ea typeface="Meiryo UI" panose="020B0604030504040204" pitchFamily="50" charset="-128"/>
              </a:rPr>
            </a:br>
            <a:r>
              <a:rPr kumimoji="1" lang="en-US" altLang="ja-JP" sz="2800" b="1" dirty="0">
                <a:latin typeface="Meiryo UI" panose="020B0604030504040204" pitchFamily="50" charset="-128"/>
                <a:ea typeface="Meiryo UI" panose="020B0604030504040204" pitchFamily="50" charset="-128"/>
              </a:rPr>
              <a:t/>
            </a:r>
            <a:br>
              <a:rPr kumimoji="1" lang="en-US" altLang="ja-JP" sz="2800" b="1" dirty="0">
                <a:latin typeface="Meiryo UI" panose="020B0604030504040204" pitchFamily="50" charset="-128"/>
                <a:ea typeface="Meiryo UI" panose="020B0604030504040204" pitchFamily="50" charset="-128"/>
              </a:rPr>
            </a:br>
            <a:endParaRPr kumimoji="1" lang="ja-JP" altLang="en-US" sz="2800" b="1" dirty="0">
              <a:solidFill>
                <a:srgbClr val="00B050"/>
              </a:solidFill>
              <a:latin typeface="Meiryo UI" panose="020B0604030504040204" pitchFamily="50" charset="-128"/>
              <a:ea typeface="Meiryo UI" panose="020B0604030504040204" pitchFamily="50" charset="-128"/>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a:xfrm>
            <a:off x="1143000" y="3602038"/>
            <a:ext cx="6858000" cy="665162"/>
          </a:xfrm>
        </p:spPr>
        <p:txBody>
          <a:bodyPr>
            <a:normAutofit/>
          </a:bodyPr>
          <a:lstStyle/>
          <a:p>
            <a:r>
              <a:rPr lang="en-US" altLang="ja-JP" sz="3200" dirty="0">
                <a:latin typeface="Meiryo UI" panose="020B0604030504040204" pitchFamily="50" charset="-128"/>
                <a:ea typeface="Meiryo UI" panose="020B0604030504040204" pitchFamily="50" charset="-128"/>
              </a:rPr>
              <a:t>【</a:t>
            </a:r>
            <a:r>
              <a:rPr lang="ja-JP" altLang="en-US" sz="3200" dirty="0">
                <a:latin typeface="Meiryo UI" panose="020B0604030504040204" pitchFamily="50" charset="-128"/>
                <a:ea typeface="Meiryo UI" panose="020B0604030504040204" pitchFamily="50" charset="-128"/>
              </a:rPr>
              <a:t>申請者名</a:t>
            </a:r>
            <a:r>
              <a:rPr lang="en-US" altLang="ja-JP" sz="3200" dirty="0">
                <a:latin typeface="Meiryo UI" panose="020B0604030504040204" pitchFamily="50" charset="-128"/>
                <a:ea typeface="Meiryo UI" panose="020B0604030504040204" pitchFamily="50" charset="-128"/>
              </a:rPr>
              <a:t>】</a:t>
            </a:r>
            <a:endParaRPr kumimoji="1" lang="ja-JP" altLang="en-US" sz="3200" dirty="0">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1169551"/>
          </a:xfrm>
          <a:prstGeom prst="rect">
            <a:avLst/>
          </a:prstGeom>
          <a:solidFill>
            <a:schemeClr val="accent3">
              <a:lumMod val="20000"/>
              <a:lumOff val="80000"/>
            </a:schemeClr>
          </a:solidFill>
        </p:spPr>
        <p:txBody>
          <a:bodyPr wrap="square" rtlCol="0">
            <a:spAutoFit/>
          </a:bodyPr>
          <a:lstStyle/>
          <a:p>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作成における注意事項</a:t>
            </a:r>
            <a:r>
              <a:rPr kumimoji="1" lang="en-US" altLang="ja-JP" sz="1400" dirty="0">
                <a:latin typeface="Meiryo UI" panose="020B0604030504040204" pitchFamily="50" charset="-128"/>
                <a:ea typeface="Meiryo UI" panose="020B0604030504040204" pitchFamily="50" charset="-128"/>
              </a:rPr>
              <a:t>】</a:t>
            </a:r>
          </a:p>
          <a:p>
            <a:r>
              <a:rPr kumimoji="1" lang="ja-JP" altLang="en-US" sz="1400" dirty="0">
                <a:latin typeface="Meiryo UI" panose="020B0604030504040204" pitchFamily="50" charset="-128"/>
                <a:ea typeface="Meiryo UI" panose="020B0604030504040204" pitchFamily="50" charset="-128"/>
              </a:rPr>
              <a:t>・資料はこのフォーマットを用いて、記載例を参考に作成してください。</a:t>
            </a:r>
          </a:p>
          <a:p>
            <a:r>
              <a:rPr kumimoji="1" lang="ja-JP" altLang="en-US" sz="1400" dirty="0">
                <a:latin typeface="Meiryo UI" panose="020B0604030504040204" pitchFamily="50" charset="-128"/>
                <a:ea typeface="Meiryo UI" panose="020B0604030504040204" pitchFamily="50" charset="-128"/>
              </a:rPr>
              <a:t>・テキストボックス外の文字（タイトル、大小目等）は変更しないでください。</a:t>
            </a:r>
          </a:p>
          <a:p>
            <a:r>
              <a:rPr kumimoji="1" lang="ja-JP" altLang="en-US" sz="1400" dirty="0">
                <a:latin typeface="Meiryo UI" panose="020B0604030504040204" pitchFamily="50" charset="-128"/>
                <a:ea typeface="Meiryo UI" panose="020B0604030504040204" pitchFamily="50" charset="-128"/>
              </a:rPr>
              <a:t>・テキストボックス（背面グレー）は削除の上作成してください。</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（このテキストボックスを含む）</a:t>
            </a:r>
            <a:endParaRPr kumimoji="1" lang="en-US" altLang="ja-JP" sz="14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270162" y="262108"/>
            <a:ext cx="3912731" cy="369332"/>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指定様式－申請事業説明書</a:t>
            </a:r>
          </a:p>
        </p:txBody>
      </p:sp>
    </p:spTree>
    <p:extLst>
      <p:ext uri="{BB962C8B-B14F-4D97-AF65-F5344CB8AC3E}">
        <p14:creationId xmlns:p14="http://schemas.microsoft.com/office/powerpoint/2010/main" val="8661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10</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3094" y="68840"/>
            <a:ext cx="8631936" cy="341434"/>
          </a:xfrm>
        </p:spPr>
        <p:txBody>
          <a:bodyPr>
            <a:normAutofit/>
          </a:bodyPr>
          <a:lstStyle/>
          <a:p>
            <a:r>
              <a:rPr kumimoji="1" lang="ja-JP" altLang="en-US" sz="1600" dirty="0">
                <a:latin typeface="Meiryo UI" panose="020B0604030504040204" pitchFamily="50" charset="-128"/>
                <a:ea typeface="Meiryo UI" panose="020B0604030504040204" pitchFamily="50" charset="-128"/>
              </a:rPr>
              <a:t>６．取組内容の実現可能性について</a:t>
            </a:r>
          </a:p>
        </p:txBody>
      </p:sp>
      <p:sp>
        <p:nvSpPr>
          <p:cNvPr id="11" name="テキスト ボックス 10">
            <a:extLst>
              <a:ext uri="{FF2B5EF4-FFF2-40B4-BE49-F238E27FC236}">
                <a16:creationId xmlns:a16="http://schemas.microsoft.com/office/drawing/2014/main" id="{94BD1785-98A7-4FA9-A4D9-BDC3DEC524B5}"/>
              </a:ext>
            </a:extLst>
          </p:cNvPr>
          <p:cNvSpPr txBox="1"/>
          <p:nvPr/>
        </p:nvSpPr>
        <p:spPr>
          <a:xfrm>
            <a:off x="398344" y="999860"/>
            <a:ext cx="8303768" cy="600164"/>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・本助成事業について、</a:t>
            </a:r>
            <a:r>
              <a:rPr lang="ja-JP" altLang="en-US" sz="1400" dirty="0" smtClean="0">
                <a:latin typeface="Meiryo UI" panose="020B0604030504040204" pitchFamily="50" charset="-128"/>
                <a:ea typeface="Meiryo UI" panose="020B0604030504040204" pitchFamily="50" charset="-128"/>
              </a:rPr>
              <a:t>申請事</a:t>
            </a:r>
            <a:r>
              <a:rPr lang="ja-JP" altLang="en-US" sz="1400" dirty="0">
                <a:latin typeface="Meiryo UI" panose="020B0604030504040204" pitchFamily="50" charset="-128"/>
                <a:ea typeface="Meiryo UI" panose="020B0604030504040204" pitchFamily="50" charset="-128"/>
              </a:rPr>
              <a:t>業者が実施している本取組に係る類似実績を記載すること。</a:t>
            </a:r>
            <a:endParaRPr lang="en-US" altLang="ja-JP" sz="1400" dirty="0">
              <a:latin typeface="Meiryo UI" panose="020B0604030504040204" pitchFamily="50" charset="-128"/>
              <a:ea typeface="Meiryo UI" panose="020B0604030504040204" pitchFamily="50" charset="-128"/>
            </a:endParaRPr>
          </a:p>
          <a:p>
            <a:pPr>
              <a:spcBef>
                <a:spcPts val="600"/>
              </a:spcBef>
            </a:pPr>
            <a:r>
              <a:rPr lang="ja-JP" altLang="en-US" sz="1400" dirty="0">
                <a:latin typeface="Meiryo UI" panose="020B0604030504040204" pitchFamily="50" charset="-128"/>
                <a:ea typeface="Meiryo UI" panose="020B0604030504040204" pitchFamily="50" charset="-128"/>
              </a:rPr>
              <a:t>・グループ申請の場合、グループ</a:t>
            </a:r>
            <a:r>
              <a:rPr lang="ja-JP" altLang="en-US" sz="1400" dirty="0" smtClean="0">
                <a:latin typeface="Meiryo UI" panose="020B0604030504040204" pitchFamily="50" charset="-128"/>
                <a:ea typeface="Meiryo UI" panose="020B0604030504040204" pitchFamily="50" charset="-128"/>
              </a:rPr>
              <a:t>構成員それぞれ</a:t>
            </a:r>
            <a:r>
              <a:rPr lang="ja-JP" altLang="en-US" sz="1400" dirty="0">
                <a:latin typeface="Meiryo UI" panose="020B0604030504040204" pitchFamily="50" charset="-128"/>
                <a:ea typeface="Meiryo UI" panose="020B0604030504040204" pitchFamily="50" charset="-128"/>
              </a:rPr>
              <a:t>の類似</a:t>
            </a:r>
            <a:r>
              <a:rPr lang="ja-JP" altLang="en-US" sz="1400" dirty="0" smtClean="0">
                <a:latin typeface="Meiryo UI" panose="020B0604030504040204" pitchFamily="50" charset="-128"/>
                <a:ea typeface="Meiryo UI" panose="020B0604030504040204" pitchFamily="50" charset="-128"/>
              </a:rPr>
              <a:t>実績も記載</a:t>
            </a:r>
            <a:r>
              <a:rPr lang="ja-JP" altLang="en-US" sz="1400" dirty="0">
                <a:latin typeface="Meiryo UI" panose="020B0604030504040204" pitchFamily="50" charset="-128"/>
                <a:ea typeface="Meiryo UI" panose="020B0604030504040204" pitchFamily="50" charset="-128"/>
              </a:rPr>
              <a:t>すること</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15" name="正方形/長方形 14">
            <a:extLst>
              <a:ext uri="{FF2B5EF4-FFF2-40B4-BE49-F238E27FC236}">
                <a16:creationId xmlns:a16="http://schemas.microsoft.com/office/drawing/2014/main" id="{C307872B-D0A5-4A02-BAFC-2D455B6F49D4}"/>
              </a:ext>
            </a:extLst>
          </p:cNvPr>
          <p:cNvSpPr/>
          <p:nvPr/>
        </p:nvSpPr>
        <p:spPr>
          <a:xfrm>
            <a:off x="159657" y="418351"/>
            <a:ext cx="8781143" cy="30106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96285A75-93EF-4664-920A-0B9F1A84B37F}"/>
              </a:ext>
            </a:extLst>
          </p:cNvPr>
          <p:cNvSpPr txBox="1"/>
          <p:nvPr/>
        </p:nvSpPr>
        <p:spPr>
          <a:xfrm>
            <a:off x="43542" y="485182"/>
            <a:ext cx="8059598" cy="307777"/>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（３）申請に係る事業者の類似事業等の事業実績</a:t>
            </a:r>
          </a:p>
        </p:txBody>
      </p:sp>
      <p:sp>
        <p:nvSpPr>
          <p:cNvPr id="18" name="テキスト ボックス 17">
            <a:extLst>
              <a:ext uri="{FF2B5EF4-FFF2-40B4-BE49-F238E27FC236}">
                <a16:creationId xmlns:a16="http://schemas.microsoft.com/office/drawing/2014/main" id="{8F7411B1-982C-409C-961F-6CA43182808B}"/>
              </a:ext>
            </a:extLst>
          </p:cNvPr>
          <p:cNvSpPr txBox="1"/>
          <p:nvPr/>
        </p:nvSpPr>
        <p:spPr>
          <a:xfrm>
            <a:off x="7543800" y="60764"/>
            <a:ext cx="16002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関連審査項目：実現性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900216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11</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8515" y="68840"/>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７</a:t>
            </a:r>
            <a:r>
              <a:rPr kumimoji="1" lang="ja-JP" altLang="en-US" sz="1600" dirty="0">
                <a:latin typeface="Meiryo UI" panose="020B0604030504040204" pitchFamily="50" charset="-128"/>
                <a:ea typeface="Meiryo UI" panose="020B0604030504040204" pitchFamily="50" charset="-128"/>
              </a:rPr>
              <a:t>．都内産業への波及効果について</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65459" y="1106446"/>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・都内産業における新たなバイオ燃料の市場創出がなされる可能性について示すこと。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466323"/>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（１）新たなバイオ燃料の市場創出の可能性</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21806"/>
            <a:ext cx="8781143" cy="305017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B347586-8A56-4430-AC65-34DC26F933D7}"/>
              </a:ext>
            </a:extLst>
          </p:cNvPr>
          <p:cNvSpPr/>
          <p:nvPr/>
        </p:nvSpPr>
        <p:spPr>
          <a:xfrm>
            <a:off x="159657" y="3612492"/>
            <a:ext cx="8781143" cy="28758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2EBE2F8D-2658-4341-98B6-8521CDFBC8AC}"/>
              </a:ext>
            </a:extLst>
          </p:cNvPr>
          <p:cNvSpPr txBox="1"/>
          <p:nvPr/>
        </p:nvSpPr>
        <p:spPr>
          <a:xfrm>
            <a:off x="43541" y="3663689"/>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（２）既存のバイオ燃料関連産業への波及効果</a:t>
            </a:r>
          </a:p>
        </p:txBody>
      </p:sp>
      <p:sp>
        <p:nvSpPr>
          <p:cNvPr id="15" name="テキスト ボックス 14">
            <a:extLst>
              <a:ext uri="{FF2B5EF4-FFF2-40B4-BE49-F238E27FC236}">
                <a16:creationId xmlns:a16="http://schemas.microsoft.com/office/drawing/2014/main" id="{4833D8D7-0016-4F8F-AAA8-499F75170F99}"/>
              </a:ext>
            </a:extLst>
          </p:cNvPr>
          <p:cNvSpPr txBox="1"/>
          <p:nvPr/>
        </p:nvSpPr>
        <p:spPr>
          <a:xfrm>
            <a:off x="365459" y="4216796"/>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・既存のエネルギーバイオ燃料関連産業（主に都内産業）への波及効果について記載すること。</a:t>
            </a:r>
            <a:endParaRPr lang="en-US" altLang="ja-JP" sz="140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B3C22F0D-B0E0-423D-BBED-0F8652BDEBFB}"/>
              </a:ext>
            </a:extLst>
          </p:cNvPr>
          <p:cNvSpPr txBox="1"/>
          <p:nvPr/>
        </p:nvSpPr>
        <p:spPr>
          <a:xfrm>
            <a:off x="6447934" y="60765"/>
            <a:ext cx="2611225"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関連審査項目：都内産業への波及効果</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666147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78266"/>
            <a:ext cx="8631936" cy="388591"/>
          </a:xfrm>
        </p:spPr>
        <p:txBody>
          <a:bodyPr>
            <a:normAutofit/>
          </a:bodyPr>
          <a:lstStyle/>
          <a:p>
            <a:r>
              <a:rPr kumimoji="1" lang="ja-JP" altLang="en-US" sz="1600" dirty="0">
                <a:latin typeface="Meiryo UI" panose="020B0604030504040204" pitchFamily="50" charset="-128"/>
                <a:ea typeface="Meiryo UI" panose="020B0604030504040204" pitchFamily="50" charset="-128"/>
              </a:rPr>
              <a:t>１．助成事業の概要</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1" y="914797"/>
            <a:ext cx="3371994" cy="523220"/>
          </a:xfrm>
          <a:prstGeom prst="rect">
            <a:avLst/>
          </a:prstGeom>
          <a:solidFill>
            <a:schemeClr val="accent3">
              <a:lumMod val="20000"/>
              <a:lumOff val="80000"/>
            </a:schemeClr>
          </a:solidFill>
        </p:spPr>
        <p:txBody>
          <a:bodyPr wrap="squar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実施事業の概要を、</a:t>
            </a:r>
            <a:r>
              <a:rPr kumimoji="1" lang="ja-JP" altLang="en-US" sz="1400" b="0" dirty="0">
                <a:latin typeface="Meiryo UI" panose="020B0604030504040204" pitchFamily="50" charset="-128"/>
                <a:ea typeface="Meiryo UI" panose="020B0604030504040204" pitchFamily="50" charset="-128"/>
              </a:rPr>
              <a:t>文章にて簡潔に記載</a:t>
            </a:r>
            <a:endParaRPr kumimoji="1" lang="en-US" altLang="ja-JP" sz="1400" b="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100</a:t>
            </a:r>
            <a:r>
              <a:rPr kumimoji="1" lang="ja-JP" altLang="en-US" sz="1400" dirty="0">
                <a:latin typeface="Meiryo UI" panose="020B0604030504040204" pitchFamily="50" charset="-128"/>
                <a:ea typeface="Meiryo UI" panose="020B0604030504040204" pitchFamily="50" charset="-128"/>
              </a:rPr>
              <a:t>文字程度）</a:t>
            </a:r>
            <a:endParaRPr kumimoji="1" lang="en-US" altLang="ja-JP" sz="1400" b="0" dirty="0">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C3E0950C-E7E5-44AD-8113-057D602FCB31}"/>
              </a:ext>
            </a:extLst>
          </p:cNvPr>
          <p:cNvSpPr txBox="1"/>
          <p:nvPr/>
        </p:nvSpPr>
        <p:spPr>
          <a:xfrm>
            <a:off x="4736124" y="910590"/>
            <a:ext cx="3954926" cy="1969770"/>
          </a:xfrm>
          <a:prstGeom prst="rect">
            <a:avLst/>
          </a:prstGeom>
          <a:solidFill>
            <a:schemeClr val="accent3">
              <a:lumMod val="20000"/>
              <a:lumOff val="80000"/>
            </a:schemeClr>
          </a:solidFill>
        </p:spPr>
        <p:txBody>
          <a:bodyPr wrap="square" rtlCol="0">
            <a:spAutoFit/>
          </a:bodyPr>
          <a:lstStyle/>
          <a:p>
            <a:pPr marL="92075" indent="-92075"/>
            <a:r>
              <a:rPr kumimoji="1" lang="ja-JP" altLang="en-US" sz="1400" b="0" dirty="0">
                <a:latin typeface="Meiryo UI" panose="020B0604030504040204" pitchFamily="50" charset="-128"/>
                <a:ea typeface="Meiryo UI" panose="020B0604030504040204" pitchFamily="50" charset="-128"/>
              </a:rPr>
              <a:t>・広域地図、敷地配置図を使い、助成事業の実施場所（研究・開発場所、助成対象設備や機器の設置場所、実証場所等も含む）の位置がわかるようにすること。</a:t>
            </a:r>
            <a:endParaRPr kumimoji="1" lang="en-US" altLang="ja-JP" sz="1400" b="0" dirty="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a:latin typeface="Meiryo UI" panose="020B0604030504040204" pitchFamily="50" charset="-128"/>
                <a:ea typeface="Meiryo UI" panose="020B0604030504040204" pitchFamily="50" charset="-128"/>
              </a:rPr>
              <a:t>・</a:t>
            </a:r>
            <a:r>
              <a:rPr kumimoji="1" lang="ja-JP" altLang="en-US" sz="1400" b="0" dirty="0">
                <a:latin typeface="Meiryo UI" panose="020B0604030504040204" pitchFamily="50" charset="-128"/>
                <a:ea typeface="Meiryo UI" panose="020B0604030504040204" pitchFamily="50" charset="-128"/>
              </a:rPr>
              <a:t>写真等を使用し、助成事業の実施場所や周辺の状況が分かるようにすること。</a:t>
            </a:r>
            <a:endParaRPr kumimoji="1" lang="en-US" altLang="ja-JP" sz="1400" b="0" dirty="0">
              <a:latin typeface="Meiryo UI" panose="020B0604030504040204" pitchFamily="50" charset="-128"/>
              <a:ea typeface="Meiryo UI" panose="020B0604030504040204" pitchFamily="50" charset="-128"/>
            </a:endParaRPr>
          </a:p>
          <a:p>
            <a:pPr marL="92075" indent="-92075">
              <a:spcBef>
                <a:spcPts val="600"/>
              </a:spcBef>
            </a:pPr>
            <a:r>
              <a:rPr kumimoji="1" lang="ja-JP" altLang="en-US" sz="1400" dirty="0">
                <a:latin typeface="Meiryo UI" panose="020B0604030504040204" pitchFamily="50" charset="-128"/>
                <a:ea typeface="Meiryo UI" panose="020B0604030504040204" pitchFamily="50" charset="-128"/>
              </a:rPr>
              <a:t>・主要施設の施設名、住所、施設所有者名を明記　すること。</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66857"/>
            <a:ext cx="8781143" cy="612262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cxnSp>
        <p:nvCxnSpPr>
          <p:cNvPr id="5" name="直線コネクタ 4">
            <a:extLst>
              <a:ext uri="{FF2B5EF4-FFF2-40B4-BE49-F238E27FC236}">
                <a16:creationId xmlns:a16="http://schemas.microsoft.com/office/drawing/2014/main" id="{05705293-5B60-ABA9-2652-7DC3CCDEA102}"/>
              </a:ext>
            </a:extLst>
          </p:cNvPr>
          <p:cNvCxnSpPr>
            <a:cxnSpLocks/>
          </p:cNvCxnSpPr>
          <p:nvPr/>
        </p:nvCxnSpPr>
        <p:spPr>
          <a:xfrm>
            <a:off x="159657" y="3567357"/>
            <a:ext cx="439782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BCD422E6-FB07-EBB8-60EB-FBA460591E94}"/>
              </a:ext>
            </a:extLst>
          </p:cNvPr>
          <p:cNvCxnSpPr>
            <a:cxnSpLocks/>
            <a:stCxn id="3" idx="0"/>
            <a:endCxn id="3" idx="2"/>
          </p:cNvCxnSpPr>
          <p:nvPr/>
        </p:nvCxnSpPr>
        <p:spPr>
          <a:xfrm>
            <a:off x="4550229" y="466857"/>
            <a:ext cx="0" cy="6122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D5F4B633-8D78-2C58-FE24-F20C4E56EB3E}"/>
              </a:ext>
            </a:extLst>
          </p:cNvPr>
          <p:cNvSpPr txBox="1"/>
          <p:nvPr/>
        </p:nvSpPr>
        <p:spPr>
          <a:xfrm>
            <a:off x="43543" y="528648"/>
            <a:ext cx="1606530"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（１）事業の概要</a:t>
            </a:r>
          </a:p>
        </p:txBody>
      </p:sp>
      <p:sp>
        <p:nvSpPr>
          <p:cNvPr id="19" name="テキスト ボックス 18">
            <a:extLst>
              <a:ext uri="{FF2B5EF4-FFF2-40B4-BE49-F238E27FC236}">
                <a16:creationId xmlns:a16="http://schemas.microsoft.com/office/drawing/2014/main" id="{CBFF0285-1CC5-1265-D465-4A40CB6A82B3}"/>
              </a:ext>
            </a:extLst>
          </p:cNvPr>
          <p:cNvSpPr txBox="1"/>
          <p:nvPr/>
        </p:nvSpPr>
        <p:spPr>
          <a:xfrm>
            <a:off x="4463143" y="516303"/>
            <a:ext cx="2233304"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（３）事業実施予定場所</a:t>
            </a:r>
          </a:p>
        </p:txBody>
      </p:sp>
      <p:sp>
        <p:nvSpPr>
          <p:cNvPr id="20" name="テキスト ボックス 19">
            <a:extLst>
              <a:ext uri="{FF2B5EF4-FFF2-40B4-BE49-F238E27FC236}">
                <a16:creationId xmlns:a16="http://schemas.microsoft.com/office/drawing/2014/main" id="{F339567D-E622-9289-A846-9B5B8B44C360}"/>
              </a:ext>
            </a:extLst>
          </p:cNvPr>
          <p:cNvSpPr txBox="1"/>
          <p:nvPr/>
        </p:nvSpPr>
        <p:spPr>
          <a:xfrm>
            <a:off x="294749" y="4073181"/>
            <a:ext cx="376256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・事業実施の背景や目的を、文章にて簡潔に記載</a:t>
            </a:r>
          </a:p>
        </p:txBody>
      </p:sp>
      <p:sp>
        <p:nvSpPr>
          <p:cNvPr id="22" name="テキスト ボックス 21">
            <a:extLst>
              <a:ext uri="{FF2B5EF4-FFF2-40B4-BE49-F238E27FC236}">
                <a16:creationId xmlns:a16="http://schemas.microsoft.com/office/drawing/2014/main" id="{AFC6B2C2-B431-3E67-66CA-B88C8697473F}"/>
              </a:ext>
            </a:extLst>
          </p:cNvPr>
          <p:cNvSpPr txBox="1"/>
          <p:nvPr/>
        </p:nvSpPr>
        <p:spPr>
          <a:xfrm>
            <a:off x="43542" y="3647186"/>
            <a:ext cx="2092239" cy="307777"/>
          </a:xfrm>
          <a:prstGeom prst="rect">
            <a:avLst/>
          </a:prstGeom>
          <a:noFill/>
        </p:spPr>
        <p:txBody>
          <a:bodyPr wrap="none" rtlCol="0">
            <a:spAutoFit/>
          </a:bodyPr>
          <a:lstStyle/>
          <a:p>
            <a:r>
              <a:rPr kumimoji="1" lang="ja-JP" altLang="en-US" sz="1400" b="1" dirty="0">
                <a:latin typeface="Meiryo UI" panose="020B0604030504040204" pitchFamily="50" charset="-128"/>
                <a:ea typeface="Meiryo UI" panose="020B0604030504040204" pitchFamily="50" charset="-128"/>
              </a:rPr>
              <a:t>（２）事業の背景と目的</a:t>
            </a: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2</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053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87694"/>
            <a:ext cx="8631936" cy="336512"/>
          </a:xfrm>
        </p:spPr>
        <p:txBody>
          <a:bodyPr>
            <a:normAutofit/>
          </a:bodyPr>
          <a:lstStyle/>
          <a:p>
            <a:r>
              <a:rPr kumimoji="1" lang="ja-JP" altLang="en-US" sz="1600" dirty="0">
                <a:latin typeface="Meiryo UI" panose="020B0604030504040204" pitchFamily="50" charset="-128"/>
                <a:ea typeface="Meiryo UI" panose="020B0604030504040204" pitchFamily="50" charset="-128"/>
              </a:rPr>
              <a:t>２．助成</a:t>
            </a:r>
            <a:r>
              <a:rPr lang="ja-JP" altLang="en-US" sz="1600" dirty="0">
                <a:latin typeface="Meiryo UI" panose="020B0604030504040204" pitchFamily="50" charset="-128"/>
                <a:ea typeface="Meiryo UI" panose="020B0604030504040204" pitchFamily="50" charset="-128"/>
              </a:rPr>
              <a:t>事業</a:t>
            </a:r>
            <a:r>
              <a:rPr kumimoji="1" lang="ja-JP" altLang="en-US" sz="1600" dirty="0">
                <a:latin typeface="Meiryo UI" panose="020B0604030504040204" pitchFamily="50" charset="-128"/>
                <a:ea typeface="Meiryo UI" panose="020B0604030504040204" pitchFamily="50" charset="-128"/>
              </a:rPr>
              <a:t>の詳細</a:t>
            </a:r>
          </a:p>
        </p:txBody>
      </p:sp>
      <p:sp>
        <p:nvSpPr>
          <p:cNvPr id="15" name="テキスト ボックス 14">
            <a:extLst>
              <a:ext uri="{FF2B5EF4-FFF2-40B4-BE49-F238E27FC236}">
                <a16:creationId xmlns:a16="http://schemas.microsoft.com/office/drawing/2014/main" id="{985B5B79-009F-4544-BE67-F60CCCBCDECB}"/>
              </a:ext>
            </a:extLst>
          </p:cNvPr>
          <p:cNvSpPr txBox="1"/>
          <p:nvPr/>
        </p:nvSpPr>
        <p:spPr>
          <a:xfrm>
            <a:off x="294750" y="721078"/>
            <a:ext cx="3959738" cy="307777"/>
          </a:xfrm>
          <a:prstGeom prst="rect">
            <a:avLst/>
          </a:prstGeom>
          <a:solidFill>
            <a:schemeClr val="accent3">
              <a:lumMod val="20000"/>
              <a:lumOff val="80000"/>
            </a:schemeClr>
          </a:solidFill>
        </p:spPr>
        <p:txBody>
          <a:bodyPr wrap="none" rtlCol="0">
            <a:spAutoFit/>
          </a:bodyPr>
          <a:lstStyle/>
          <a:p>
            <a:r>
              <a:rPr kumimoji="1" lang="ja-JP" altLang="en-US" sz="1400" b="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実施する事業の詳細を、図や文章で具体的に記載</a:t>
            </a:r>
            <a:endParaRPr kumimoji="1" lang="ja-JP" altLang="en-US" sz="1400" b="0"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509A6D34-7E83-CA5F-DF15-B1BA80DE4A04}"/>
              </a:ext>
            </a:extLst>
          </p:cNvPr>
          <p:cNvSpPr/>
          <p:nvPr/>
        </p:nvSpPr>
        <p:spPr>
          <a:xfrm>
            <a:off x="159657" y="471342"/>
            <a:ext cx="8781143" cy="608971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8" name="スライド番号プレースホルダ 275">
            <a:extLst>
              <a:ext uri="{FF2B5EF4-FFF2-40B4-BE49-F238E27FC236}">
                <a16:creationId xmlns:a16="http://schemas.microsoft.com/office/drawing/2014/main" id="{F5759E1E-A5D0-4DB8-B6C8-96E85CF7C130}"/>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3</a:t>
            </a:fld>
            <a:endParaRPr lang="en-US" altLang="ja-JP" sz="15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76707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244003" y="669562"/>
            <a:ext cx="8303768" cy="600164"/>
          </a:xfrm>
          <a:prstGeom prst="rect">
            <a:avLst/>
          </a:prstGeom>
          <a:solidFill>
            <a:schemeClr val="accent3">
              <a:lumMod val="20000"/>
              <a:lumOff val="80000"/>
            </a:schemeClr>
          </a:solidFill>
        </p:spPr>
        <p:txBody>
          <a:bodyPr wrap="square" rtlCol="0">
            <a:spAutoFit/>
          </a:bodyPr>
          <a:lstStyle/>
          <a:p>
            <a:pPr marL="92075" marR="0" lvl="0" indent="-92075" algn="l" defTabSz="457200" rtl="0" eaLnBrk="1" fontAlgn="auto" latinLnBrk="0" hangingPunct="1">
              <a:lnSpc>
                <a:spcPct val="10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・助成事業における全体のスケジュールの詳細を記載すること。</a:t>
            </a: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92075" marR="0" lvl="0" indent="-92075"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・各工程が分かりやすいように、段階を区分して記載すること。</a:t>
            </a:r>
            <a:endPar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marL="0" marR="0" lvl="0" indent="0" algn="r" defTabSz="685779" rtl="0" eaLnBrk="1" fontAlgn="auto" latinLnBrk="0" hangingPunct="1">
              <a:lnSpc>
                <a:spcPct val="100000"/>
              </a:lnSpc>
              <a:spcBef>
                <a:spcPts val="0"/>
              </a:spcBef>
              <a:spcAft>
                <a:spcPts val="0"/>
              </a:spcAft>
              <a:buClrTx/>
              <a:buSzTx/>
              <a:buFontTx/>
              <a:buNone/>
              <a:tabLst/>
              <a:defRPr/>
            </a:pPr>
            <a:fld id="{243C00DB-0754-4388-87DE-26ECCD62BEB4}" type="slidenum">
              <a:rPr kumimoji="0" lang="ja-JP" altLang="en-US" sz="15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pPr marL="0" marR="0" lvl="0" indent="0" algn="r" defTabSz="685779" rtl="0" eaLnBrk="1" fontAlgn="auto" latinLnBrk="0" hangingPunct="1">
                <a:lnSpc>
                  <a:spcPct val="100000"/>
                </a:lnSpc>
                <a:spcBef>
                  <a:spcPts val="0"/>
                </a:spcBef>
                <a:spcAft>
                  <a:spcPts val="0"/>
                </a:spcAft>
                <a:buClrTx/>
                <a:buSzTx/>
                <a:buFontTx/>
                <a:buNone/>
                <a:tabLst/>
                <a:defRPr/>
              </a:pPr>
              <a:t>4</a:t>
            </a:fld>
            <a:endParaRPr kumimoji="0" lang="en-US" altLang="ja-JP" sz="15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22548" y="85294"/>
            <a:ext cx="8546678" cy="360696"/>
          </a:xfrm>
        </p:spPr>
        <p:txBody>
          <a:bodyPr>
            <a:normAutofit/>
          </a:bodyPr>
          <a:lstStyle/>
          <a:p>
            <a:r>
              <a:rPr lang="ja-JP" altLang="en-US" sz="1600" dirty="0">
                <a:latin typeface="Meiryo UI" panose="020B0604030504040204" pitchFamily="50" charset="-128"/>
                <a:ea typeface="Meiryo UI" panose="020B0604030504040204" pitchFamily="50" charset="-128"/>
              </a:rPr>
              <a:t>３</a:t>
            </a:r>
            <a:r>
              <a:rPr kumimoji="1" lang="ja-JP" altLang="en-US" sz="1600" dirty="0">
                <a:latin typeface="Meiryo UI" panose="020B0604030504040204" pitchFamily="50" charset="-128"/>
                <a:ea typeface="Meiryo UI" panose="020B0604030504040204" pitchFamily="50" charset="-128"/>
              </a:rPr>
              <a:t>．助成事業のスケジュール</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4844"/>
            <a:ext cx="8781143" cy="616401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6038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14870A1D-A207-40CB-818A-AA248F084BF0}"/>
              </a:ext>
            </a:extLst>
          </p:cNvPr>
          <p:cNvSpPr txBox="1"/>
          <p:nvPr/>
        </p:nvSpPr>
        <p:spPr>
          <a:xfrm>
            <a:off x="296879" y="945461"/>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・本助成事業の実施により想定される、東京の脱炭素化への直接的・間接的な効果をそれぞれ記載すること。</a:t>
            </a:r>
            <a:endParaRPr lang="en-US" altLang="ja-JP" sz="1400" dirty="0">
              <a:latin typeface="Meiryo UI" panose="020B0604030504040204" pitchFamily="50" charset="-128"/>
              <a:ea typeface="Meiryo UI" panose="020B0604030504040204" pitchFamily="50" charset="-128"/>
            </a:endParaRPr>
          </a:p>
        </p:txBody>
      </p:sp>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5</a:t>
            </a:fld>
            <a:endParaRPr lang="en-US" altLang="ja-JP" sz="1500" dirty="0">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6949674E-FA93-4422-9259-74A878D1E25B}"/>
              </a:ext>
            </a:extLst>
          </p:cNvPr>
          <p:cNvSpPr txBox="1"/>
          <p:nvPr/>
        </p:nvSpPr>
        <p:spPr>
          <a:xfrm>
            <a:off x="6513922" y="60764"/>
            <a:ext cx="2630078"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東京の脱炭素化への貢献度</a:t>
            </a:r>
            <a:endParaRPr kumimoji="1" lang="en-US" altLang="ja-JP" sz="105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2521" y="57213"/>
            <a:ext cx="6105157" cy="380809"/>
          </a:xfrm>
        </p:spPr>
        <p:txBody>
          <a:bodyPr>
            <a:normAutofit/>
          </a:bodyPr>
          <a:lstStyle/>
          <a:p>
            <a:r>
              <a:rPr kumimoji="1" lang="ja-JP" altLang="en-US" sz="1600" dirty="0">
                <a:latin typeface="Meiryo UI" panose="020B0604030504040204" pitchFamily="50" charset="-128"/>
                <a:ea typeface="Meiryo UI" panose="020B0604030504040204" pitchFamily="50" charset="-128"/>
              </a:rPr>
              <a:t>４．東京の脱炭素化への</a:t>
            </a:r>
            <a:r>
              <a:rPr kumimoji="1" lang="ja-JP" altLang="en-US" sz="1600" dirty="0" smtClean="0">
                <a:latin typeface="Meiryo UI" panose="020B0604030504040204" pitchFamily="50" charset="-128"/>
                <a:ea typeface="Meiryo UI" panose="020B0604030504040204" pitchFamily="50" charset="-128"/>
              </a:rPr>
              <a:t>貢献度につ</a:t>
            </a:r>
            <a:r>
              <a:rPr kumimoji="1" lang="ja-JP" altLang="en-US" sz="1600" dirty="0">
                <a:latin typeface="Meiryo UI" panose="020B0604030504040204" pitchFamily="50" charset="-128"/>
                <a:ea typeface="Meiryo UI" panose="020B0604030504040204" pitchFamily="50" charset="-128"/>
              </a:rPr>
              <a:t>いて</a:t>
            </a:r>
          </a:p>
        </p:txBody>
      </p:sp>
      <p:sp>
        <p:nvSpPr>
          <p:cNvPr id="15" name="正方形/長方形 14">
            <a:extLst>
              <a:ext uri="{FF2B5EF4-FFF2-40B4-BE49-F238E27FC236}">
                <a16:creationId xmlns:a16="http://schemas.microsoft.com/office/drawing/2014/main" id="{0C54FF5C-996D-488E-BD29-B9DEB89732A8}"/>
              </a:ext>
            </a:extLst>
          </p:cNvPr>
          <p:cNvSpPr/>
          <p:nvPr/>
        </p:nvSpPr>
        <p:spPr>
          <a:xfrm>
            <a:off x="159657" y="468503"/>
            <a:ext cx="8781143" cy="29604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50C2BACD-0426-495D-B7C8-36014AA2C738}"/>
              </a:ext>
            </a:extLst>
          </p:cNvPr>
          <p:cNvSpPr txBox="1"/>
          <p:nvPr/>
        </p:nvSpPr>
        <p:spPr>
          <a:xfrm>
            <a:off x="43542" y="532312"/>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（１）東京の脱炭素化への直接効果・間接効果</a:t>
            </a:r>
          </a:p>
        </p:txBody>
      </p:sp>
      <p:grpSp>
        <p:nvGrpSpPr>
          <p:cNvPr id="2" name="グループ化 1">
            <a:extLst>
              <a:ext uri="{FF2B5EF4-FFF2-40B4-BE49-F238E27FC236}">
                <a16:creationId xmlns:a16="http://schemas.microsoft.com/office/drawing/2014/main" id="{B882A0C8-5811-A557-D04A-77CCF44B050D}"/>
              </a:ext>
            </a:extLst>
          </p:cNvPr>
          <p:cNvGrpSpPr/>
          <p:nvPr/>
        </p:nvGrpSpPr>
        <p:grpSpPr>
          <a:xfrm>
            <a:off x="43542" y="3580675"/>
            <a:ext cx="8897258" cy="2960498"/>
            <a:chOff x="43542" y="497227"/>
            <a:chExt cx="8897258" cy="3171528"/>
          </a:xfrm>
        </p:grpSpPr>
        <p:sp>
          <p:nvSpPr>
            <p:cNvPr id="3" name="テキスト ボックス 2">
              <a:extLst>
                <a:ext uri="{FF2B5EF4-FFF2-40B4-BE49-F238E27FC236}">
                  <a16:creationId xmlns:a16="http://schemas.microsoft.com/office/drawing/2014/main" id="{EFEB91AD-77E4-2A87-531A-2E67ADA9B20E}"/>
                </a:ext>
              </a:extLst>
            </p:cNvPr>
            <p:cNvSpPr txBox="1"/>
            <p:nvPr/>
          </p:nvSpPr>
          <p:spPr>
            <a:xfrm>
              <a:off x="365459" y="1012181"/>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・本助成事業の公共性について示すこと。</a:t>
              </a:r>
              <a:endParaRPr lang="en-US" altLang="ja-JP" sz="140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8CD11A93-81C1-CB50-4C7F-6840E2DBCF18}"/>
                </a:ext>
              </a:extLst>
            </p:cNvPr>
            <p:cNvSpPr txBox="1"/>
            <p:nvPr/>
          </p:nvSpPr>
          <p:spPr>
            <a:xfrm>
              <a:off x="43542" y="541744"/>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（２）公共性</a:t>
              </a:r>
            </a:p>
          </p:txBody>
        </p:sp>
        <p:sp>
          <p:nvSpPr>
            <p:cNvPr id="5" name="正方形/長方形 4">
              <a:extLst>
                <a:ext uri="{FF2B5EF4-FFF2-40B4-BE49-F238E27FC236}">
                  <a16:creationId xmlns:a16="http://schemas.microsoft.com/office/drawing/2014/main" id="{C0424829-7D27-FDB2-B2A5-53DBD63FA20F}"/>
                </a:ext>
              </a:extLst>
            </p:cNvPr>
            <p:cNvSpPr/>
            <p:nvPr/>
          </p:nvSpPr>
          <p:spPr>
            <a:xfrm>
              <a:off x="159657" y="497227"/>
              <a:ext cx="8781143" cy="31715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spTree>
    <p:extLst>
      <p:ext uri="{BB962C8B-B14F-4D97-AF65-F5344CB8AC3E}">
        <p14:creationId xmlns:p14="http://schemas.microsoft.com/office/powerpoint/2010/main" val="29732528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6</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73094" y="74261"/>
            <a:ext cx="6105157" cy="341434"/>
          </a:xfrm>
        </p:spPr>
        <p:txBody>
          <a:bodyPr>
            <a:normAutofit/>
          </a:bodyPr>
          <a:lstStyle/>
          <a:p>
            <a:r>
              <a:rPr kumimoji="1" lang="ja-JP" altLang="en-US" sz="1600" dirty="0">
                <a:latin typeface="Meiryo UI" panose="020B0604030504040204" pitchFamily="50" charset="-128"/>
                <a:ea typeface="Meiryo UI" panose="020B0604030504040204" pitchFamily="50" charset="-128"/>
              </a:rPr>
              <a:t>４．東京の脱炭素化への</a:t>
            </a:r>
            <a:r>
              <a:rPr kumimoji="1" lang="ja-JP" altLang="en-US" sz="1600" dirty="0" smtClean="0">
                <a:latin typeface="Meiryo UI" panose="020B0604030504040204" pitchFamily="50" charset="-128"/>
                <a:ea typeface="Meiryo UI" panose="020B0604030504040204" pitchFamily="50" charset="-128"/>
              </a:rPr>
              <a:t>貢献度につ</a:t>
            </a:r>
            <a:r>
              <a:rPr kumimoji="1" lang="ja-JP" altLang="en-US" sz="1600" dirty="0">
                <a:latin typeface="Meiryo UI" panose="020B0604030504040204" pitchFamily="50" charset="-128"/>
                <a:ea typeface="Meiryo UI" panose="020B0604030504040204" pitchFamily="50" charset="-128"/>
              </a:rPr>
              <a:t>いて</a:t>
            </a:r>
          </a:p>
        </p:txBody>
      </p:sp>
      <p:grpSp>
        <p:nvGrpSpPr>
          <p:cNvPr id="4" name="グループ化 3">
            <a:extLst>
              <a:ext uri="{FF2B5EF4-FFF2-40B4-BE49-F238E27FC236}">
                <a16:creationId xmlns:a16="http://schemas.microsoft.com/office/drawing/2014/main" id="{5122B7D2-7ADD-AB52-7417-2782069298B4}"/>
              </a:ext>
            </a:extLst>
          </p:cNvPr>
          <p:cNvGrpSpPr/>
          <p:nvPr/>
        </p:nvGrpSpPr>
        <p:grpSpPr>
          <a:xfrm>
            <a:off x="123370" y="551878"/>
            <a:ext cx="8897259" cy="2811413"/>
            <a:chOff x="43541" y="3721361"/>
            <a:chExt cx="8897259" cy="2811413"/>
          </a:xfrm>
        </p:grpSpPr>
        <p:sp>
          <p:nvSpPr>
            <p:cNvPr id="13" name="正方形/長方形 12">
              <a:extLst>
                <a:ext uri="{FF2B5EF4-FFF2-40B4-BE49-F238E27FC236}">
                  <a16:creationId xmlns:a16="http://schemas.microsoft.com/office/drawing/2014/main" id="{E769E826-F86B-40C5-BA33-07DA56AAB348}"/>
                </a:ext>
              </a:extLst>
            </p:cNvPr>
            <p:cNvSpPr/>
            <p:nvPr/>
          </p:nvSpPr>
          <p:spPr>
            <a:xfrm>
              <a:off x="159657" y="3721361"/>
              <a:ext cx="8781143" cy="281141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grpSp>
          <p:nvGrpSpPr>
            <p:cNvPr id="3" name="グループ化 2">
              <a:extLst>
                <a:ext uri="{FF2B5EF4-FFF2-40B4-BE49-F238E27FC236}">
                  <a16:creationId xmlns:a16="http://schemas.microsoft.com/office/drawing/2014/main" id="{271C58DC-FD00-E6EE-A0A8-6E9AA63834ED}"/>
                </a:ext>
              </a:extLst>
            </p:cNvPr>
            <p:cNvGrpSpPr/>
            <p:nvPr/>
          </p:nvGrpSpPr>
          <p:grpSpPr>
            <a:xfrm>
              <a:off x="43541" y="3797149"/>
              <a:ext cx="8625686" cy="781854"/>
              <a:chOff x="43541" y="3797149"/>
              <a:chExt cx="8625686" cy="781854"/>
            </a:xfrm>
          </p:grpSpPr>
          <p:sp>
            <p:nvSpPr>
              <p:cNvPr id="14" name="テキスト ボックス 13">
                <a:extLst>
                  <a:ext uri="{FF2B5EF4-FFF2-40B4-BE49-F238E27FC236}">
                    <a16:creationId xmlns:a16="http://schemas.microsoft.com/office/drawing/2014/main" id="{7A900228-0D39-4F70-A18F-77FAD249528E}"/>
                  </a:ext>
                </a:extLst>
              </p:cNvPr>
              <p:cNvSpPr txBox="1"/>
              <p:nvPr/>
            </p:nvSpPr>
            <p:spPr>
              <a:xfrm>
                <a:off x="43541" y="3797149"/>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（３）都内各地の</a:t>
                </a:r>
                <a:r>
                  <a:rPr kumimoji="1" lang="ja-JP" altLang="en-US" sz="1400" b="1" dirty="0" smtClean="0">
                    <a:latin typeface="Meiryo UI" panose="020B0604030504040204" pitchFamily="50" charset="-128"/>
                    <a:ea typeface="Meiryo UI" panose="020B0604030504040204" pitchFamily="50" charset="-128"/>
                  </a:rPr>
                  <a:t>事業者等へ</a:t>
                </a:r>
                <a:r>
                  <a:rPr kumimoji="1" lang="ja-JP" altLang="en-US" sz="1400" b="1" dirty="0">
                    <a:latin typeface="Meiryo UI" panose="020B0604030504040204" pitchFamily="50" charset="-128"/>
                    <a:ea typeface="Meiryo UI" panose="020B0604030504040204" pitchFamily="50" charset="-128"/>
                  </a:rPr>
                  <a:t>の普及・拡大</a:t>
                </a:r>
              </a:p>
            </p:txBody>
          </p:sp>
          <p:sp>
            <p:nvSpPr>
              <p:cNvPr id="16" name="テキスト ボックス 15">
                <a:extLst>
                  <a:ext uri="{FF2B5EF4-FFF2-40B4-BE49-F238E27FC236}">
                    <a16:creationId xmlns:a16="http://schemas.microsoft.com/office/drawing/2014/main" id="{2DCA7B5A-1520-4887-BF7D-D1541181E6B3}"/>
                  </a:ext>
                </a:extLst>
              </p:cNvPr>
              <p:cNvSpPr txBox="1"/>
              <p:nvPr/>
            </p:nvSpPr>
            <p:spPr>
              <a:xfrm>
                <a:off x="365459" y="4271226"/>
                <a:ext cx="8303768"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・都内各地の</a:t>
                </a:r>
                <a:r>
                  <a:rPr lang="ja-JP" altLang="en-US" sz="1400" dirty="0" smtClean="0">
                    <a:latin typeface="Meiryo UI" panose="020B0604030504040204" pitchFamily="50" charset="-128"/>
                    <a:ea typeface="Meiryo UI" panose="020B0604030504040204" pitchFamily="50" charset="-128"/>
                  </a:rPr>
                  <a:t>事業者等へ</a:t>
                </a:r>
                <a:r>
                  <a:rPr lang="ja-JP" altLang="en-US" sz="1400" dirty="0">
                    <a:latin typeface="Meiryo UI" panose="020B0604030504040204" pitchFamily="50" charset="-128"/>
                    <a:ea typeface="Meiryo UI" panose="020B0604030504040204" pitchFamily="50" charset="-128"/>
                  </a:rPr>
                  <a:t>の普及・拡大効果について記載すること。</a:t>
                </a:r>
                <a:endParaRPr lang="en-US" altLang="ja-JP" sz="1400" dirty="0">
                  <a:latin typeface="Meiryo UI" panose="020B0604030504040204" pitchFamily="50" charset="-128"/>
                  <a:ea typeface="Meiryo UI" panose="020B0604030504040204" pitchFamily="50" charset="-128"/>
                </a:endParaRPr>
              </a:p>
            </p:txBody>
          </p:sp>
        </p:grpSp>
      </p:grpSp>
      <p:sp>
        <p:nvSpPr>
          <p:cNvPr id="17" name="テキスト ボックス 16">
            <a:extLst>
              <a:ext uri="{FF2B5EF4-FFF2-40B4-BE49-F238E27FC236}">
                <a16:creationId xmlns:a16="http://schemas.microsoft.com/office/drawing/2014/main" id="{13E7B59F-E646-45B1-9A33-362CE7D0B4A4}"/>
              </a:ext>
            </a:extLst>
          </p:cNvPr>
          <p:cNvSpPr txBox="1"/>
          <p:nvPr/>
        </p:nvSpPr>
        <p:spPr>
          <a:xfrm>
            <a:off x="6457361" y="60764"/>
            <a:ext cx="2686639"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東京の脱炭素化への貢献度</a:t>
            </a:r>
            <a:endParaRPr kumimoji="1" lang="en-US" altLang="ja-JP" sz="1050" dirty="0">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F7F267E2-85AF-619B-B6A3-0621A9E877E7}"/>
              </a:ext>
            </a:extLst>
          </p:cNvPr>
          <p:cNvGrpSpPr/>
          <p:nvPr/>
        </p:nvGrpSpPr>
        <p:grpSpPr>
          <a:xfrm>
            <a:off x="123371" y="3615556"/>
            <a:ext cx="8897258" cy="2899885"/>
            <a:chOff x="43542" y="437204"/>
            <a:chExt cx="8897258" cy="2899885"/>
          </a:xfrm>
        </p:grpSpPr>
        <p:sp>
          <p:nvSpPr>
            <p:cNvPr id="6" name="テキスト ボックス 5">
              <a:extLst>
                <a:ext uri="{FF2B5EF4-FFF2-40B4-BE49-F238E27FC236}">
                  <a16:creationId xmlns:a16="http://schemas.microsoft.com/office/drawing/2014/main" id="{0561CDF6-8B54-B32B-9BC9-5C9419810C5D}"/>
                </a:ext>
              </a:extLst>
            </p:cNvPr>
            <p:cNvSpPr txBox="1"/>
            <p:nvPr/>
          </p:nvSpPr>
          <p:spPr>
            <a:xfrm>
              <a:off x="365459" y="1141262"/>
              <a:ext cx="8303768" cy="523220"/>
            </a:xfrm>
            <a:prstGeom prst="rect">
              <a:avLst/>
            </a:prstGeom>
            <a:solidFill>
              <a:schemeClr val="accent3">
                <a:lumMod val="20000"/>
                <a:lumOff val="80000"/>
              </a:schemeClr>
            </a:solidFill>
          </p:spPr>
          <p:txBody>
            <a:bodyPr wrap="square" rtlCol="0">
              <a:spAutoFit/>
            </a:bodyPr>
            <a:lstStyle/>
            <a:p>
              <a:pPr marL="92075" indent="-92075"/>
              <a:r>
                <a:rPr lang="ja-JP" altLang="en-US" sz="1400" dirty="0">
                  <a:latin typeface="Meiryo UI" panose="020B0604030504040204" pitchFamily="50" charset="-128"/>
                  <a:ea typeface="Meiryo UI" panose="020B0604030504040204" pitchFamily="50" charset="-128"/>
                </a:rPr>
                <a:t>・本助成事業を実施する事業者が実施している脱炭素化の取組を記載すること。</a:t>
              </a:r>
              <a:endParaRPr lang="en-US" altLang="ja-JP" sz="1400" dirty="0">
                <a:latin typeface="Meiryo UI" panose="020B0604030504040204" pitchFamily="50" charset="-128"/>
                <a:ea typeface="Meiryo UI" panose="020B0604030504040204" pitchFamily="50" charset="-128"/>
              </a:endParaRPr>
            </a:p>
            <a:p>
              <a:pPr marL="92075" indent="-92075"/>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グループ申請の場合、グループ構成員についてもそれぞれが実施している脱炭素化の取組を記載すること。</a:t>
              </a:r>
              <a:endParaRPr lang="en-US" altLang="ja-JP" sz="14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7B456E61-74CB-B919-4D62-4B5F2568731C}"/>
                </a:ext>
              </a:extLst>
            </p:cNvPr>
            <p:cNvSpPr/>
            <p:nvPr/>
          </p:nvSpPr>
          <p:spPr>
            <a:xfrm>
              <a:off x="159657" y="437204"/>
              <a:ext cx="8781143" cy="28998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51C5E6C6-AE08-1430-BCC7-BBE935F97855}"/>
                </a:ext>
              </a:extLst>
            </p:cNvPr>
            <p:cNvSpPr txBox="1"/>
            <p:nvPr/>
          </p:nvSpPr>
          <p:spPr>
            <a:xfrm>
              <a:off x="43542" y="494609"/>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（４）申請に係る事業者の脱炭素化の取組</a:t>
              </a:r>
            </a:p>
          </p:txBody>
        </p:sp>
      </p:grpSp>
    </p:spTree>
    <p:extLst>
      <p:ext uri="{BB962C8B-B14F-4D97-AF65-F5344CB8AC3E}">
        <p14:creationId xmlns:p14="http://schemas.microsoft.com/office/powerpoint/2010/main" val="3081472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7</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91948" y="63027"/>
            <a:ext cx="8631936" cy="341434"/>
          </a:xfrm>
        </p:spPr>
        <p:txBody>
          <a:bodyPr>
            <a:normAutofit/>
          </a:bodyPr>
          <a:lstStyle/>
          <a:p>
            <a:r>
              <a:rPr lang="ja-JP" altLang="en-US" sz="1600" dirty="0">
                <a:latin typeface="Meiryo UI" panose="020B0604030504040204" pitchFamily="50" charset="-128"/>
                <a:ea typeface="Meiryo UI" panose="020B0604030504040204" pitchFamily="50" charset="-128"/>
              </a:rPr>
              <a:t>５</a:t>
            </a:r>
            <a:r>
              <a:rPr kumimoji="1" lang="ja-JP" altLang="en-US" sz="1600" dirty="0">
                <a:latin typeface="Meiryo UI" panose="020B0604030504040204" pitchFamily="50" charset="-128"/>
                <a:ea typeface="Meiryo UI" panose="020B0604030504040204" pitchFamily="50" charset="-128"/>
              </a:rPr>
              <a:t>．バイオ燃料関連産業の活性化への</a:t>
            </a:r>
            <a:r>
              <a:rPr kumimoji="1" lang="ja-JP" altLang="en-US" sz="1600" dirty="0" smtClean="0">
                <a:latin typeface="Meiryo UI" panose="020B0604030504040204" pitchFamily="50" charset="-128"/>
                <a:ea typeface="Meiryo UI" panose="020B0604030504040204" pitchFamily="50" charset="-128"/>
              </a:rPr>
              <a:t>寄与度について</a:t>
            </a:r>
            <a:endParaRPr kumimoji="1" lang="ja-JP" altLang="en-US" sz="1600" dirty="0">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560098" y="919250"/>
            <a:ext cx="7565807" cy="523220"/>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・本助成事業の実施により想定される、バイオ燃料関連産業の活性化への直接的・間接的な効果を</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それぞれ記載すること。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498216"/>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（１）バイオ燃料関連産業の活性化への直接効果・間接効果</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45783"/>
            <a:ext cx="8781143" cy="278267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grpSp>
        <p:nvGrpSpPr>
          <p:cNvPr id="5" name="グループ化 4">
            <a:extLst>
              <a:ext uri="{FF2B5EF4-FFF2-40B4-BE49-F238E27FC236}">
                <a16:creationId xmlns:a16="http://schemas.microsoft.com/office/drawing/2014/main" id="{E64C15D1-2111-0C37-7D0F-87F59299FA47}"/>
              </a:ext>
            </a:extLst>
          </p:cNvPr>
          <p:cNvGrpSpPr/>
          <p:nvPr/>
        </p:nvGrpSpPr>
        <p:grpSpPr>
          <a:xfrm>
            <a:off x="43542" y="3429000"/>
            <a:ext cx="8897258" cy="3132056"/>
            <a:chOff x="43542" y="3154221"/>
            <a:chExt cx="8897258" cy="3406835"/>
          </a:xfrm>
        </p:grpSpPr>
        <p:sp>
          <p:nvSpPr>
            <p:cNvPr id="14" name="正方形/長方形 13">
              <a:extLst>
                <a:ext uri="{FF2B5EF4-FFF2-40B4-BE49-F238E27FC236}">
                  <a16:creationId xmlns:a16="http://schemas.microsoft.com/office/drawing/2014/main" id="{DB347586-8A56-4430-AC65-34DC26F933D7}"/>
                </a:ext>
              </a:extLst>
            </p:cNvPr>
            <p:cNvSpPr/>
            <p:nvPr/>
          </p:nvSpPr>
          <p:spPr>
            <a:xfrm>
              <a:off x="159657" y="3154221"/>
              <a:ext cx="8781143" cy="34068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ECB1876-81EC-4A16-984F-8D06E502D83F}"/>
                </a:ext>
              </a:extLst>
            </p:cNvPr>
            <p:cNvSpPr txBox="1"/>
            <p:nvPr/>
          </p:nvSpPr>
          <p:spPr>
            <a:xfrm>
              <a:off x="43542" y="3274114"/>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（２）取組内容に係る技術や手法の新規性・独自性</a:t>
              </a:r>
            </a:p>
          </p:txBody>
        </p:sp>
      </p:grpSp>
      <p:sp>
        <p:nvSpPr>
          <p:cNvPr id="20" name="テキスト ボックス 19">
            <a:extLst>
              <a:ext uri="{FF2B5EF4-FFF2-40B4-BE49-F238E27FC236}">
                <a16:creationId xmlns:a16="http://schemas.microsoft.com/office/drawing/2014/main" id="{9DC03FB2-6B12-43CC-8E99-6E8A03AD5786}"/>
              </a:ext>
            </a:extLst>
          </p:cNvPr>
          <p:cNvSpPr txBox="1"/>
          <p:nvPr/>
        </p:nvSpPr>
        <p:spPr>
          <a:xfrm>
            <a:off x="6997700" y="60764"/>
            <a:ext cx="21463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関連審査項目：新規性・優秀性</a:t>
            </a:r>
            <a:endParaRPr kumimoji="1" lang="en-US" altLang="ja-JP" sz="1050" dirty="0">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9E2DC38A-9A45-61CF-507C-2E51F12C70EE}"/>
              </a:ext>
            </a:extLst>
          </p:cNvPr>
          <p:cNvSpPr txBox="1"/>
          <p:nvPr/>
        </p:nvSpPr>
        <p:spPr>
          <a:xfrm>
            <a:off x="560098" y="3987593"/>
            <a:ext cx="4739941" cy="307777"/>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・本取組に係る技術や手法の新規性や独自性を記載すること。</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4470475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1">
            <a:extLst>
              <a:ext uri="{FF2B5EF4-FFF2-40B4-BE49-F238E27FC236}">
                <a16:creationId xmlns:a16="http://schemas.microsoft.com/office/drawing/2014/main" id="{6576B2C5-812F-F1DD-3A09-CC311210E0D2}"/>
              </a:ext>
            </a:extLst>
          </p:cNvPr>
          <p:cNvGrpSpPr/>
          <p:nvPr/>
        </p:nvGrpSpPr>
        <p:grpSpPr>
          <a:xfrm>
            <a:off x="123370" y="580703"/>
            <a:ext cx="8897259" cy="2954349"/>
            <a:chOff x="43541" y="3154221"/>
            <a:chExt cx="8897259" cy="3406835"/>
          </a:xfrm>
        </p:grpSpPr>
        <p:sp>
          <p:nvSpPr>
            <p:cNvPr id="3" name="正方形/長方形 2">
              <a:extLst>
                <a:ext uri="{FF2B5EF4-FFF2-40B4-BE49-F238E27FC236}">
                  <a16:creationId xmlns:a16="http://schemas.microsoft.com/office/drawing/2014/main" id="{B4E756CD-0AF5-9A56-4A63-0093409FBBA6}"/>
                </a:ext>
              </a:extLst>
            </p:cNvPr>
            <p:cNvSpPr/>
            <p:nvPr/>
          </p:nvSpPr>
          <p:spPr>
            <a:xfrm>
              <a:off x="159657" y="3154221"/>
              <a:ext cx="8781143" cy="340683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4" name="テキスト ボックス 3">
              <a:extLst>
                <a:ext uri="{FF2B5EF4-FFF2-40B4-BE49-F238E27FC236}">
                  <a16:creationId xmlns:a16="http://schemas.microsoft.com/office/drawing/2014/main" id="{5A586ED5-249F-0078-1448-04E3D0DC3CD2}"/>
                </a:ext>
              </a:extLst>
            </p:cNvPr>
            <p:cNvSpPr txBox="1"/>
            <p:nvPr/>
          </p:nvSpPr>
          <p:spPr>
            <a:xfrm>
              <a:off x="365459" y="3706707"/>
              <a:ext cx="8199091" cy="940526"/>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・比較対象となる既存技術・手法等の名称やその内容等を記載すること。</a:t>
              </a:r>
              <a:endParaRPr lang="en-US" altLang="ja-JP" sz="1400" dirty="0">
                <a:latin typeface="Meiryo UI" panose="020B0604030504040204" pitchFamily="50" charset="-128"/>
                <a:ea typeface="Meiryo UI" panose="020B0604030504040204" pitchFamily="50" charset="-128"/>
              </a:endParaRPr>
            </a:p>
            <a:p>
              <a:pPr marL="92075" indent="-92075">
                <a:spcBef>
                  <a:spcPts val="600"/>
                </a:spcBef>
              </a:pPr>
              <a:r>
                <a:rPr lang="ja-JP" altLang="en-US" sz="1400" dirty="0">
                  <a:latin typeface="Meiryo UI" panose="020B0604030504040204" pitchFamily="50" charset="-128"/>
                  <a:ea typeface="Meiryo UI" panose="020B0604030504040204" pitchFamily="50" charset="-128"/>
                </a:rPr>
                <a:t>・その上で、本取組に係る技術や手法等が当該既存技術・手法等と比して優れていると想定されている点及びその理由を記載すること。</a:t>
              </a:r>
              <a:endParaRPr lang="en-US" altLang="ja-JP" sz="1400" dirty="0">
                <a:latin typeface="Meiryo UI" panose="020B0604030504040204" pitchFamily="50" charset="-128"/>
                <a:ea typeface="Meiryo UI" panose="020B0604030504040204" pitchFamily="50" charset="-128"/>
              </a:endParaRPr>
            </a:p>
          </p:txBody>
        </p:sp>
        <p:sp>
          <p:nvSpPr>
            <p:cNvPr id="5" name="テキスト ボックス 4">
              <a:extLst>
                <a:ext uri="{FF2B5EF4-FFF2-40B4-BE49-F238E27FC236}">
                  <a16:creationId xmlns:a16="http://schemas.microsoft.com/office/drawing/2014/main" id="{D7433C30-36A6-45D6-EF81-F8225C3DBE8A}"/>
                </a:ext>
              </a:extLst>
            </p:cNvPr>
            <p:cNvSpPr txBox="1"/>
            <p:nvPr/>
          </p:nvSpPr>
          <p:spPr>
            <a:xfrm>
              <a:off x="43541" y="3195052"/>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（３）既存の技術や手法等との比較による優位性</a:t>
              </a:r>
            </a:p>
          </p:txBody>
        </p:sp>
      </p:grpSp>
      <p:sp>
        <p:nvSpPr>
          <p:cNvPr id="6" name="テキスト ボックス 5">
            <a:extLst>
              <a:ext uri="{FF2B5EF4-FFF2-40B4-BE49-F238E27FC236}">
                <a16:creationId xmlns:a16="http://schemas.microsoft.com/office/drawing/2014/main" id="{233CF561-611D-C023-4A94-A09957215524}"/>
              </a:ext>
            </a:extLst>
          </p:cNvPr>
          <p:cNvSpPr txBox="1"/>
          <p:nvPr/>
        </p:nvSpPr>
        <p:spPr>
          <a:xfrm>
            <a:off x="6997700" y="177503"/>
            <a:ext cx="2146300"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関連審査項目：新規性・優秀性</a:t>
            </a:r>
            <a:endParaRPr kumimoji="1" lang="en-US" altLang="ja-JP" sz="1050" dirty="0">
              <a:latin typeface="Meiryo UI" panose="020B0604030504040204" pitchFamily="50" charset="-128"/>
              <a:ea typeface="Meiryo UI" panose="020B0604030504040204" pitchFamily="50" charset="-128"/>
            </a:endParaRPr>
          </a:p>
        </p:txBody>
      </p:sp>
      <p:sp>
        <p:nvSpPr>
          <p:cNvPr id="7" name="タイトル 1">
            <a:extLst>
              <a:ext uri="{FF2B5EF4-FFF2-40B4-BE49-F238E27FC236}">
                <a16:creationId xmlns:a16="http://schemas.microsoft.com/office/drawing/2014/main" id="{20D15F91-74B6-2D56-DCAE-62E04D505143}"/>
              </a:ext>
            </a:extLst>
          </p:cNvPr>
          <p:cNvSpPr txBox="1">
            <a:spLocks/>
          </p:cNvSpPr>
          <p:nvPr/>
        </p:nvSpPr>
        <p:spPr>
          <a:xfrm>
            <a:off x="123370" y="174575"/>
            <a:ext cx="8631936" cy="341434"/>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sz="1600" dirty="0">
                <a:latin typeface="Meiryo UI" panose="020B0604030504040204" pitchFamily="50" charset="-128"/>
                <a:ea typeface="Meiryo UI" panose="020B0604030504040204" pitchFamily="50" charset="-128"/>
              </a:rPr>
              <a:t>５．バイオ燃料関連産業の活性化への</a:t>
            </a:r>
            <a:r>
              <a:rPr lang="ja-JP" altLang="en-US" sz="1600" dirty="0" smtClean="0">
                <a:latin typeface="Meiryo UI" panose="020B0604030504040204" pitchFamily="50" charset="-128"/>
                <a:ea typeface="Meiryo UI" panose="020B0604030504040204" pitchFamily="50" charset="-128"/>
              </a:rPr>
              <a:t>寄与度について</a:t>
            </a:r>
            <a:endParaRPr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46726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スライド番号プレースホルダ 275">
            <a:extLst>
              <a:ext uri="{FF2B5EF4-FFF2-40B4-BE49-F238E27FC236}">
                <a16:creationId xmlns:a16="http://schemas.microsoft.com/office/drawing/2014/main" id="{7359E72F-D62A-43A2-B661-F5B50EF090FB}"/>
              </a:ext>
            </a:extLst>
          </p:cNvPr>
          <p:cNvSpPr txBox="1">
            <a:spLocks/>
          </p:cNvSpPr>
          <p:nvPr/>
        </p:nvSpPr>
        <p:spPr bwMode="auto">
          <a:xfrm>
            <a:off x="7543800" y="6628861"/>
            <a:ext cx="1600200" cy="136072"/>
          </a:xfrm>
          <a:prstGeom prst="rect">
            <a:avLst/>
          </a:prstGeom>
          <a:noFill/>
          <a:ln>
            <a:miter lim="800000"/>
            <a:headEnd/>
            <a:tailEnd/>
          </a:ln>
        </p:spPr>
        <p:txBody>
          <a:bodyPr vert="horz" wrap="square" lIns="68580" tIns="34290" rIns="68580" bIns="34290" numCol="1" rtlCol="0" anchor="ctr" anchorCtr="0" compatLnSpc="1">
            <a:prstTxWarp prst="textNoShape">
              <a:avLst/>
            </a:prstTxWarp>
          </a:bodyPr>
          <a:lstStyle/>
          <a:p>
            <a:pPr algn="r" defTabSz="685779">
              <a:defRPr/>
            </a:pPr>
            <a:fld id="{243C00DB-0754-4388-87DE-26ECCD62BEB4}" type="slidenum">
              <a:rPr lang="ja-JP" altLang="en-US" sz="1500">
                <a:latin typeface="Meiryo UI" panose="020B0604030504040204" pitchFamily="50" charset="-128"/>
                <a:ea typeface="Meiryo UI" panose="020B0604030504040204" pitchFamily="50" charset="-128"/>
              </a:rPr>
              <a:pPr algn="r" defTabSz="685779">
                <a:defRPr/>
              </a:pPr>
              <a:t>9</a:t>
            </a:fld>
            <a:endParaRPr lang="en-US" altLang="ja-JP" sz="1500" dirty="0">
              <a:latin typeface="Meiryo UI" panose="020B0604030504040204" pitchFamily="50" charset="-128"/>
              <a:ea typeface="Meiryo UI" panose="020B0604030504040204" pitchFamily="50" charset="-128"/>
            </a:endParaRPr>
          </a:p>
        </p:txBody>
      </p:sp>
      <p:sp>
        <p:nvSpPr>
          <p:cNvPr id="12" name="タイトル 1">
            <a:extLst>
              <a:ext uri="{FF2B5EF4-FFF2-40B4-BE49-F238E27FC236}">
                <a16:creationId xmlns:a16="http://schemas.microsoft.com/office/drawing/2014/main" id="{5A1CB6FC-1555-4093-B629-63B4FE62910E}"/>
              </a:ext>
            </a:extLst>
          </p:cNvPr>
          <p:cNvSpPr>
            <a:spLocks noGrp="1"/>
          </p:cNvSpPr>
          <p:nvPr>
            <p:ph type="title"/>
          </p:nvPr>
        </p:nvSpPr>
        <p:spPr>
          <a:xfrm>
            <a:off x="186135" y="49985"/>
            <a:ext cx="8631936" cy="325977"/>
          </a:xfrm>
        </p:spPr>
        <p:txBody>
          <a:bodyPr>
            <a:normAutofit/>
          </a:bodyPr>
          <a:lstStyle/>
          <a:p>
            <a:r>
              <a:rPr kumimoji="1" lang="ja-JP" altLang="en-US" sz="1600" dirty="0">
                <a:latin typeface="Meiryo UI" panose="020B0604030504040204" pitchFamily="50" charset="-128"/>
                <a:ea typeface="Meiryo UI" panose="020B0604030504040204" pitchFamily="50" charset="-128"/>
              </a:rPr>
              <a:t>６．取組内容の実現可能性について</a:t>
            </a:r>
          </a:p>
        </p:txBody>
      </p:sp>
      <p:sp>
        <p:nvSpPr>
          <p:cNvPr id="9" name="テキスト ボックス 8">
            <a:extLst>
              <a:ext uri="{FF2B5EF4-FFF2-40B4-BE49-F238E27FC236}">
                <a16:creationId xmlns:a16="http://schemas.microsoft.com/office/drawing/2014/main" id="{9DA2403F-32A3-49A8-8602-426C4DF35D4C}"/>
              </a:ext>
            </a:extLst>
          </p:cNvPr>
          <p:cNvSpPr txBox="1"/>
          <p:nvPr/>
        </p:nvSpPr>
        <p:spPr>
          <a:xfrm>
            <a:off x="365459" y="934333"/>
            <a:ext cx="8303768" cy="523220"/>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・どのように現状把握を行ったか、また、現状把握からの分析結果等を記載すること</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その上で、現状把握をどのように踏まえ計画を立てたか記載すること。</a:t>
            </a:r>
            <a:endParaRPr lang="en-US" altLang="ja-JP" sz="14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E4F4DAF5-782D-4E8B-8688-3922942E643B}"/>
              </a:ext>
            </a:extLst>
          </p:cNvPr>
          <p:cNvSpPr txBox="1"/>
          <p:nvPr/>
        </p:nvSpPr>
        <p:spPr>
          <a:xfrm>
            <a:off x="43542" y="504028"/>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（１）現状把握を踏まえた計画の策定</a:t>
            </a:r>
          </a:p>
        </p:txBody>
      </p:sp>
      <p:sp>
        <p:nvSpPr>
          <p:cNvPr id="13" name="正方形/長方形 12">
            <a:extLst>
              <a:ext uri="{FF2B5EF4-FFF2-40B4-BE49-F238E27FC236}">
                <a16:creationId xmlns:a16="http://schemas.microsoft.com/office/drawing/2014/main" id="{9FEDA74C-9ED1-489D-92B4-C7CA795D6425}"/>
              </a:ext>
            </a:extLst>
          </p:cNvPr>
          <p:cNvSpPr/>
          <p:nvPr/>
        </p:nvSpPr>
        <p:spPr>
          <a:xfrm>
            <a:off x="159657" y="434341"/>
            <a:ext cx="8781143" cy="296228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DB347586-8A56-4430-AC65-34DC26F933D7}"/>
              </a:ext>
            </a:extLst>
          </p:cNvPr>
          <p:cNvSpPr/>
          <p:nvPr/>
        </p:nvSpPr>
        <p:spPr>
          <a:xfrm>
            <a:off x="159657" y="3515799"/>
            <a:ext cx="8781143" cy="30546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FBE156D3-2D2A-4ACA-98E5-477624315A69}"/>
              </a:ext>
            </a:extLst>
          </p:cNvPr>
          <p:cNvSpPr txBox="1"/>
          <p:nvPr/>
        </p:nvSpPr>
        <p:spPr>
          <a:xfrm>
            <a:off x="365459" y="4125806"/>
            <a:ext cx="8303768" cy="738664"/>
          </a:xfrm>
          <a:prstGeom prst="rect">
            <a:avLst/>
          </a:prstGeom>
          <a:solidFill>
            <a:schemeClr val="accent3">
              <a:lumMod val="20000"/>
              <a:lumOff val="80000"/>
            </a:schemeClr>
          </a:solid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・本助成事業で組成する体制について、図を交え全体図を記載すること</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グループ申請の場合、様式第</a:t>
            </a:r>
            <a:r>
              <a:rPr lang="en-US" altLang="ja-JP" sz="1400" dirty="0">
                <a:latin typeface="Meiryo UI" panose="020B0604030504040204" pitchFamily="50" charset="-128"/>
                <a:ea typeface="Meiryo UI" panose="020B0604030504040204" pitchFamily="50" charset="-128"/>
              </a:rPr>
              <a:t>1-2</a:t>
            </a:r>
            <a:r>
              <a:rPr lang="ja-JP" altLang="en-US" sz="1400" dirty="0">
                <a:latin typeface="Meiryo UI" panose="020B0604030504040204" pitchFamily="50" charset="-128"/>
                <a:ea typeface="Meiryo UI" panose="020B0604030504040204" pitchFamily="50" charset="-128"/>
              </a:rPr>
              <a:t>号③「グループ構成」に記載した代表事業者及びグループ構成員を全て記載し、各企業等の関係性と役割について記載すること。</a:t>
            </a:r>
            <a:endParaRPr lang="en-US" altLang="ja-JP" sz="14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1ECB1876-81EC-4A16-984F-8D06E502D83F}"/>
              </a:ext>
            </a:extLst>
          </p:cNvPr>
          <p:cNvSpPr txBox="1"/>
          <p:nvPr/>
        </p:nvSpPr>
        <p:spPr>
          <a:xfrm>
            <a:off x="43541" y="3567017"/>
            <a:ext cx="5773057" cy="31706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（２）事業の実施体制</a:t>
            </a:r>
          </a:p>
        </p:txBody>
      </p:sp>
      <p:sp>
        <p:nvSpPr>
          <p:cNvPr id="11" name="テキスト ボックス 10">
            <a:extLst>
              <a:ext uri="{FF2B5EF4-FFF2-40B4-BE49-F238E27FC236}">
                <a16:creationId xmlns:a16="http://schemas.microsoft.com/office/drawing/2014/main" id="{F815083A-E5DA-40CE-937E-921F69D605AA}"/>
              </a:ext>
            </a:extLst>
          </p:cNvPr>
          <p:cNvSpPr txBox="1"/>
          <p:nvPr/>
        </p:nvSpPr>
        <p:spPr>
          <a:xfrm>
            <a:off x="7362334" y="60764"/>
            <a:ext cx="1781666" cy="253916"/>
          </a:xfrm>
          <a:prstGeom prst="rect">
            <a:avLst/>
          </a:prstGeom>
          <a:noFill/>
          <a:ln>
            <a:solidFill>
              <a:schemeClr val="tx1"/>
            </a:solidFill>
          </a:ln>
        </p:spPr>
        <p:txBody>
          <a:bodyPr wrap="square" rtlCol="0">
            <a:spAutoFit/>
          </a:bodyPr>
          <a:lstStyle/>
          <a:p>
            <a:pPr algn="ctr"/>
            <a:r>
              <a:rPr kumimoji="1" lang="ja-JP" altLang="en-US" sz="1050" dirty="0">
                <a:latin typeface="Meiryo UI" panose="020B0604030504040204" pitchFamily="50" charset="-128"/>
                <a:ea typeface="Meiryo UI" panose="020B0604030504040204" pitchFamily="50" charset="-128"/>
              </a:rPr>
              <a:t>関連審査項目：実現性</a:t>
            </a:r>
            <a:endParaRPr kumimoji="1" lang="en-US" altLang="ja-JP"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899767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Light-Constantia">
      <a:majorFont>
        <a:latin typeface="Calibri Light"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panose="02030602050306030303"/>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1BEDA2ED6F653B4B8D1D157069D16D1E" ma:contentTypeVersion="2" ma:contentTypeDescription="新しいドキュメントを作成します。" ma:contentTypeScope="" ma:versionID="86a4cd67fe40018544a28ce29733d6b6">
  <xsd:schema xmlns:xsd="http://www.w3.org/2001/XMLSchema" xmlns:xs="http://www.w3.org/2001/XMLSchema" xmlns:p="http://schemas.microsoft.com/office/2006/metadata/properties" xmlns:ns2="5e775fc4-3c64-4cc8-89c5-10eaa07fdc80" targetNamespace="http://schemas.microsoft.com/office/2006/metadata/properties" ma:root="true" ma:fieldsID="43b172fe5227028eb880a666fbbef223" ns2:_="">
    <xsd:import namespace="5e775fc4-3c64-4cc8-89c5-10eaa07fdc80"/>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e775fc4-3c64-4cc8-89c5-10eaa07fdc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622FC2-79AB-4D16-8559-652785AE1726}">
  <ds:schemaRefs>
    <ds:schemaRef ds:uri="http://schemas.microsoft.com/sharepoint/v3/contenttype/forms"/>
  </ds:schemaRefs>
</ds:datastoreItem>
</file>

<file path=customXml/itemProps2.xml><?xml version="1.0" encoding="utf-8"?>
<ds:datastoreItem xmlns:ds="http://schemas.openxmlformats.org/officeDocument/2006/customXml" ds:itemID="{254B65F2-D81A-43A5-8C06-11DF9974B1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e775fc4-3c64-4cc8-89c5-10eaa07fdc8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4868</TotalTime>
  <Words>949</Words>
  <Application>Microsoft Office PowerPoint</Application>
  <PresentationFormat>画面に合わせる (4:3)</PresentationFormat>
  <Paragraphs>76</Paragraphs>
  <Slides>11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11</vt:i4>
      </vt:variant>
    </vt:vector>
  </HeadingPairs>
  <TitlesOfParts>
    <vt:vector size="19" baseType="lpstr">
      <vt:lpstr>HG明朝E</vt:lpstr>
      <vt:lpstr>Meiryo UI</vt:lpstr>
      <vt:lpstr>メイリオ</vt:lpstr>
      <vt:lpstr>游ゴシック</vt:lpstr>
      <vt:lpstr>Arial</vt:lpstr>
      <vt:lpstr>Calibri Light</vt:lpstr>
      <vt:lpstr>Constantia</vt:lpstr>
      <vt:lpstr>Office テーマ</vt:lpstr>
      <vt:lpstr>バイオ燃料活用における事業化促進支援事業 申請事業説明書  </vt:lpstr>
      <vt:lpstr>１．助成事業の概要</vt:lpstr>
      <vt:lpstr>２．助成事業の詳細</vt:lpstr>
      <vt:lpstr>３．助成事業のスケジュール</vt:lpstr>
      <vt:lpstr>４．東京の脱炭素化への貢献度について</vt:lpstr>
      <vt:lpstr>４．東京の脱炭素化への貢献度について</vt:lpstr>
      <vt:lpstr>５．バイオ燃料関連産業の活性化への寄与度について</vt:lpstr>
      <vt:lpstr>PowerPoint プレゼンテーション</vt:lpstr>
      <vt:lpstr>６．取組内容の実現可能性について</vt:lpstr>
      <vt:lpstr>６．取組内容の実現可能性について</vt:lpstr>
      <vt:lpstr>７．都内産業への波及効果について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バイオ燃料活用における事業化促進支援事業 申請事業説明書</dc:title>
  <dc:creator>髙橋 悠</dc:creator>
  <cp:lastModifiedBy>土田　臣幸</cp:lastModifiedBy>
  <cp:revision>14</cp:revision>
  <cp:lastPrinted>2023-03-13T01:56:15Z</cp:lastPrinted>
  <dcterms:created xsi:type="dcterms:W3CDTF">2022-01-23T23:34:52Z</dcterms:created>
  <dcterms:modified xsi:type="dcterms:W3CDTF">2023-05-17T04:06:53Z</dcterms:modified>
</cp:coreProperties>
</file>