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handoutMasterIdLst>
    <p:handoutMasterId r:id="rId17"/>
  </p:handoutMasterIdLst>
  <p:sldIdLst>
    <p:sldId id="385" r:id="rId2"/>
    <p:sldId id="414" r:id="rId3"/>
    <p:sldId id="412" r:id="rId4"/>
    <p:sldId id="418" r:id="rId5"/>
    <p:sldId id="403" r:id="rId6"/>
    <p:sldId id="416" r:id="rId7"/>
    <p:sldId id="409" r:id="rId8"/>
    <p:sldId id="417" r:id="rId9"/>
    <p:sldId id="411" r:id="rId10"/>
    <p:sldId id="395" r:id="rId11"/>
    <p:sldId id="396" r:id="rId12"/>
    <p:sldId id="397" r:id="rId13"/>
    <p:sldId id="406" r:id="rId14"/>
    <p:sldId id="420" r:id="rId15"/>
  </p:sldIdLst>
  <p:sldSz cx="12192000" cy="6858000"/>
  <p:notesSz cx="12344400" cy="7315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坂下　典久" initials="坂下　典久" lastIdx="1" clrIdx="0">
    <p:extLst>
      <p:ext uri="{19B8F6BF-5375-455C-9EA6-DF929625EA0E}">
        <p15:presenceInfo xmlns:p15="http://schemas.microsoft.com/office/powerpoint/2012/main" userId="S-1-5-21-2584162954-2024034027-3327744939-4767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6600"/>
    <a:srgbClr val="FFC000"/>
    <a:srgbClr val="00B0F0"/>
    <a:srgbClr val="1FBAF2"/>
    <a:srgbClr val="00B050"/>
    <a:srgbClr val="FF85FF"/>
    <a:srgbClr val="FF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8" autoAdjust="0"/>
    <p:restoredTop sz="85316" autoAdjust="0"/>
  </p:normalViewPr>
  <p:slideViewPr>
    <p:cSldViewPr snapToGrid="0">
      <p:cViewPr varScale="1">
        <p:scale>
          <a:sx n="89" d="100"/>
          <a:sy n="89" d="100"/>
        </p:scale>
        <p:origin x="629" y="53"/>
      </p:cViewPr>
      <p:guideLst/>
    </p:cSldViewPr>
  </p:slideViewPr>
  <p:outlineViewPr>
    <p:cViewPr>
      <p:scale>
        <a:sx n="33" d="100"/>
        <a:sy n="33" d="100"/>
      </p:scale>
      <p:origin x="0" y="-2227"/>
    </p:cViewPr>
  </p:outlineViewPr>
  <p:notesTextViewPr>
    <p:cViewPr>
      <p:scale>
        <a:sx n="50" d="100"/>
        <a:sy n="50" d="100"/>
      </p:scale>
      <p:origin x="0" y="0"/>
    </p:cViewPr>
  </p:notesTextViewPr>
  <p:sorterViewPr>
    <p:cViewPr>
      <p:scale>
        <a:sx n="125" d="100"/>
        <a:sy n="125" d="100"/>
      </p:scale>
      <p:origin x="0" y="-44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58382417704871E-2"/>
          <c:y val="0.10606099839088538"/>
          <c:w val="0.76842884650208898"/>
          <c:h val="0.69883692980864032"/>
        </c:manualLayout>
      </c:layout>
      <c:lineChart>
        <c:grouping val="standard"/>
        <c:varyColors val="0"/>
        <c:ser>
          <c:idx val="0"/>
          <c:order val="0"/>
          <c:tx>
            <c:strRef>
              <c:f>部門別エネ伸び!$B$4</c:f>
              <c:strCache>
                <c:ptCount val="1"/>
                <c:pt idx="0">
                  <c:v>産業部門</c:v>
                </c:pt>
              </c:strCache>
            </c:strRef>
          </c:tx>
          <c:spPr>
            <a:ln w="28575">
              <a:solidFill>
                <a:schemeClr val="bg1">
                  <a:lumMod val="65000"/>
                </a:schemeClr>
              </a:solidFill>
              <a:prstDash val="solid"/>
            </a:ln>
          </c:spPr>
          <c:marker>
            <c:symbol val="diamond"/>
            <c:size val="5"/>
            <c:spPr>
              <a:solidFill>
                <a:schemeClr val="bg1">
                  <a:lumMod val="65000"/>
                </a:schemeClr>
              </a:solidFill>
              <a:ln>
                <a:noFill/>
                <a:prstDash val="solid"/>
              </a:ln>
            </c:spPr>
          </c:marker>
          <c:dLbls>
            <c:dLbl>
              <c:idx val="20"/>
              <c:layout>
                <c:manualLayout>
                  <c:x val="3.0699991800648269E-2"/>
                  <c:y val="4.6033993679820778E-2"/>
                </c:manualLayout>
              </c:layout>
              <c:numFmt formatCode="#,##0_);[Red]\(#,##0\)" sourceLinked="0"/>
              <c:spPr>
                <a:noFill/>
                <a:ln w="25400">
                  <a:noFill/>
                </a:ln>
              </c:spPr>
              <c:txPr>
                <a:bodyPr wrap="square" lIns="38100" tIns="19050" rIns="38100" bIns="19050" anchor="ctr">
                  <a:spAutoFit/>
                </a:bodyPr>
                <a:lstStyle/>
                <a:p>
                  <a:pPr>
                    <a:defRPr sz="900">
                      <a:solidFill>
                        <a:schemeClr val="tx1">
                          <a:lumMod val="75000"/>
                          <a:lumOff val="2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6B-4160-887C-9254DAF496CE}"/>
                </c:ext>
              </c:extLst>
            </c:dLbl>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部門別エネ伸び!$O$3:$AI$3</c:f>
              <c:numCache>
                <c:formatCode>General</c:formatCode>
                <c:ptCount val="21"/>
                <c:pt idx="0">
                  <c:v>2000</c:v>
                </c:pt>
                <c:pt idx="5">
                  <c:v>2005</c:v>
                </c:pt>
                <c:pt idx="10">
                  <c:v>2010</c:v>
                </c:pt>
                <c:pt idx="15">
                  <c:v>2015</c:v>
                </c:pt>
                <c:pt idx="20">
                  <c:v>2020</c:v>
                </c:pt>
              </c:numCache>
            </c:numRef>
          </c:cat>
          <c:val>
            <c:numRef>
              <c:f>部門別エネ伸び!$O$4:$AI$4</c:f>
              <c:numCache>
                <c:formatCode>0.0</c:formatCode>
                <c:ptCount val="21"/>
                <c:pt idx="0">
                  <c:v>100</c:v>
                </c:pt>
                <c:pt idx="1">
                  <c:v>90.158249859374109</c:v>
                </c:pt>
                <c:pt idx="2">
                  <c:v>81.006656876096656</c:v>
                </c:pt>
                <c:pt idx="3">
                  <c:v>72.321294279805812</c:v>
                </c:pt>
                <c:pt idx="4">
                  <c:v>72.878042818918502</c:v>
                </c:pt>
                <c:pt idx="5">
                  <c:v>76.160777013943331</c:v>
                </c:pt>
                <c:pt idx="6">
                  <c:v>71.491730238768653</c:v>
                </c:pt>
                <c:pt idx="7">
                  <c:v>71.464952142850166</c:v>
                </c:pt>
                <c:pt idx="8">
                  <c:v>62.442844533476006</c:v>
                </c:pt>
                <c:pt idx="9">
                  <c:v>60.015674928552507</c:v>
                </c:pt>
                <c:pt idx="10">
                  <c:v>63.106551813133784</c:v>
                </c:pt>
                <c:pt idx="11">
                  <c:v>60.005118999684839</c:v>
                </c:pt>
                <c:pt idx="12">
                  <c:v>57.709730593306098</c:v>
                </c:pt>
                <c:pt idx="13">
                  <c:v>53.007949248851951</c:v>
                </c:pt>
                <c:pt idx="14">
                  <c:v>51.225481290909578</c:v>
                </c:pt>
                <c:pt idx="15">
                  <c:v>51.776143434953269</c:v>
                </c:pt>
                <c:pt idx="16">
                  <c:v>51.875785377255255</c:v>
                </c:pt>
                <c:pt idx="17">
                  <c:v>52.601940650995161</c:v>
                </c:pt>
                <c:pt idx="18">
                  <c:v>50.781930893821446</c:v>
                </c:pt>
                <c:pt idx="19">
                  <c:v>46.885151309013608</c:v>
                </c:pt>
                <c:pt idx="20">
                  <c:v>44.57432892097323</c:v>
                </c:pt>
              </c:numCache>
            </c:numRef>
          </c:val>
          <c:smooth val="0"/>
          <c:extLst>
            <c:ext xmlns:c16="http://schemas.microsoft.com/office/drawing/2014/chart" uri="{C3380CC4-5D6E-409C-BE32-E72D297353CC}">
              <c16:uniqueId val="{00000001-AA6B-4160-887C-9254DAF496CE}"/>
            </c:ext>
          </c:extLst>
        </c:ser>
        <c:ser>
          <c:idx val="1"/>
          <c:order val="1"/>
          <c:tx>
            <c:strRef>
              <c:f>部門別エネ伸び!$B$5</c:f>
              <c:strCache>
                <c:ptCount val="1"/>
                <c:pt idx="0">
                  <c:v>業務部門</c:v>
                </c:pt>
              </c:strCache>
            </c:strRef>
          </c:tx>
          <c:spPr>
            <a:ln w="31750">
              <a:solidFill>
                <a:schemeClr val="bg1">
                  <a:lumMod val="65000"/>
                </a:schemeClr>
              </a:solidFill>
              <a:prstDash val="solid"/>
            </a:ln>
          </c:spPr>
          <c:marker>
            <c:symbol val="square"/>
            <c:size val="5"/>
            <c:spPr>
              <a:solidFill>
                <a:schemeClr val="bg1">
                  <a:lumMod val="65000"/>
                </a:schemeClr>
              </a:solidFill>
              <a:ln>
                <a:noFill/>
                <a:prstDash val="solid"/>
              </a:ln>
            </c:spPr>
          </c:marker>
          <c:dLbls>
            <c:dLbl>
              <c:idx val="20"/>
              <c:layout>
                <c:manualLayout>
                  <c:x val="-7.005056485734182E-3"/>
                  <c:y val="-6.7314908885315805E-3"/>
                </c:manualLayout>
              </c:layout>
              <c:numFmt formatCode="#,##0_);[Red]\(#,##0\)" sourceLinked="0"/>
              <c:spPr>
                <a:noFill/>
                <a:ln w="25400">
                  <a:noFill/>
                </a:ln>
              </c:spPr>
              <c:txPr>
                <a:bodyPr wrap="square" lIns="38100" tIns="19050" rIns="38100" bIns="19050" anchor="ctr">
                  <a:spAutoFit/>
                </a:bodyPr>
                <a:lstStyle/>
                <a:p>
                  <a:pPr>
                    <a:defRPr sz="900">
                      <a:solidFill>
                        <a:schemeClr val="tx1">
                          <a:lumMod val="75000"/>
                          <a:lumOff val="2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6B-4160-887C-9254DAF496CE}"/>
                </c:ext>
              </c:extLst>
            </c:dLbl>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部門別エネ伸び!$O$3:$AI$3</c:f>
              <c:numCache>
                <c:formatCode>General</c:formatCode>
                <c:ptCount val="21"/>
                <c:pt idx="0">
                  <c:v>2000</c:v>
                </c:pt>
                <c:pt idx="5">
                  <c:v>2005</c:v>
                </c:pt>
                <c:pt idx="10">
                  <c:v>2010</c:v>
                </c:pt>
                <c:pt idx="15">
                  <c:v>2015</c:v>
                </c:pt>
                <c:pt idx="20">
                  <c:v>2020</c:v>
                </c:pt>
              </c:numCache>
            </c:numRef>
          </c:cat>
          <c:val>
            <c:numRef>
              <c:f>部門別エネ伸び!$O$5:$AI$5</c:f>
              <c:numCache>
                <c:formatCode>0.0</c:formatCode>
                <c:ptCount val="21"/>
                <c:pt idx="0">
                  <c:v>100</c:v>
                </c:pt>
                <c:pt idx="1">
                  <c:v>100.17379935940747</c:v>
                </c:pt>
                <c:pt idx="2">
                  <c:v>103.84572151058491</c:v>
                </c:pt>
                <c:pt idx="3">
                  <c:v>103.03662102636983</c:v>
                </c:pt>
                <c:pt idx="4">
                  <c:v>108.14602512876431</c:v>
                </c:pt>
                <c:pt idx="5">
                  <c:v>111.44092140586426</c:v>
                </c:pt>
                <c:pt idx="6">
                  <c:v>108.71384945442925</c:v>
                </c:pt>
                <c:pt idx="7">
                  <c:v>111.27799998070532</c:v>
                </c:pt>
                <c:pt idx="8">
                  <c:v>109.60383970546314</c:v>
                </c:pt>
                <c:pt idx="9">
                  <c:v>103.8343088307125</c:v>
                </c:pt>
                <c:pt idx="10">
                  <c:v>105.876226979317</c:v>
                </c:pt>
                <c:pt idx="11">
                  <c:v>94.791468004857776</c:v>
                </c:pt>
                <c:pt idx="12">
                  <c:v>96.397586983456961</c:v>
                </c:pt>
                <c:pt idx="13">
                  <c:v>96.382776443443518</c:v>
                </c:pt>
                <c:pt idx="14">
                  <c:v>93.839718192076248</c:v>
                </c:pt>
                <c:pt idx="15">
                  <c:v>92.881025226749188</c:v>
                </c:pt>
                <c:pt idx="16">
                  <c:v>92.480103098435322</c:v>
                </c:pt>
                <c:pt idx="17">
                  <c:v>92.963713682296969</c:v>
                </c:pt>
                <c:pt idx="18">
                  <c:v>92.842995872307952</c:v>
                </c:pt>
                <c:pt idx="19">
                  <c:v>90.485834288429658</c:v>
                </c:pt>
                <c:pt idx="20">
                  <c:v>83.871195050017235</c:v>
                </c:pt>
              </c:numCache>
            </c:numRef>
          </c:val>
          <c:smooth val="0"/>
          <c:extLst>
            <c:ext xmlns:c16="http://schemas.microsoft.com/office/drawing/2014/chart" uri="{C3380CC4-5D6E-409C-BE32-E72D297353CC}">
              <c16:uniqueId val="{00000003-AA6B-4160-887C-9254DAF496CE}"/>
            </c:ext>
          </c:extLst>
        </c:ser>
        <c:ser>
          <c:idx val="2"/>
          <c:order val="2"/>
          <c:tx>
            <c:strRef>
              <c:f>部門別エネ伸び!$B$6</c:f>
              <c:strCache>
                <c:ptCount val="1"/>
                <c:pt idx="0">
                  <c:v>家庭部門</c:v>
                </c:pt>
              </c:strCache>
            </c:strRef>
          </c:tx>
          <c:spPr>
            <a:ln w="38100">
              <a:solidFill>
                <a:schemeClr val="accent1"/>
              </a:solidFill>
              <a:prstDash val="solid"/>
            </a:ln>
          </c:spPr>
          <c:marker>
            <c:symbol val="triangle"/>
            <c:size val="7"/>
            <c:spPr>
              <a:solidFill>
                <a:schemeClr val="accent1"/>
              </a:solidFill>
              <a:ln>
                <a:noFill/>
                <a:prstDash val="solid"/>
              </a:ln>
            </c:spPr>
          </c:marker>
          <c:dLbls>
            <c:dLbl>
              <c:idx val="20"/>
              <c:layout>
                <c:manualLayout>
                  <c:x val="-9.6151748932010745E-3"/>
                  <c:y val="5.9099623278058219E-3"/>
                </c:manualLayout>
              </c:layout>
              <c:numFmt formatCode="#,##0_);[Red]\(#,##0\)" sourceLinked="0"/>
              <c:spPr>
                <a:noFill/>
                <a:ln w="25400">
                  <a:noFill/>
                </a:ln>
              </c:spPr>
              <c:txPr>
                <a:bodyPr wrap="square" lIns="38100" tIns="19050" rIns="38100" bIns="19050" anchor="ctr">
                  <a:spAutoFit/>
                </a:bodyPr>
                <a:lstStyle/>
                <a:p>
                  <a:pPr>
                    <a:defRPr sz="2000">
                      <a:solidFill>
                        <a:srgbClr val="2E75B6"/>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6B-4160-887C-9254DAF496CE}"/>
                </c:ext>
              </c:extLst>
            </c:dLbl>
            <c:spPr>
              <a:noFill/>
              <a:ln>
                <a:noFill/>
              </a:ln>
              <a:effectLst/>
            </c:spPr>
            <c:txPr>
              <a:bodyPr wrap="square" lIns="38100" tIns="19050" rIns="38100" bIns="19050" anchor="ctr">
                <a:spAutoFit/>
              </a:bodyPr>
              <a:lstStyle/>
              <a:p>
                <a:pPr>
                  <a:defRPr sz="2000">
                    <a:solidFill>
                      <a:srgbClr val="2E75B6"/>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部門別エネ伸び!$O$3:$AI$3</c:f>
              <c:numCache>
                <c:formatCode>General</c:formatCode>
                <c:ptCount val="21"/>
                <c:pt idx="0">
                  <c:v>2000</c:v>
                </c:pt>
                <c:pt idx="5">
                  <c:v>2005</c:v>
                </c:pt>
                <c:pt idx="10">
                  <c:v>2010</c:v>
                </c:pt>
                <c:pt idx="15">
                  <c:v>2015</c:v>
                </c:pt>
                <c:pt idx="20">
                  <c:v>2020</c:v>
                </c:pt>
              </c:numCache>
            </c:numRef>
          </c:cat>
          <c:val>
            <c:numRef>
              <c:f>部門別エネ伸び!$O$6:$AI$6</c:f>
              <c:numCache>
                <c:formatCode>0.0</c:formatCode>
                <c:ptCount val="21"/>
                <c:pt idx="0">
                  <c:v>100</c:v>
                </c:pt>
                <c:pt idx="1">
                  <c:v>98.725562089923585</c:v>
                </c:pt>
                <c:pt idx="2">
                  <c:v>102.01612288257078</c:v>
                </c:pt>
                <c:pt idx="3">
                  <c:v>99.794254626143939</c:v>
                </c:pt>
                <c:pt idx="4">
                  <c:v>99.484854594013214</c:v>
                </c:pt>
                <c:pt idx="5">
                  <c:v>107.05024309488398</c:v>
                </c:pt>
                <c:pt idx="6">
                  <c:v>102.02580529920422</c:v>
                </c:pt>
                <c:pt idx="7">
                  <c:v>103.48774007079085</c:v>
                </c:pt>
                <c:pt idx="8">
                  <c:v>101.14311914727274</c:v>
                </c:pt>
                <c:pt idx="9">
                  <c:v>103.6478980951365</c:v>
                </c:pt>
                <c:pt idx="10">
                  <c:v>109.51354736200743</c:v>
                </c:pt>
                <c:pt idx="11">
                  <c:v>105.61088940749545</c:v>
                </c:pt>
                <c:pt idx="12">
                  <c:v>105.70840514150825</c:v>
                </c:pt>
                <c:pt idx="13">
                  <c:v>104.00535028945382</c:v>
                </c:pt>
                <c:pt idx="14">
                  <c:v>103.6487224493255</c:v>
                </c:pt>
                <c:pt idx="15">
                  <c:v>97.898025670481658</c:v>
                </c:pt>
                <c:pt idx="16">
                  <c:v>100.68925216644122</c:v>
                </c:pt>
                <c:pt idx="17">
                  <c:v>105.19951707235229</c:v>
                </c:pt>
                <c:pt idx="18">
                  <c:v>100.69096301339555</c:v>
                </c:pt>
                <c:pt idx="19">
                  <c:v>102.10255765917961</c:v>
                </c:pt>
                <c:pt idx="20">
                  <c:v>109.94684925227187</c:v>
                </c:pt>
              </c:numCache>
            </c:numRef>
          </c:val>
          <c:smooth val="0"/>
          <c:extLst>
            <c:ext xmlns:c16="http://schemas.microsoft.com/office/drawing/2014/chart" uri="{C3380CC4-5D6E-409C-BE32-E72D297353CC}">
              <c16:uniqueId val="{00000005-AA6B-4160-887C-9254DAF496CE}"/>
            </c:ext>
          </c:extLst>
        </c:ser>
        <c:ser>
          <c:idx val="3"/>
          <c:order val="3"/>
          <c:tx>
            <c:strRef>
              <c:f>部門別エネ伸び!$B$7</c:f>
              <c:strCache>
                <c:ptCount val="1"/>
                <c:pt idx="0">
                  <c:v>運輸部門</c:v>
                </c:pt>
              </c:strCache>
            </c:strRef>
          </c:tx>
          <c:spPr>
            <a:ln w="28575">
              <a:solidFill>
                <a:schemeClr val="bg1">
                  <a:lumMod val="65000"/>
                </a:schemeClr>
              </a:solidFill>
              <a:prstDash val="solid"/>
            </a:ln>
          </c:spPr>
          <c:marker>
            <c:symbol val="circle"/>
            <c:size val="5"/>
            <c:spPr>
              <a:solidFill>
                <a:schemeClr val="bg1">
                  <a:lumMod val="65000"/>
                </a:schemeClr>
              </a:solidFill>
              <a:ln>
                <a:noFill/>
                <a:prstDash val="solid"/>
              </a:ln>
            </c:spPr>
          </c:marker>
          <c:dLbls>
            <c:dLbl>
              <c:idx val="20"/>
              <c:layout>
                <c:manualLayout>
                  <c:x val="-4.8447502175238489E-3"/>
                  <c:y val="-2.7401096388924098E-2"/>
                </c:manualLayout>
              </c:layout>
              <c:numFmt formatCode="#,##0_);[Red]\(#,##0\)" sourceLinked="0"/>
              <c:spPr>
                <a:noFill/>
                <a:ln w="25400">
                  <a:noFill/>
                </a:ln>
              </c:spPr>
              <c:txPr>
                <a:bodyPr wrap="square" lIns="38100" tIns="19050" rIns="38100" bIns="19050" anchor="ctr">
                  <a:spAutoFit/>
                </a:bodyPr>
                <a:lstStyle/>
                <a:p>
                  <a:pPr>
                    <a:defRPr sz="900">
                      <a:solidFill>
                        <a:schemeClr val="tx1">
                          <a:lumMod val="75000"/>
                          <a:lumOff val="2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6B-4160-887C-9254DAF496CE}"/>
                </c:ext>
              </c:extLst>
            </c:dLbl>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部門別エネ伸び!$O$3:$AI$3</c:f>
              <c:numCache>
                <c:formatCode>General</c:formatCode>
                <c:ptCount val="21"/>
                <c:pt idx="0">
                  <c:v>2000</c:v>
                </c:pt>
                <c:pt idx="5">
                  <c:v>2005</c:v>
                </c:pt>
                <c:pt idx="10">
                  <c:v>2010</c:v>
                </c:pt>
                <c:pt idx="15">
                  <c:v>2015</c:v>
                </c:pt>
                <c:pt idx="20">
                  <c:v>2020</c:v>
                </c:pt>
              </c:numCache>
            </c:numRef>
          </c:cat>
          <c:val>
            <c:numRef>
              <c:f>部門別エネ伸び!$O$7:$AI$7</c:f>
              <c:numCache>
                <c:formatCode>0.0</c:formatCode>
                <c:ptCount val="21"/>
                <c:pt idx="0">
                  <c:v>100</c:v>
                </c:pt>
                <c:pt idx="1">
                  <c:v>98.339164346770474</c:v>
                </c:pt>
                <c:pt idx="2">
                  <c:v>98.870262056283181</c:v>
                </c:pt>
                <c:pt idx="3">
                  <c:v>93.280541381779116</c:v>
                </c:pt>
                <c:pt idx="4">
                  <c:v>89.950132346206431</c:v>
                </c:pt>
                <c:pt idx="5">
                  <c:v>84.829160337032079</c:v>
                </c:pt>
                <c:pt idx="6">
                  <c:v>83.20928343415143</c:v>
                </c:pt>
                <c:pt idx="7">
                  <c:v>78.641222849249502</c:v>
                </c:pt>
                <c:pt idx="8">
                  <c:v>75.511454336655476</c:v>
                </c:pt>
                <c:pt idx="9">
                  <c:v>75.237820068278523</c:v>
                </c:pt>
                <c:pt idx="10">
                  <c:v>66.63680061078523</c:v>
                </c:pt>
                <c:pt idx="11">
                  <c:v>65.462204039721328</c:v>
                </c:pt>
                <c:pt idx="12">
                  <c:v>62.471183650300141</c:v>
                </c:pt>
                <c:pt idx="13">
                  <c:v>59.806634080325829</c:v>
                </c:pt>
                <c:pt idx="14">
                  <c:v>59.839175506923524</c:v>
                </c:pt>
                <c:pt idx="15">
                  <c:v>58.310424705485488</c:v>
                </c:pt>
                <c:pt idx="16">
                  <c:v>51.269284231370882</c:v>
                </c:pt>
                <c:pt idx="17">
                  <c:v>50.63738252276476</c:v>
                </c:pt>
                <c:pt idx="18">
                  <c:v>49.639545093335428</c:v>
                </c:pt>
                <c:pt idx="19">
                  <c:v>48.06465887944973</c:v>
                </c:pt>
                <c:pt idx="20">
                  <c:v>45.052564309251572</c:v>
                </c:pt>
              </c:numCache>
            </c:numRef>
          </c:val>
          <c:smooth val="0"/>
          <c:extLst>
            <c:ext xmlns:c16="http://schemas.microsoft.com/office/drawing/2014/chart" uri="{C3380CC4-5D6E-409C-BE32-E72D297353CC}">
              <c16:uniqueId val="{00000007-AA6B-4160-887C-9254DAF496CE}"/>
            </c:ext>
          </c:extLst>
        </c:ser>
        <c:dLbls>
          <c:showLegendKey val="0"/>
          <c:showVal val="0"/>
          <c:showCatName val="0"/>
          <c:showSerName val="0"/>
          <c:showPercent val="0"/>
          <c:showBubbleSize val="0"/>
        </c:dLbls>
        <c:marker val="1"/>
        <c:smooth val="0"/>
        <c:axId val="307976256"/>
        <c:axId val="1"/>
      </c:lineChart>
      <c:catAx>
        <c:axId val="307976256"/>
        <c:scaling>
          <c:orientation val="minMax"/>
        </c:scaling>
        <c:delete val="0"/>
        <c:axPos val="b"/>
        <c:numFmt formatCode="General" sourceLinked="0"/>
        <c:majorTickMark val="out"/>
        <c:minorTickMark val="none"/>
        <c:tickLblPos val="nextTo"/>
        <c:txPr>
          <a:bodyPr rot="0" vert="horz" anchor="ctr" anchorCtr="1"/>
          <a:lstStyle/>
          <a:p>
            <a:pPr>
              <a:defRPr sz="1000">
                <a:solidFill>
                  <a:schemeClr val="tx1">
                    <a:lumMod val="75000"/>
                    <a:lumOff val="25000"/>
                  </a:schemeClr>
                </a:solidFill>
                <a:latin typeface="游ゴシック" panose="020B0400000000000000" pitchFamily="50" charset="-128"/>
                <a:ea typeface="游ゴシック" panose="020B0400000000000000" pitchFamily="50" charset="-128"/>
              </a:defRPr>
            </a:pPr>
            <a:endParaRPr lang="ja-JP"/>
          </a:p>
        </c:txPr>
        <c:crossAx val="1"/>
        <c:crosses val="autoZero"/>
        <c:auto val="1"/>
        <c:lblAlgn val="ctr"/>
        <c:lblOffset val="100"/>
        <c:tickLblSkip val="1"/>
        <c:tickMarkSkip val="1"/>
        <c:noMultiLvlLbl val="0"/>
      </c:catAx>
      <c:valAx>
        <c:axId val="1"/>
        <c:scaling>
          <c:orientation val="minMax"/>
          <c:max val="120"/>
          <c:min val="40"/>
        </c:scaling>
        <c:delete val="0"/>
        <c:axPos val="l"/>
        <c:majorGridlines>
          <c:spPr>
            <a:ln w="3175">
              <a:noFill/>
              <a:prstDash val="sysDash"/>
            </a:ln>
          </c:spPr>
        </c:majorGridlines>
        <c:numFmt formatCode="0_ " sourceLinked="0"/>
        <c:majorTickMark val="out"/>
        <c:minorTickMark val="none"/>
        <c:tickLblPos val="nextTo"/>
        <c:spPr>
          <a:ln w="3175">
            <a:solidFill>
              <a:srgbClr val="000000"/>
            </a:solidFill>
            <a:prstDash val="solid"/>
          </a:ln>
        </c:spPr>
        <c:txPr>
          <a:bodyPr rot="0" vert="horz"/>
          <a:lstStyle/>
          <a:p>
            <a:pPr>
              <a:defRPr sz="1000" b="0">
                <a:solidFill>
                  <a:schemeClr val="tx1">
                    <a:lumMod val="75000"/>
                    <a:lumOff val="25000"/>
                  </a:schemeClr>
                </a:solidFill>
                <a:latin typeface="+mn-ea"/>
                <a:ea typeface="+mn-ea"/>
              </a:defRPr>
            </a:pPr>
            <a:endParaRPr lang="ja-JP"/>
          </a:p>
        </c:txPr>
        <c:crossAx val="307976256"/>
        <c:crosses val="autoZero"/>
        <c:crossBetween val="midCat"/>
        <c:majorUnit val="20"/>
      </c:valAx>
      <c:spPr>
        <a:gradFill>
          <a:gsLst>
            <a:gs pos="0">
              <a:schemeClr val="accent1">
                <a:lumMod val="5000"/>
                <a:lumOff val="95000"/>
              </a:schemeClr>
            </a:gs>
            <a:gs pos="40000">
              <a:schemeClr val="accent6">
                <a:lumMod val="20000"/>
                <a:lumOff val="80000"/>
              </a:schemeClr>
            </a:gs>
            <a:gs pos="62000">
              <a:schemeClr val="accent6">
                <a:lumMod val="20000"/>
                <a:lumOff val="80000"/>
              </a:schemeClr>
            </a:gs>
            <a:gs pos="100000">
              <a:schemeClr val="bg1"/>
            </a:gs>
          </a:gsLst>
          <a:lin ang="5400000" scaled="1"/>
        </a:gradFill>
        <a:ln w="12700">
          <a:noFill/>
          <a:prstDash val="solid"/>
        </a:ln>
      </c:spPr>
    </c:plotArea>
    <c:plotVisOnly val="1"/>
    <c:dispBlanksAs val="gap"/>
    <c:showDLblsOverMax val="0"/>
  </c:chart>
  <c:spPr>
    <a:solidFill>
      <a:schemeClr val="bg1"/>
    </a:solidFill>
    <a:ln w="9525">
      <a:noFill/>
    </a:ln>
  </c:spPr>
  <c:txPr>
    <a:bodyPr/>
    <a:lstStyle/>
    <a:p>
      <a:pPr>
        <a:defRPr sz="8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0.69088</cdr:x>
      <cdr:y>0.07063</cdr:y>
    </cdr:from>
    <cdr:to>
      <cdr:x>0.93916</cdr:x>
      <cdr:y>0.1618</cdr:y>
    </cdr:to>
    <cdr:sp macro="" textlink="">
      <cdr:nvSpPr>
        <cdr:cNvPr id="2" name="テキスト ボックス 1"/>
        <cdr:cNvSpPr txBox="1"/>
      </cdr:nvSpPr>
      <cdr:spPr>
        <a:xfrm xmlns:a="http://schemas.openxmlformats.org/drawingml/2006/main">
          <a:off x="3412543" y="229283"/>
          <a:ext cx="1226358" cy="295989"/>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ja-JP" altLang="en-US" sz="1600" b="1" dirty="0">
              <a:solidFill>
                <a:schemeClr val="accent1">
                  <a:lumMod val="75000"/>
                </a:schemeClr>
              </a:solidFill>
              <a:latin typeface="游ゴシック" panose="020B0400000000000000" pitchFamily="50" charset="-128"/>
              <a:ea typeface="游ゴシック" panose="020B0400000000000000" pitchFamily="50" charset="-128"/>
              <a:cs typeface="Arial" panose="020B0604020202020204" pitchFamily="34" charset="0"/>
            </a:rPr>
            <a:t>家庭</a:t>
          </a:r>
          <a:r>
            <a:rPr lang="ja-JP" altLang="en-US" sz="1600" b="1" dirty="0">
              <a:solidFill>
                <a:srgbClr val="2E75B6"/>
              </a:solidFill>
              <a:latin typeface="游ゴシック" panose="020B0400000000000000" pitchFamily="50" charset="-128"/>
              <a:ea typeface="游ゴシック" panose="020B0400000000000000" pitchFamily="50" charset="-128"/>
              <a:cs typeface="Arial" panose="020B0604020202020204" pitchFamily="34" charset="0"/>
            </a:rPr>
            <a:t>部</a:t>
          </a:r>
          <a:r>
            <a:rPr lang="ja-JP" altLang="en-US" sz="1600" b="1" dirty="0">
              <a:solidFill>
                <a:schemeClr val="accent1">
                  <a:lumMod val="75000"/>
                </a:schemeClr>
              </a:solidFill>
              <a:latin typeface="游ゴシック" panose="020B0400000000000000" pitchFamily="50" charset="-128"/>
              <a:ea typeface="游ゴシック" panose="020B0400000000000000" pitchFamily="50" charset="-128"/>
              <a:cs typeface="Arial" panose="020B0604020202020204" pitchFamily="34" charset="0"/>
            </a:rPr>
            <a:t>門</a:t>
          </a:r>
        </a:p>
      </cdr:txBody>
    </cdr:sp>
  </cdr:relSizeAnchor>
  <cdr:relSizeAnchor xmlns:cdr="http://schemas.openxmlformats.org/drawingml/2006/chartDrawing">
    <cdr:from>
      <cdr:x>0.81541</cdr:x>
      <cdr:y>0.43427</cdr:y>
    </cdr:from>
    <cdr:to>
      <cdr:x>1</cdr:x>
      <cdr:y>0.505</cdr:y>
    </cdr:to>
    <cdr:sp macro="" textlink="">
      <cdr:nvSpPr>
        <cdr:cNvPr id="3" name="テキスト ボックス 2"/>
        <cdr:cNvSpPr txBox="1"/>
      </cdr:nvSpPr>
      <cdr:spPr>
        <a:xfrm xmlns:a="http://schemas.openxmlformats.org/drawingml/2006/main">
          <a:off x="3744159" y="1300821"/>
          <a:ext cx="847590" cy="211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b="1" dirty="0">
              <a:solidFill>
                <a:schemeClr val="tx1">
                  <a:lumMod val="50000"/>
                  <a:lumOff val="50000"/>
                </a:schemeClr>
              </a:solidFill>
              <a:latin typeface="游ゴシック" panose="020B0400000000000000" pitchFamily="50" charset="-128"/>
              <a:ea typeface="游ゴシック" panose="020B0400000000000000" pitchFamily="50" charset="-128"/>
              <a:cs typeface="Arial" panose="020B0604020202020204" pitchFamily="34" charset="0"/>
            </a:rPr>
            <a:t>業務部門</a:t>
          </a:r>
        </a:p>
      </cdr:txBody>
    </cdr:sp>
  </cdr:relSizeAnchor>
  <cdr:relSizeAnchor xmlns:cdr="http://schemas.openxmlformats.org/drawingml/2006/chartDrawing">
    <cdr:from>
      <cdr:x>0.80953</cdr:x>
      <cdr:y>0.66612</cdr:y>
    </cdr:from>
    <cdr:to>
      <cdr:x>0.98279</cdr:x>
      <cdr:y>0.74611</cdr:y>
    </cdr:to>
    <cdr:sp macro="" textlink="">
      <cdr:nvSpPr>
        <cdr:cNvPr id="4" name="テキスト ボックス 3"/>
        <cdr:cNvSpPr txBox="1"/>
      </cdr:nvSpPr>
      <cdr:spPr>
        <a:xfrm xmlns:a="http://schemas.openxmlformats.org/drawingml/2006/main">
          <a:off x="3717158" y="1995299"/>
          <a:ext cx="795573" cy="239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b="1" baseline="0" dirty="0">
              <a:solidFill>
                <a:schemeClr val="tx1">
                  <a:lumMod val="50000"/>
                  <a:lumOff val="50000"/>
                </a:schemeClr>
              </a:solidFill>
              <a:latin typeface="游ゴシック" panose="020B0400000000000000" pitchFamily="50" charset="-128"/>
              <a:ea typeface="游ゴシック" panose="020B0400000000000000" pitchFamily="50" charset="-128"/>
              <a:cs typeface="Arial" panose="020B0604020202020204" pitchFamily="34" charset="0"/>
            </a:rPr>
            <a:t>運輸部門</a:t>
          </a:r>
        </a:p>
      </cdr:txBody>
    </cdr:sp>
  </cdr:relSizeAnchor>
  <cdr:relSizeAnchor xmlns:cdr="http://schemas.openxmlformats.org/drawingml/2006/chartDrawing">
    <cdr:from>
      <cdr:x>0.80393</cdr:x>
      <cdr:y>0.72543</cdr:y>
    </cdr:from>
    <cdr:to>
      <cdr:x>0.997</cdr:x>
      <cdr:y>0.80195</cdr:y>
    </cdr:to>
    <cdr:sp macro="" textlink="">
      <cdr:nvSpPr>
        <cdr:cNvPr id="5" name="テキスト ボックス 4"/>
        <cdr:cNvSpPr txBox="1"/>
      </cdr:nvSpPr>
      <cdr:spPr>
        <a:xfrm xmlns:a="http://schemas.openxmlformats.org/drawingml/2006/main">
          <a:off x="3691466" y="2172970"/>
          <a:ext cx="886510" cy="2292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000" b="1" dirty="0">
              <a:solidFill>
                <a:schemeClr val="tx1">
                  <a:lumMod val="50000"/>
                  <a:lumOff val="50000"/>
                </a:schemeClr>
              </a:solidFill>
              <a:latin typeface="游ゴシック" panose="020B0400000000000000" pitchFamily="50" charset="-128"/>
              <a:ea typeface="游ゴシック" panose="020B0400000000000000" pitchFamily="50" charset="-128"/>
              <a:cs typeface="Arial" panose="020B0604020202020204" pitchFamily="34" charset="0"/>
            </a:rPr>
            <a:t>産業部門</a:t>
          </a:r>
        </a:p>
      </cdr:txBody>
    </cdr:sp>
  </cdr:relSizeAnchor>
  <cdr:relSizeAnchor xmlns:cdr="http://schemas.openxmlformats.org/drawingml/2006/chartDrawing">
    <cdr:from>
      <cdr:x>0.08549</cdr:x>
      <cdr:y>0.28418</cdr:y>
    </cdr:from>
    <cdr:to>
      <cdr:x>0.8278</cdr:x>
      <cdr:y>0.28418</cdr:y>
    </cdr:to>
    <cdr:cxnSp macro="">
      <cdr:nvCxnSpPr>
        <cdr:cNvPr id="9" name="直線コネクタ 8"/>
        <cdr:cNvCxnSpPr/>
      </cdr:nvCxnSpPr>
      <cdr:spPr>
        <a:xfrm xmlns:a="http://schemas.openxmlformats.org/drawingml/2006/main">
          <a:off x="422272" y="922582"/>
          <a:ext cx="3666577" cy="0"/>
        </a:xfrm>
        <a:prstGeom xmlns:a="http://schemas.openxmlformats.org/drawingml/2006/main" prst="line">
          <a:avLst/>
        </a:prstGeom>
        <a:ln xmlns:a="http://schemas.openxmlformats.org/drawingml/2006/main" w="19050" cmpd="sng">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5348779" cy="366498"/>
          </a:xfrm>
          <a:prstGeom prst="rect">
            <a:avLst/>
          </a:prstGeom>
        </p:spPr>
        <p:txBody>
          <a:bodyPr vert="horz" lIns="103663" tIns="51832" rIns="103663" bIns="51832"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6992863" y="1"/>
            <a:ext cx="5348779" cy="366498"/>
          </a:xfrm>
          <a:prstGeom prst="rect">
            <a:avLst/>
          </a:prstGeom>
        </p:spPr>
        <p:txBody>
          <a:bodyPr vert="horz" lIns="103663" tIns="51832" rIns="103663" bIns="51832" rtlCol="0"/>
          <a:lstStyle>
            <a:lvl1pPr algn="r">
              <a:defRPr sz="1400"/>
            </a:lvl1pPr>
          </a:lstStyle>
          <a:p>
            <a:fld id="{A419E976-7794-4155-A267-C10DE9447585}" type="datetimeFigureOut">
              <a:rPr kumimoji="1" lang="ja-JP" altLang="en-US" smtClean="0"/>
              <a:t>2023/9/20</a:t>
            </a:fld>
            <a:endParaRPr kumimoji="1" lang="ja-JP" altLang="en-US"/>
          </a:p>
        </p:txBody>
      </p:sp>
      <p:sp>
        <p:nvSpPr>
          <p:cNvPr id="4" name="フッター プレースホルダー 3"/>
          <p:cNvSpPr>
            <a:spLocks noGrp="1"/>
          </p:cNvSpPr>
          <p:nvPr>
            <p:ph type="ftr" sz="quarter" idx="2"/>
          </p:nvPr>
        </p:nvSpPr>
        <p:spPr>
          <a:xfrm>
            <a:off x="2" y="6948702"/>
            <a:ext cx="5348779" cy="366498"/>
          </a:xfrm>
          <a:prstGeom prst="rect">
            <a:avLst/>
          </a:prstGeom>
        </p:spPr>
        <p:txBody>
          <a:bodyPr vert="horz" lIns="103663" tIns="51832" rIns="103663" bIns="51832"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6992863" y="6948702"/>
            <a:ext cx="5348779" cy="366498"/>
          </a:xfrm>
          <a:prstGeom prst="rect">
            <a:avLst/>
          </a:prstGeom>
        </p:spPr>
        <p:txBody>
          <a:bodyPr vert="horz" lIns="103663" tIns="51832" rIns="103663" bIns="51832" rtlCol="0" anchor="b"/>
          <a:lstStyle>
            <a:lvl1pPr algn="r">
              <a:defRPr sz="1400"/>
            </a:lvl1pPr>
          </a:lstStyle>
          <a:p>
            <a:fld id="{F4AC9B2E-5109-4CAA-907A-DC3EE5EAF7D4}" type="slidenum">
              <a:rPr kumimoji="1" lang="ja-JP" altLang="en-US" smtClean="0"/>
              <a:t>‹#›</a:t>
            </a:fld>
            <a:endParaRPr kumimoji="1" lang="ja-JP" altLang="en-US"/>
          </a:p>
        </p:txBody>
      </p:sp>
    </p:spTree>
    <p:extLst>
      <p:ext uri="{BB962C8B-B14F-4D97-AF65-F5344CB8AC3E}">
        <p14:creationId xmlns:p14="http://schemas.microsoft.com/office/powerpoint/2010/main" val="73258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5349239" cy="367031"/>
          </a:xfrm>
          <a:prstGeom prst="rect">
            <a:avLst/>
          </a:prstGeom>
        </p:spPr>
        <p:txBody>
          <a:bodyPr vert="horz" lIns="112320" tIns="56161" rIns="112320" bIns="56161" rtlCol="0"/>
          <a:lstStyle>
            <a:lvl1pPr algn="l">
              <a:defRPr sz="1500"/>
            </a:lvl1pPr>
          </a:lstStyle>
          <a:p>
            <a:endParaRPr kumimoji="1" lang="ja-JP" altLang="en-US"/>
          </a:p>
        </p:txBody>
      </p:sp>
      <p:sp>
        <p:nvSpPr>
          <p:cNvPr id="3" name="日付プレースホルダー 2"/>
          <p:cNvSpPr>
            <a:spLocks noGrp="1"/>
          </p:cNvSpPr>
          <p:nvPr>
            <p:ph type="dt" idx="1"/>
          </p:nvPr>
        </p:nvSpPr>
        <p:spPr>
          <a:xfrm>
            <a:off x="6992305" y="1"/>
            <a:ext cx="5349239" cy="367031"/>
          </a:xfrm>
          <a:prstGeom prst="rect">
            <a:avLst/>
          </a:prstGeom>
        </p:spPr>
        <p:txBody>
          <a:bodyPr vert="horz" lIns="112320" tIns="56161" rIns="112320" bIns="56161" rtlCol="0"/>
          <a:lstStyle>
            <a:lvl1pPr algn="r">
              <a:defRPr sz="1500"/>
            </a:lvl1pPr>
          </a:lstStyle>
          <a:p>
            <a:fld id="{25BC149B-F259-48C4-AEF2-858CA4FD2BF8}" type="datetimeFigureOut">
              <a:rPr kumimoji="1" lang="ja-JP" altLang="en-US" smtClean="0"/>
              <a:t>2023/9/20</a:t>
            </a:fld>
            <a:endParaRPr kumimoji="1" lang="ja-JP" altLang="en-US"/>
          </a:p>
        </p:txBody>
      </p:sp>
      <p:sp>
        <p:nvSpPr>
          <p:cNvPr id="4" name="スライド イメージ プレースホルダー 3"/>
          <p:cNvSpPr>
            <a:spLocks noGrp="1" noRot="1" noChangeAspect="1"/>
          </p:cNvSpPr>
          <p:nvPr>
            <p:ph type="sldImg" idx="2"/>
          </p:nvPr>
        </p:nvSpPr>
        <p:spPr>
          <a:xfrm>
            <a:off x="3979863" y="914400"/>
            <a:ext cx="4386262" cy="2466975"/>
          </a:xfrm>
          <a:prstGeom prst="rect">
            <a:avLst/>
          </a:prstGeom>
          <a:noFill/>
          <a:ln w="12700">
            <a:solidFill>
              <a:prstClr val="black"/>
            </a:solidFill>
          </a:ln>
        </p:spPr>
        <p:txBody>
          <a:bodyPr vert="horz" lIns="112320" tIns="56161" rIns="112320" bIns="56161" rtlCol="0" anchor="ctr"/>
          <a:lstStyle/>
          <a:p>
            <a:endParaRPr lang="ja-JP" altLang="en-US"/>
          </a:p>
        </p:txBody>
      </p:sp>
      <p:sp>
        <p:nvSpPr>
          <p:cNvPr id="5" name="ノート プレースホルダー 4"/>
          <p:cNvSpPr>
            <a:spLocks noGrp="1"/>
          </p:cNvSpPr>
          <p:nvPr>
            <p:ph type="body" sz="quarter" idx="3"/>
          </p:nvPr>
        </p:nvSpPr>
        <p:spPr>
          <a:xfrm>
            <a:off x="1234441" y="3520441"/>
            <a:ext cx="9875520" cy="2880360"/>
          </a:xfrm>
          <a:prstGeom prst="rect">
            <a:avLst/>
          </a:prstGeom>
        </p:spPr>
        <p:txBody>
          <a:bodyPr vert="horz" lIns="112320" tIns="56161" rIns="112320" bIns="5616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948173"/>
            <a:ext cx="5349239" cy="367029"/>
          </a:xfrm>
          <a:prstGeom prst="rect">
            <a:avLst/>
          </a:prstGeom>
        </p:spPr>
        <p:txBody>
          <a:bodyPr vert="horz" lIns="112320" tIns="56161" rIns="112320" bIns="56161"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6992305" y="6948173"/>
            <a:ext cx="5349239" cy="367029"/>
          </a:xfrm>
          <a:prstGeom prst="rect">
            <a:avLst/>
          </a:prstGeom>
        </p:spPr>
        <p:txBody>
          <a:bodyPr vert="horz" lIns="112320" tIns="56161" rIns="112320" bIns="56161" rtlCol="0" anchor="b"/>
          <a:lstStyle>
            <a:lvl1pPr algn="r">
              <a:defRPr sz="1500"/>
            </a:lvl1pPr>
          </a:lstStyle>
          <a:p>
            <a:fld id="{187673CB-243A-4CFA-8AC5-E56041330D45}" type="slidenum">
              <a:rPr kumimoji="1" lang="ja-JP" altLang="en-US" smtClean="0"/>
              <a:t>‹#›</a:t>
            </a:fld>
            <a:endParaRPr kumimoji="1" lang="ja-JP" altLang="en-US"/>
          </a:p>
        </p:txBody>
      </p:sp>
    </p:spTree>
    <p:extLst>
      <p:ext uri="{BB962C8B-B14F-4D97-AF65-F5344CB8AC3E}">
        <p14:creationId xmlns:p14="http://schemas.microsoft.com/office/powerpoint/2010/main" val="2924742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7673CB-243A-4CFA-8AC5-E56041330D45}" type="slidenum">
              <a:rPr kumimoji="1" lang="ja-JP" altLang="en-US" smtClean="0"/>
              <a:t>1</a:t>
            </a:fld>
            <a:endParaRPr kumimoji="1" lang="ja-JP" altLang="en-US"/>
          </a:p>
        </p:txBody>
      </p:sp>
    </p:spTree>
    <p:extLst>
      <p:ext uri="{BB962C8B-B14F-4D97-AF65-F5344CB8AC3E}">
        <p14:creationId xmlns:p14="http://schemas.microsoft.com/office/powerpoint/2010/main" val="372120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7673CB-243A-4CFA-8AC5-E56041330D45}" type="slidenum">
              <a:rPr kumimoji="1" lang="ja-JP" altLang="en-US" smtClean="0"/>
              <a:t>2</a:t>
            </a:fld>
            <a:endParaRPr kumimoji="1" lang="ja-JP" altLang="en-US"/>
          </a:p>
        </p:txBody>
      </p:sp>
    </p:spTree>
    <p:extLst>
      <p:ext uri="{BB962C8B-B14F-4D97-AF65-F5344CB8AC3E}">
        <p14:creationId xmlns:p14="http://schemas.microsoft.com/office/powerpoint/2010/main" val="174264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7673CB-243A-4CFA-8AC5-E56041330D45}" type="slidenum">
              <a:rPr kumimoji="1" lang="ja-JP" altLang="en-US" smtClean="0"/>
              <a:t>3</a:t>
            </a:fld>
            <a:endParaRPr kumimoji="1" lang="ja-JP" altLang="en-US"/>
          </a:p>
        </p:txBody>
      </p:sp>
    </p:spTree>
    <p:extLst>
      <p:ext uri="{BB962C8B-B14F-4D97-AF65-F5344CB8AC3E}">
        <p14:creationId xmlns:p14="http://schemas.microsoft.com/office/powerpoint/2010/main" val="3325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7FD1A3-90D5-4419-9BD7-0C2BC543D6FB}" type="slidenum">
              <a:rPr kumimoji="1" lang="ja-JP" altLang="en-US" smtClean="0"/>
              <a:t>5</a:t>
            </a:fld>
            <a:endParaRPr kumimoji="1" lang="ja-JP" altLang="en-US"/>
          </a:p>
        </p:txBody>
      </p:sp>
    </p:spTree>
    <p:extLst>
      <p:ext uri="{BB962C8B-B14F-4D97-AF65-F5344CB8AC3E}">
        <p14:creationId xmlns:p14="http://schemas.microsoft.com/office/powerpoint/2010/main" val="259707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7FD1A3-90D5-4419-9BD7-0C2BC543D6FB}" type="slidenum">
              <a:rPr kumimoji="1" lang="ja-JP" altLang="en-US" smtClean="0"/>
              <a:t>6</a:t>
            </a:fld>
            <a:endParaRPr kumimoji="1" lang="ja-JP" altLang="en-US"/>
          </a:p>
        </p:txBody>
      </p:sp>
    </p:spTree>
    <p:extLst>
      <p:ext uri="{BB962C8B-B14F-4D97-AF65-F5344CB8AC3E}">
        <p14:creationId xmlns:p14="http://schemas.microsoft.com/office/powerpoint/2010/main" val="166653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7FD1A3-90D5-4419-9BD7-0C2BC543D6FB}" type="slidenum">
              <a:rPr kumimoji="1" lang="ja-JP" altLang="en-US" smtClean="0"/>
              <a:t>7</a:t>
            </a:fld>
            <a:endParaRPr kumimoji="1" lang="ja-JP" altLang="en-US"/>
          </a:p>
        </p:txBody>
      </p:sp>
    </p:spTree>
    <p:extLst>
      <p:ext uri="{BB962C8B-B14F-4D97-AF65-F5344CB8AC3E}">
        <p14:creationId xmlns:p14="http://schemas.microsoft.com/office/powerpoint/2010/main" val="147720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AC4A4-5059-4F67-B7EB-A8DEB211956B}" type="slidenum">
              <a:rPr kumimoji="1" lang="ja-JP" altLang="en-US" smtClean="0"/>
              <a:t>8</a:t>
            </a:fld>
            <a:endParaRPr kumimoji="1" lang="ja-JP" altLang="en-US"/>
          </a:p>
        </p:txBody>
      </p:sp>
    </p:spTree>
    <p:extLst>
      <p:ext uri="{BB962C8B-B14F-4D97-AF65-F5344CB8AC3E}">
        <p14:creationId xmlns:p14="http://schemas.microsoft.com/office/powerpoint/2010/main" val="8822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3B54FF-F04B-4D6B-9D50-452DA4D376A7}" type="slidenum">
              <a:rPr kumimoji="1" lang="ja-JP" altLang="en-US" smtClean="0"/>
              <a:t>12</a:t>
            </a:fld>
            <a:endParaRPr kumimoji="1" lang="ja-JP" altLang="en-US"/>
          </a:p>
        </p:txBody>
      </p:sp>
    </p:spTree>
    <p:extLst>
      <p:ext uri="{BB962C8B-B14F-4D97-AF65-F5344CB8AC3E}">
        <p14:creationId xmlns:p14="http://schemas.microsoft.com/office/powerpoint/2010/main" val="312851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3B54FF-F04B-4D6B-9D50-452DA4D376A7}" type="slidenum">
              <a:rPr kumimoji="1" lang="ja-JP" altLang="en-US" smtClean="0"/>
              <a:t>13</a:t>
            </a:fld>
            <a:endParaRPr kumimoji="1" lang="ja-JP" altLang="en-US"/>
          </a:p>
        </p:txBody>
      </p:sp>
    </p:spTree>
    <p:extLst>
      <p:ext uri="{BB962C8B-B14F-4D97-AF65-F5344CB8AC3E}">
        <p14:creationId xmlns:p14="http://schemas.microsoft.com/office/powerpoint/2010/main" val="322318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9F6EFF-668C-49B4-B379-F662121E3EEF}" type="datetime1">
              <a:rPr kumimoji="1" lang="ja-JP" altLang="en-US" smtClean="0"/>
              <a:t>2023/9/20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32000" y="6480000"/>
            <a:ext cx="2743200" cy="365125"/>
          </a:xfrm>
        </p:spPr>
        <p:txBody>
          <a:bodyPr/>
          <a:lstStyle>
            <a:lvl1pPr>
              <a:defRPr sz="2400"/>
            </a:lvl1pPr>
          </a:lstStyle>
          <a:p>
            <a:fld id="{2C5029BF-4171-4A9D-860A-EA918B55B2DF}" type="slidenum">
              <a:rPr lang="ja-JP" altLang="en-US" smtClean="0"/>
              <a:pPr/>
              <a:t>‹#›</a:t>
            </a:fld>
            <a:endParaRPr lang="ja-JP" altLang="en-US" dirty="0"/>
          </a:p>
        </p:txBody>
      </p:sp>
    </p:spTree>
    <p:extLst>
      <p:ext uri="{BB962C8B-B14F-4D97-AF65-F5344CB8AC3E}">
        <p14:creationId xmlns:p14="http://schemas.microsoft.com/office/powerpoint/2010/main" val="36764185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DC91FD-B0AA-4C69-9822-FA6F861BEE24}" type="datetime1">
              <a:rPr kumimoji="1" lang="ja-JP" altLang="en-US" smtClean="0"/>
              <a:t>2023/9/20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5029BF-4171-4A9D-860A-EA918B55B2DF}" type="slidenum">
              <a:rPr kumimoji="1" lang="ja-JP" altLang="en-US" smtClean="0"/>
              <a:t>‹#›</a:t>
            </a:fld>
            <a:endParaRPr kumimoji="1" lang="ja-JP" altLang="en-US" dirty="0"/>
          </a:p>
        </p:txBody>
      </p:sp>
    </p:spTree>
    <p:extLst>
      <p:ext uri="{BB962C8B-B14F-4D97-AF65-F5344CB8AC3E}">
        <p14:creationId xmlns:p14="http://schemas.microsoft.com/office/powerpoint/2010/main" val="10552430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F11AA8-6E5F-44D1-8990-AD176818867E}" type="datetime1">
              <a:rPr kumimoji="1" lang="ja-JP" altLang="en-US" smtClean="0"/>
              <a:t>2023/9/20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5029BF-4171-4A9D-860A-EA918B55B2DF}" type="slidenum">
              <a:rPr kumimoji="1" lang="ja-JP" altLang="en-US" smtClean="0"/>
              <a:t>‹#›</a:t>
            </a:fld>
            <a:endParaRPr kumimoji="1" lang="ja-JP" altLang="en-US" dirty="0"/>
          </a:p>
        </p:txBody>
      </p:sp>
    </p:spTree>
    <p:extLst>
      <p:ext uri="{BB962C8B-B14F-4D97-AF65-F5344CB8AC3E}">
        <p14:creationId xmlns:p14="http://schemas.microsoft.com/office/powerpoint/2010/main" val="2774759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56D7FD-2CE6-48B5-A75A-606E54FA8EBB}" type="datetime1">
              <a:rPr kumimoji="1" lang="ja-JP" altLang="en-US" smtClean="0"/>
              <a:t>2023/9/20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32000" y="6480000"/>
            <a:ext cx="2743200" cy="365125"/>
          </a:xfrm>
        </p:spPr>
        <p:txBody>
          <a:bodyPr/>
          <a:lstStyle>
            <a:lvl1pPr>
              <a:defRPr sz="2400"/>
            </a:lvl1pPr>
          </a:lstStyle>
          <a:p>
            <a:fld id="{2C5029BF-4171-4A9D-860A-EA918B55B2DF}" type="slidenum">
              <a:rPr lang="ja-JP" altLang="en-US" smtClean="0"/>
              <a:pPr/>
              <a:t>‹#›</a:t>
            </a:fld>
            <a:endParaRPr lang="ja-JP" altLang="en-US"/>
          </a:p>
        </p:txBody>
      </p:sp>
    </p:spTree>
    <p:extLst>
      <p:ext uri="{BB962C8B-B14F-4D97-AF65-F5344CB8AC3E}">
        <p14:creationId xmlns:p14="http://schemas.microsoft.com/office/powerpoint/2010/main" val="1158654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CC8D18-5F7B-4AF7-B684-D659398A60A3}" type="datetime1">
              <a:rPr kumimoji="1" lang="ja-JP" altLang="en-US" smtClean="0"/>
              <a:t>2023/9/20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32000" y="6480000"/>
            <a:ext cx="2743200" cy="365125"/>
          </a:xfrm>
        </p:spPr>
        <p:txBody>
          <a:bodyPr/>
          <a:lstStyle/>
          <a:p>
            <a:fld id="{2C5029BF-4171-4A9D-860A-EA918B55B2DF}" type="slidenum">
              <a:rPr kumimoji="1" lang="ja-JP" altLang="en-US" smtClean="0"/>
              <a:t>‹#›</a:t>
            </a:fld>
            <a:endParaRPr kumimoji="1" lang="ja-JP" altLang="en-US"/>
          </a:p>
        </p:txBody>
      </p:sp>
    </p:spTree>
    <p:extLst>
      <p:ext uri="{BB962C8B-B14F-4D97-AF65-F5344CB8AC3E}">
        <p14:creationId xmlns:p14="http://schemas.microsoft.com/office/powerpoint/2010/main" val="2412102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9B2A6D4-9C52-4FAE-92B4-2A9D8FD7EEFF}" type="datetime1">
              <a:rPr kumimoji="1" lang="ja-JP" altLang="en-US" smtClean="0"/>
              <a:t>2023/9/20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5029BF-4171-4A9D-860A-EA918B55B2DF}" type="slidenum">
              <a:rPr kumimoji="1" lang="ja-JP" altLang="en-US" smtClean="0"/>
              <a:t>‹#›</a:t>
            </a:fld>
            <a:endParaRPr kumimoji="1" lang="ja-JP" altLang="en-US"/>
          </a:p>
        </p:txBody>
      </p:sp>
    </p:spTree>
    <p:extLst>
      <p:ext uri="{BB962C8B-B14F-4D97-AF65-F5344CB8AC3E}">
        <p14:creationId xmlns:p14="http://schemas.microsoft.com/office/powerpoint/2010/main" val="14112933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65B0651-2DED-407E-9EDA-7B2EBCA7DC2F}" type="datetime1">
              <a:rPr kumimoji="1" lang="ja-JP" altLang="en-US" smtClean="0"/>
              <a:t>2023/9/20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5029BF-4171-4A9D-860A-EA918B55B2DF}" type="slidenum">
              <a:rPr kumimoji="1" lang="ja-JP" altLang="en-US" smtClean="0"/>
              <a:t>‹#›</a:t>
            </a:fld>
            <a:endParaRPr kumimoji="1" lang="ja-JP" altLang="en-US"/>
          </a:p>
        </p:txBody>
      </p:sp>
    </p:spTree>
    <p:extLst>
      <p:ext uri="{BB962C8B-B14F-4D97-AF65-F5344CB8AC3E}">
        <p14:creationId xmlns:p14="http://schemas.microsoft.com/office/powerpoint/2010/main" val="19075818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CD6A63-176D-4606-9E20-548F70FA2A65}" type="datetime1">
              <a:rPr kumimoji="1" lang="ja-JP" altLang="en-US" smtClean="0"/>
              <a:t>2023/9/20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5029BF-4171-4A9D-860A-EA918B55B2DF}" type="slidenum">
              <a:rPr kumimoji="1" lang="ja-JP" altLang="en-US" smtClean="0"/>
              <a:t>‹#›</a:t>
            </a:fld>
            <a:endParaRPr kumimoji="1" lang="ja-JP" altLang="en-US"/>
          </a:p>
        </p:txBody>
      </p:sp>
    </p:spTree>
    <p:extLst>
      <p:ext uri="{BB962C8B-B14F-4D97-AF65-F5344CB8AC3E}">
        <p14:creationId xmlns:p14="http://schemas.microsoft.com/office/powerpoint/2010/main" val="289133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55EA3B-F741-4F13-A110-F0CDDBCE7B3A}" type="datetime1">
              <a:rPr kumimoji="1" lang="ja-JP" altLang="en-US" smtClean="0"/>
              <a:t>2023/9/20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5029BF-4171-4A9D-860A-EA918B55B2DF}" type="slidenum">
              <a:rPr kumimoji="1" lang="ja-JP" altLang="en-US" smtClean="0"/>
              <a:t>‹#›</a:t>
            </a:fld>
            <a:endParaRPr kumimoji="1" lang="ja-JP" altLang="en-US"/>
          </a:p>
        </p:txBody>
      </p:sp>
    </p:spTree>
    <p:extLst>
      <p:ext uri="{BB962C8B-B14F-4D97-AF65-F5344CB8AC3E}">
        <p14:creationId xmlns:p14="http://schemas.microsoft.com/office/powerpoint/2010/main" val="1273991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5564CC7-98E7-4A0C-BB21-B6B40E5AF59B}" type="datetime1">
              <a:rPr kumimoji="1" lang="ja-JP" altLang="en-US" smtClean="0"/>
              <a:t>2023/9/20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5029BF-4171-4A9D-860A-EA918B55B2DF}" type="slidenum">
              <a:rPr kumimoji="1" lang="ja-JP" altLang="en-US" smtClean="0"/>
              <a:t>‹#›</a:t>
            </a:fld>
            <a:endParaRPr kumimoji="1" lang="ja-JP" altLang="en-US" dirty="0"/>
          </a:p>
        </p:txBody>
      </p:sp>
    </p:spTree>
    <p:extLst>
      <p:ext uri="{BB962C8B-B14F-4D97-AF65-F5344CB8AC3E}">
        <p14:creationId xmlns:p14="http://schemas.microsoft.com/office/powerpoint/2010/main" val="37192361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D7D1807-2B02-4E91-8FD4-F5DAEC47DA34}" type="datetime1">
              <a:rPr kumimoji="1" lang="ja-JP" altLang="en-US" smtClean="0"/>
              <a:t>2023/9/20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5029BF-4171-4A9D-860A-EA918B55B2DF}" type="slidenum">
              <a:rPr kumimoji="1" lang="ja-JP" altLang="en-US" smtClean="0"/>
              <a:t>‹#›</a:t>
            </a:fld>
            <a:endParaRPr kumimoji="1" lang="ja-JP" altLang="en-US" dirty="0"/>
          </a:p>
        </p:txBody>
      </p:sp>
    </p:spTree>
    <p:extLst>
      <p:ext uri="{BB962C8B-B14F-4D97-AF65-F5344CB8AC3E}">
        <p14:creationId xmlns:p14="http://schemas.microsoft.com/office/powerpoint/2010/main" val="1335484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FDA4D-D3B4-4279-A8CE-C7E4356C1438}" type="datetime1">
              <a:rPr kumimoji="1" lang="ja-JP" altLang="en-US" smtClean="0"/>
              <a:t>2023/9/20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432000" y="6478132"/>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2C5029BF-4171-4A9D-860A-EA918B55B2DF}" type="slidenum">
              <a:rPr lang="ja-JP" altLang="en-US" smtClean="0"/>
              <a:pPr/>
              <a:t>‹#›</a:t>
            </a:fld>
            <a:endParaRPr lang="ja-JP" altLang="en-US"/>
          </a:p>
        </p:txBody>
      </p:sp>
    </p:spTree>
    <p:extLst>
      <p:ext uri="{BB962C8B-B14F-4D97-AF65-F5344CB8AC3E}">
        <p14:creationId xmlns:p14="http://schemas.microsoft.com/office/powerpoint/2010/main" val="220571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jraia.or.jp/product/heatpump/t_guide.html"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kankyo.metro.tokyo.lg.jp/basic/guide/security_ordinance/index.html" TargetMode="External"/><Relationship Id="rId4" Type="http://schemas.openxmlformats.org/officeDocument/2006/relationships/hyperlink" Target="https://www.env.go.jp/content/900515354.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chart" Target="../charts/char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3969CD3-92E1-4F4D-B187-48398FC9905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14988"/>
            <a:ext cx="12192000" cy="7386376"/>
          </a:xfrm>
          <a:prstGeom prst="rect">
            <a:avLst/>
          </a:prstGeom>
        </p:spPr>
      </p:pic>
      <p:sp>
        <p:nvSpPr>
          <p:cNvPr id="12" name="正方形/長方形 11">
            <a:extLst>
              <a:ext uri="{FF2B5EF4-FFF2-40B4-BE49-F238E27FC236}">
                <a16:creationId xmlns:a16="http://schemas.microsoft.com/office/drawing/2014/main" id="{96EF4868-E91C-0247-8224-745FB984FF0C}"/>
              </a:ext>
            </a:extLst>
          </p:cNvPr>
          <p:cNvSpPr/>
          <p:nvPr/>
        </p:nvSpPr>
        <p:spPr>
          <a:xfrm>
            <a:off x="1356064" y="2271547"/>
            <a:ext cx="9692936" cy="1143893"/>
          </a:xfrm>
          <a:prstGeom prst="rect">
            <a:avLst/>
          </a:prstGeom>
          <a:effectLst>
            <a:outerShdw blurRad="228600" dist="38100" dir="2700000" algn="tl" rotWithShape="0">
              <a:schemeClr val="accent1">
                <a:lumMod val="75000"/>
                <a:alpha val="58000"/>
              </a:schemeClr>
            </a:outerShdw>
          </a:effectLst>
        </p:spPr>
        <p:txBody>
          <a:bodyPr wrap="square" lIns="91430" tIns="45715" rIns="91430" bIns="45715">
            <a:spAutoFit/>
          </a:bodyPr>
          <a:lstStyle/>
          <a:p>
            <a:pPr algn="ctr" defTabSz="252458">
              <a:lnSpc>
                <a:spcPts val="4125"/>
              </a:lnSpc>
            </a:pPr>
            <a:r>
              <a:rPr lang="ja-JP" altLang="en-US" sz="4400" spc="-225" dirty="0" smtClean="0">
                <a:solidFill>
                  <a:schemeClr val="bg1"/>
                </a:solidFill>
                <a:effectLst>
                  <a:glow rad="152400">
                    <a:schemeClr val="accent1">
                      <a:alpha val="40000"/>
                    </a:schemeClr>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省エネ再エネ住宅推進に向けた</a:t>
            </a:r>
            <a:endParaRPr lang="en-US" altLang="ja-JP" sz="4400" spc="-225" dirty="0" smtClean="0">
              <a:solidFill>
                <a:schemeClr val="bg1"/>
              </a:solidFill>
              <a:effectLst>
                <a:glow rad="152400">
                  <a:schemeClr val="accent1">
                    <a:alpha val="40000"/>
                  </a:schemeClr>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pPr algn="ctr" defTabSz="252458">
              <a:lnSpc>
                <a:spcPts val="4125"/>
              </a:lnSpc>
            </a:pPr>
            <a:r>
              <a:rPr lang="ja-JP" altLang="en-US" sz="4400" spc="-225" dirty="0" smtClean="0">
                <a:solidFill>
                  <a:schemeClr val="bg1"/>
                </a:solidFill>
                <a:effectLst>
                  <a:glow rad="152400">
                    <a:schemeClr val="accent1">
                      <a:alpha val="40000"/>
                    </a:schemeClr>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都の取り組みについて</a:t>
            </a:r>
            <a:endParaRPr lang="ja-JP" altLang="en-US" sz="3600" spc="-225"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pic>
        <p:nvPicPr>
          <p:cNvPr id="18" name="Picture 10" descr="shinbor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1063" y="5901835"/>
            <a:ext cx="559677" cy="63461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4"/>
          <p:cNvSpPr>
            <a:spLocks noChangeArrowheads="1"/>
          </p:cNvSpPr>
          <p:nvPr/>
        </p:nvSpPr>
        <p:spPr bwMode="auto">
          <a:xfrm>
            <a:off x="6106716" y="5901837"/>
            <a:ext cx="5943216"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ts val="2800"/>
              </a:lnSpc>
              <a:spcBef>
                <a:spcPct val="0"/>
              </a:spcBef>
              <a:buNone/>
            </a:pPr>
            <a:r>
              <a:rPr lang="ja-JP" altLang="en-US" sz="2400" b="1" dirty="0">
                <a:solidFill>
                  <a:schemeClr val="bg1"/>
                </a:solidFill>
                <a:latin typeface="+mj-lt"/>
                <a:ea typeface="Meiryo UI" pitchFamily="50" charset="-128"/>
              </a:rPr>
              <a:t>東京都環境局　気候変動</a:t>
            </a:r>
            <a:r>
              <a:rPr lang="ja-JP" altLang="en-US" sz="2400" b="1" dirty="0" smtClean="0">
                <a:solidFill>
                  <a:schemeClr val="bg1"/>
                </a:solidFill>
                <a:latin typeface="+mj-lt"/>
                <a:ea typeface="Meiryo UI" pitchFamily="50" charset="-128"/>
              </a:rPr>
              <a:t>対策部</a:t>
            </a:r>
            <a:endParaRPr lang="en-US" altLang="ja-JP" sz="2400" b="1" dirty="0" smtClean="0">
              <a:solidFill>
                <a:schemeClr val="bg1"/>
              </a:solidFill>
              <a:latin typeface="+mj-lt"/>
              <a:ea typeface="Meiryo UI" pitchFamily="50" charset="-128"/>
            </a:endParaRPr>
          </a:p>
          <a:p>
            <a:pPr eaLnBrk="1" hangingPunct="1">
              <a:lnSpc>
                <a:spcPts val="2800"/>
              </a:lnSpc>
              <a:spcBef>
                <a:spcPct val="0"/>
              </a:spcBef>
              <a:buNone/>
            </a:pPr>
            <a:r>
              <a:rPr lang="ja-JP" altLang="en-US" sz="2400" b="1" dirty="0">
                <a:solidFill>
                  <a:schemeClr val="bg1"/>
                </a:solidFill>
                <a:latin typeface="+mj-lt"/>
                <a:ea typeface="Meiryo UI" pitchFamily="50" charset="-128"/>
              </a:rPr>
              <a:t>　</a:t>
            </a:r>
            <a:r>
              <a:rPr lang="ja-JP" altLang="en-US" sz="2400" b="1" dirty="0" smtClean="0">
                <a:solidFill>
                  <a:schemeClr val="bg1"/>
                </a:solidFill>
                <a:latin typeface="+mj-lt"/>
                <a:ea typeface="Meiryo UI" pitchFamily="50" charset="-128"/>
              </a:rPr>
              <a:t>　　　　　　　　　家庭エネルギー対策課</a:t>
            </a:r>
            <a:r>
              <a:rPr lang="ja-JP" altLang="en-US" sz="2400" b="1" dirty="0">
                <a:solidFill>
                  <a:schemeClr val="bg1"/>
                </a:solidFill>
                <a:latin typeface="+mj-lt"/>
                <a:ea typeface="Meiryo UI" pitchFamily="50" charset="-128"/>
              </a:rPr>
              <a:t>　　</a:t>
            </a:r>
            <a:endParaRPr lang="ja-JP" altLang="en-US" sz="2400" dirty="0">
              <a:solidFill>
                <a:schemeClr val="bg1"/>
              </a:solidFill>
              <a:latin typeface="+mj-lt"/>
              <a:ea typeface="HG創英角ｺﾞｼｯｸUB" pitchFamily="49" charset="-128"/>
            </a:endParaRPr>
          </a:p>
        </p:txBody>
      </p:sp>
      <p:pic>
        <p:nvPicPr>
          <p:cNvPr id="10" name="図 3" descr="cid:image001.jpg@01D96EAF.A382F0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0628" y="139233"/>
            <a:ext cx="1536744" cy="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774" y="71382"/>
            <a:ext cx="1695293" cy="7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0147" y="0"/>
            <a:ext cx="7138511" cy="523220"/>
          </a:xfrm>
          <a:prstGeom prst="rect">
            <a:avLst/>
          </a:prstGeom>
          <a:noFill/>
        </p:spPr>
        <p:txBody>
          <a:bodyPr wrap="square" rtlCol="0">
            <a:spAutoFit/>
          </a:bodyPr>
          <a:lstStyle/>
          <a:p>
            <a:r>
              <a:rPr kumimoji="1" lang="en-US" altLang="ja-JP" sz="1400" b="1" dirty="0" smtClean="0">
                <a:solidFill>
                  <a:schemeClr val="bg1"/>
                </a:solidFill>
              </a:rPr>
              <a:t>2023.6.14</a:t>
            </a:r>
            <a:r>
              <a:rPr kumimoji="1" lang="ja-JP" altLang="en-US" sz="1400" b="1" dirty="0" smtClean="0">
                <a:solidFill>
                  <a:schemeClr val="bg1"/>
                </a:solidFill>
              </a:rPr>
              <a:t>・</a:t>
            </a:r>
            <a:r>
              <a:rPr kumimoji="1" lang="en-US" altLang="ja-JP" sz="1400" b="1" dirty="0" smtClean="0">
                <a:solidFill>
                  <a:schemeClr val="bg1"/>
                </a:solidFill>
              </a:rPr>
              <a:t>15</a:t>
            </a:r>
          </a:p>
          <a:p>
            <a:r>
              <a:rPr lang="ja-JP" altLang="en-US" sz="1400" b="1" dirty="0" smtClean="0">
                <a:solidFill>
                  <a:schemeClr val="bg1"/>
                </a:solidFill>
              </a:rPr>
              <a:t>　</a:t>
            </a:r>
            <a:r>
              <a:rPr lang="ja-JP" altLang="en-US" sz="1400" b="1" dirty="0">
                <a:solidFill>
                  <a:schemeClr val="bg1"/>
                </a:solidFill>
              </a:rPr>
              <a:t>「災害にも強く健康にも資する断熱・太陽光住宅普及拡大事業</a:t>
            </a:r>
            <a:r>
              <a:rPr lang="ja-JP" altLang="en-US" sz="1400" b="1" dirty="0" smtClean="0">
                <a:solidFill>
                  <a:schemeClr val="bg1"/>
                </a:solidFill>
              </a:rPr>
              <a:t>」説明</a:t>
            </a:r>
            <a:r>
              <a:rPr lang="ja-JP" altLang="en-US" sz="1400" b="1" dirty="0">
                <a:solidFill>
                  <a:schemeClr val="bg1"/>
                </a:solidFill>
              </a:rPr>
              <a:t>会</a:t>
            </a:r>
          </a:p>
        </p:txBody>
      </p:sp>
    </p:spTree>
    <p:extLst>
      <p:ext uri="{BB962C8B-B14F-4D97-AF65-F5344CB8AC3E}">
        <p14:creationId xmlns:p14="http://schemas.microsoft.com/office/powerpoint/2010/main" val="59507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0510" y="631122"/>
            <a:ext cx="11755225" cy="61492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320510" y="548195"/>
            <a:ext cx="11755225" cy="113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游ゴシック" panose="020B0400000000000000" pitchFamily="50" charset="-128"/>
            </a:endParaRPr>
          </a:p>
        </p:txBody>
      </p:sp>
      <p:sp>
        <p:nvSpPr>
          <p:cNvPr id="17" name="正方形/長方形 16"/>
          <p:cNvSpPr/>
          <p:nvPr/>
        </p:nvSpPr>
        <p:spPr>
          <a:xfrm>
            <a:off x="537329" y="699420"/>
            <a:ext cx="7801220"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schemeClr val="tx1">
                    <a:lumMod val="75000"/>
                    <a:lumOff val="25000"/>
                  </a:schemeClr>
                </a:solidFill>
                <a:latin typeface="+mn-ea"/>
                <a:cs typeface="Verdana" panose="020B0604030504040204" pitchFamily="34" charset="0"/>
              </a:rPr>
              <a:t>（１）家庭</a:t>
            </a:r>
            <a:r>
              <a:rPr lang="ja-JP" altLang="en-US" b="1" dirty="0">
                <a:solidFill>
                  <a:schemeClr val="tx1">
                    <a:lumMod val="75000"/>
                    <a:lumOff val="25000"/>
                  </a:schemeClr>
                </a:solidFill>
                <a:latin typeface="+mn-ea"/>
                <a:cs typeface="Verdana" panose="020B0604030504040204" pitchFamily="34" charset="0"/>
              </a:rPr>
              <a:t>における太陽光発電導入促進事業</a:t>
            </a:r>
            <a:endParaRPr lang="en-US" altLang="ja-JP" b="1" dirty="0">
              <a:solidFill>
                <a:schemeClr val="tx1">
                  <a:lumMod val="75000"/>
                  <a:lumOff val="25000"/>
                </a:schemeClr>
              </a:solidFill>
              <a:latin typeface="+mn-ea"/>
              <a:cs typeface="Verdana" panose="020B0604030504040204"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265561894"/>
              </p:ext>
            </p:extLst>
          </p:nvPr>
        </p:nvGraphicFramePr>
        <p:xfrm>
          <a:off x="678730" y="1531473"/>
          <a:ext cx="11293311" cy="1285462"/>
        </p:xfrm>
        <a:graphic>
          <a:graphicData uri="http://schemas.openxmlformats.org/drawingml/2006/table">
            <a:tbl>
              <a:tblPr firstRow="1" firstCol="1" bandRow="1">
                <a:tableStyleId>{5C22544A-7EE6-4342-B048-85BDC9FD1C3A}</a:tableStyleId>
              </a:tblPr>
              <a:tblGrid>
                <a:gridCol w="2986661">
                  <a:extLst>
                    <a:ext uri="{9D8B030D-6E8A-4147-A177-3AD203B41FA5}">
                      <a16:colId xmlns:a16="http://schemas.microsoft.com/office/drawing/2014/main" val="1531527990"/>
                    </a:ext>
                  </a:extLst>
                </a:gridCol>
                <a:gridCol w="1399997">
                  <a:extLst>
                    <a:ext uri="{9D8B030D-6E8A-4147-A177-3AD203B41FA5}">
                      <a16:colId xmlns:a16="http://schemas.microsoft.com/office/drawing/2014/main" val="1874251664"/>
                    </a:ext>
                  </a:extLst>
                </a:gridCol>
                <a:gridCol w="6906653">
                  <a:extLst>
                    <a:ext uri="{9D8B030D-6E8A-4147-A177-3AD203B41FA5}">
                      <a16:colId xmlns:a16="http://schemas.microsoft.com/office/drawing/2014/main" val="769151566"/>
                    </a:ext>
                  </a:extLst>
                </a:gridCol>
              </a:tblGrid>
              <a:tr h="294862">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種別</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上限額</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476317">
                <a:tc rowSpan="2">
                  <a:txBody>
                    <a:bodyPr/>
                    <a:lstStyle/>
                    <a:p>
                      <a:pPr algn="ctr"/>
                      <a:r>
                        <a:rPr kumimoji="1" lang="ja-JP" altLang="en-US" sz="1400" dirty="0" smtClean="0">
                          <a:solidFill>
                            <a:schemeClr val="bg1"/>
                          </a:solidFill>
                          <a:latin typeface="+mn-ea"/>
                          <a:ea typeface="+mn-ea"/>
                        </a:rPr>
                        <a:t>太陽光発電設備</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0" dirty="0" smtClean="0">
                          <a:solidFill>
                            <a:schemeClr val="tx1">
                              <a:lumMod val="75000"/>
                              <a:lumOff val="25000"/>
                            </a:schemeClr>
                          </a:solidFill>
                          <a:latin typeface="+mn-ea"/>
                          <a:ea typeface="+mn-ea"/>
                        </a:rPr>
                        <a:t>新築住宅</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［３</a:t>
                      </a:r>
                      <a:r>
                        <a:rPr kumimoji="1" lang="en-US" altLang="ja-JP" sz="1400" dirty="0" smtClean="0">
                          <a:solidFill>
                            <a:schemeClr val="tx1">
                              <a:lumMod val="75000"/>
                              <a:lumOff val="25000"/>
                            </a:schemeClr>
                          </a:solidFill>
                          <a:latin typeface="+mn-ea"/>
                          <a:ea typeface="+mn-ea"/>
                        </a:rPr>
                        <a:t>.6kW</a:t>
                      </a:r>
                      <a:r>
                        <a:rPr kumimoji="1" lang="ja-JP" altLang="en-US" sz="1400" dirty="0" smtClean="0">
                          <a:solidFill>
                            <a:schemeClr val="tx1">
                              <a:lumMod val="75000"/>
                              <a:lumOff val="25000"/>
                            </a:schemeClr>
                          </a:solidFill>
                          <a:latin typeface="+mn-ea"/>
                          <a:ea typeface="+mn-ea"/>
                        </a:rPr>
                        <a:t>以下の場合］　１２万円</a:t>
                      </a:r>
                      <a:r>
                        <a:rPr kumimoji="1" lang="en-US" altLang="ja-JP" sz="1400" dirty="0" smtClean="0">
                          <a:solidFill>
                            <a:schemeClr val="tx1">
                              <a:lumMod val="75000"/>
                              <a:lumOff val="25000"/>
                            </a:schemeClr>
                          </a:solidFill>
                          <a:latin typeface="+mn-ea"/>
                          <a:ea typeface="+mn-ea"/>
                        </a:rPr>
                        <a:t>/kW</a:t>
                      </a:r>
                      <a:r>
                        <a:rPr kumimoji="1" lang="ja-JP" altLang="en-US" sz="1400" dirty="0" smtClean="0">
                          <a:solidFill>
                            <a:schemeClr val="tx1">
                              <a:lumMod val="75000"/>
                              <a:lumOff val="25000"/>
                            </a:schemeClr>
                          </a:solidFill>
                          <a:latin typeface="+mn-ea"/>
                          <a:ea typeface="+mn-ea"/>
                        </a:rPr>
                        <a:t>（上限３６万円）</a:t>
                      </a:r>
                    </a:p>
                    <a:p>
                      <a:r>
                        <a:rPr kumimoji="1" lang="ja-JP" altLang="en-US" sz="1400" dirty="0" smtClean="0">
                          <a:solidFill>
                            <a:schemeClr val="tx1">
                              <a:lumMod val="75000"/>
                              <a:lumOff val="25000"/>
                            </a:schemeClr>
                          </a:solidFill>
                          <a:latin typeface="+mn-ea"/>
                          <a:ea typeface="+mn-ea"/>
                        </a:rPr>
                        <a:t>［３</a:t>
                      </a:r>
                      <a:r>
                        <a:rPr kumimoji="1" lang="en-US" altLang="ja-JP" sz="1400" dirty="0" smtClean="0">
                          <a:solidFill>
                            <a:schemeClr val="tx1">
                              <a:lumMod val="75000"/>
                              <a:lumOff val="25000"/>
                            </a:schemeClr>
                          </a:solidFill>
                          <a:latin typeface="+mn-ea"/>
                          <a:ea typeface="+mn-ea"/>
                        </a:rPr>
                        <a:t>.6kW</a:t>
                      </a:r>
                      <a:r>
                        <a:rPr kumimoji="1" lang="ja-JP" altLang="en-US" sz="1400" dirty="0" smtClean="0">
                          <a:solidFill>
                            <a:schemeClr val="tx1">
                              <a:lumMod val="75000"/>
                              <a:lumOff val="25000"/>
                            </a:schemeClr>
                          </a:solidFill>
                          <a:latin typeface="+mn-ea"/>
                          <a:ea typeface="+mn-ea"/>
                        </a:rPr>
                        <a:t>を超える場合］１０万円</a:t>
                      </a:r>
                      <a:r>
                        <a:rPr kumimoji="1" lang="en-US" altLang="ja-JP" sz="1400" dirty="0" smtClean="0">
                          <a:solidFill>
                            <a:schemeClr val="tx1">
                              <a:lumMod val="75000"/>
                              <a:lumOff val="25000"/>
                            </a:schemeClr>
                          </a:solidFill>
                          <a:latin typeface="+mn-ea"/>
                          <a:ea typeface="+mn-ea"/>
                        </a:rPr>
                        <a:t>/kW</a:t>
                      </a:r>
                      <a:r>
                        <a:rPr kumimoji="1" lang="ja-JP" altLang="en-US" sz="1400" dirty="0" smtClean="0">
                          <a:solidFill>
                            <a:schemeClr val="tx1">
                              <a:lumMod val="75000"/>
                              <a:lumOff val="25000"/>
                            </a:schemeClr>
                          </a:solidFill>
                          <a:latin typeface="+mn-ea"/>
                          <a:ea typeface="+mn-ea"/>
                        </a:rPr>
                        <a:t>（５０ｋＷ未満）</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476317">
                <a:tc vMerge="1">
                  <a:txBody>
                    <a:bodyPr/>
                    <a:lstStyle/>
                    <a:p>
                      <a:endParaRPr kumimoji="1" lang="ja-JP" altLang="en-US"/>
                    </a:p>
                  </a:txBody>
                  <a:tcPr/>
                </a:tc>
                <a:tc>
                  <a:txBody>
                    <a:bodyPr/>
                    <a:lstStyle/>
                    <a:p>
                      <a:pPr algn="ctr"/>
                      <a:r>
                        <a:rPr kumimoji="1" lang="ja-JP" altLang="en-US" sz="1400" b="0" dirty="0" smtClean="0">
                          <a:solidFill>
                            <a:schemeClr val="tx1">
                              <a:lumMod val="75000"/>
                              <a:lumOff val="25000"/>
                            </a:schemeClr>
                          </a:solidFill>
                          <a:latin typeface="+mn-ea"/>
                          <a:ea typeface="+mn-ea"/>
                        </a:rPr>
                        <a:t>既存住宅</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［３</a:t>
                      </a:r>
                      <a:r>
                        <a:rPr kumimoji="1" lang="en-US" altLang="ja-JP" sz="1400" dirty="0" smtClean="0">
                          <a:solidFill>
                            <a:schemeClr val="tx1">
                              <a:lumMod val="75000"/>
                              <a:lumOff val="25000"/>
                            </a:schemeClr>
                          </a:solidFill>
                          <a:latin typeface="+mn-ea"/>
                          <a:ea typeface="+mn-ea"/>
                        </a:rPr>
                        <a:t>.75kW</a:t>
                      </a:r>
                      <a:r>
                        <a:rPr kumimoji="1" lang="ja-JP" altLang="en-US" sz="1400" dirty="0" smtClean="0">
                          <a:solidFill>
                            <a:schemeClr val="tx1">
                              <a:lumMod val="75000"/>
                              <a:lumOff val="25000"/>
                            </a:schemeClr>
                          </a:solidFill>
                          <a:latin typeface="+mn-ea"/>
                          <a:ea typeface="+mn-ea"/>
                        </a:rPr>
                        <a:t>以下の場合］　１５万円</a:t>
                      </a:r>
                      <a:r>
                        <a:rPr kumimoji="1" lang="en-US" altLang="ja-JP" sz="1400" dirty="0" smtClean="0">
                          <a:solidFill>
                            <a:schemeClr val="tx1">
                              <a:lumMod val="75000"/>
                              <a:lumOff val="25000"/>
                            </a:schemeClr>
                          </a:solidFill>
                          <a:latin typeface="+mn-ea"/>
                          <a:ea typeface="+mn-ea"/>
                        </a:rPr>
                        <a:t>/kW</a:t>
                      </a:r>
                      <a:r>
                        <a:rPr kumimoji="1" lang="ja-JP" altLang="en-US" sz="1400" dirty="0" smtClean="0">
                          <a:solidFill>
                            <a:schemeClr val="tx1">
                              <a:lumMod val="75000"/>
                              <a:lumOff val="25000"/>
                            </a:schemeClr>
                          </a:solidFill>
                          <a:latin typeface="+mn-ea"/>
                          <a:ea typeface="+mn-ea"/>
                        </a:rPr>
                        <a:t>（上限４５万円）</a:t>
                      </a:r>
                    </a:p>
                    <a:p>
                      <a:r>
                        <a:rPr kumimoji="1" lang="ja-JP" altLang="en-US" sz="1400" dirty="0" smtClean="0">
                          <a:solidFill>
                            <a:schemeClr val="tx1">
                              <a:lumMod val="75000"/>
                              <a:lumOff val="25000"/>
                            </a:schemeClr>
                          </a:solidFill>
                          <a:latin typeface="+mn-ea"/>
                          <a:ea typeface="+mn-ea"/>
                        </a:rPr>
                        <a:t>［３</a:t>
                      </a:r>
                      <a:r>
                        <a:rPr kumimoji="1" lang="en-US" altLang="ja-JP" sz="1400" dirty="0" smtClean="0">
                          <a:solidFill>
                            <a:schemeClr val="tx1">
                              <a:lumMod val="75000"/>
                              <a:lumOff val="25000"/>
                            </a:schemeClr>
                          </a:solidFill>
                          <a:latin typeface="+mn-ea"/>
                          <a:ea typeface="+mn-ea"/>
                        </a:rPr>
                        <a:t>.75kW</a:t>
                      </a:r>
                      <a:r>
                        <a:rPr kumimoji="1" lang="ja-JP" altLang="en-US" sz="1400" dirty="0" smtClean="0">
                          <a:solidFill>
                            <a:schemeClr val="tx1">
                              <a:lumMod val="75000"/>
                              <a:lumOff val="25000"/>
                            </a:schemeClr>
                          </a:solidFill>
                          <a:latin typeface="+mn-ea"/>
                          <a:ea typeface="+mn-ea"/>
                        </a:rPr>
                        <a:t>を超える場合］１２万円</a:t>
                      </a:r>
                      <a:r>
                        <a:rPr kumimoji="1" lang="en-US" altLang="ja-JP" sz="1400" dirty="0" smtClean="0">
                          <a:solidFill>
                            <a:schemeClr val="tx1">
                              <a:lumMod val="75000"/>
                              <a:lumOff val="25000"/>
                            </a:schemeClr>
                          </a:solidFill>
                          <a:latin typeface="+mn-ea"/>
                          <a:ea typeface="+mn-ea"/>
                        </a:rPr>
                        <a:t>/kW</a:t>
                      </a:r>
                      <a:r>
                        <a:rPr kumimoji="1" lang="ja-JP" altLang="en-US" sz="1400" dirty="0" smtClean="0">
                          <a:solidFill>
                            <a:schemeClr val="tx1">
                              <a:lumMod val="75000"/>
                              <a:lumOff val="25000"/>
                            </a:schemeClr>
                          </a:solidFill>
                          <a:latin typeface="+mn-ea"/>
                          <a:ea typeface="+mn-ea"/>
                        </a:rPr>
                        <a:t>（５０ｋＷ未満）</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848277253"/>
              </p:ext>
            </p:extLst>
          </p:nvPr>
        </p:nvGraphicFramePr>
        <p:xfrm>
          <a:off x="678730" y="3656781"/>
          <a:ext cx="11208470" cy="1861037"/>
        </p:xfrm>
        <a:graphic>
          <a:graphicData uri="http://schemas.openxmlformats.org/drawingml/2006/table">
            <a:tbl>
              <a:tblPr firstRow="1" firstCol="1" bandRow="1">
                <a:tableStyleId>{5C22544A-7EE6-4342-B048-85BDC9FD1C3A}</a:tableStyleId>
              </a:tblPr>
              <a:tblGrid>
                <a:gridCol w="2752627">
                  <a:extLst>
                    <a:ext uri="{9D8B030D-6E8A-4147-A177-3AD203B41FA5}">
                      <a16:colId xmlns:a16="http://schemas.microsoft.com/office/drawing/2014/main" val="1531527990"/>
                    </a:ext>
                  </a:extLst>
                </a:gridCol>
                <a:gridCol w="3546348">
                  <a:extLst>
                    <a:ext uri="{9D8B030D-6E8A-4147-A177-3AD203B41FA5}">
                      <a16:colId xmlns:a16="http://schemas.microsoft.com/office/drawing/2014/main" val="1874251664"/>
                    </a:ext>
                  </a:extLst>
                </a:gridCol>
                <a:gridCol w="4909495">
                  <a:extLst>
                    <a:ext uri="{9D8B030D-6E8A-4147-A177-3AD203B41FA5}">
                      <a16:colId xmlns:a16="http://schemas.microsoft.com/office/drawing/2014/main" val="769151566"/>
                    </a:ext>
                  </a:extLst>
                </a:gridCol>
              </a:tblGrid>
              <a:tr h="318335">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上限額</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要件</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514234">
                <a:tc>
                  <a:txBody>
                    <a:bodyPr/>
                    <a:lstStyle/>
                    <a:p>
                      <a:pPr algn="ctr"/>
                      <a:r>
                        <a:rPr kumimoji="1" lang="ja-JP" altLang="ja-JP" sz="1400" b="1" kern="1200" dirty="0" smtClean="0">
                          <a:solidFill>
                            <a:schemeClr val="lt1"/>
                          </a:solidFill>
                          <a:effectLst/>
                          <a:latin typeface="+mn-lt"/>
                          <a:ea typeface="+mn-ea"/>
                          <a:cs typeface="+mn-cs"/>
                        </a:rPr>
                        <a:t>防水工事</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200" b="0" dirty="0" smtClean="0">
                          <a:solidFill>
                            <a:schemeClr val="tx1">
                              <a:lumMod val="75000"/>
                              <a:lumOff val="25000"/>
                            </a:schemeClr>
                          </a:solidFill>
                          <a:latin typeface="+mn-ea"/>
                          <a:ea typeface="+mn-ea"/>
                        </a:rPr>
                        <a:t>上限</a:t>
                      </a:r>
                      <a:r>
                        <a:rPr kumimoji="1" lang="en-US" altLang="ja-JP" sz="1200" b="0" dirty="0" smtClean="0">
                          <a:solidFill>
                            <a:schemeClr val="tx1">
                              <a:lumMod val="75000"/>
                              <a:lumOff val="25000"/>
                            </a:schemeClr>
                          </a:solidFill>
                          <a:latin typeface="+mn-ea"/>
                          <a:ea typeface="+mn-ea"/>
                        </a:rPr>
                        <a:t>18</a:t>
                      </a:r>
                      <a:r>
                        <a:rPr kumimoji="1" lang="ja-JP" altLang="en-US" sz="1200" b="0" dirty="0" smtClean="0">
                          <a:solidFill>
                            <a:schemeClr val="tx1">
                              <a:lumMod val="75000"/>
                              <a:lumOff val="25000"/>
                            </a:schemeClr>
                          </a:solidFill>
                          <a:latin typeface="+mn-ea"/>
                          <a:ea typeface="+mn-ea"/>
                        </a:rPr>
                        <a:t>万円</a:t>
                      </a:r>
                      <a:r>
                        <a:rPr kumimoji="1" lang="en-US" altLang="ja-JP" sz="1200" b="0" dirty="0" smtClean="0">
                          <a:solidFill>
                            <a:schemeClr val="tx1">
                              <a:lumMod val="75000"/>
                              <a:lumOff val="25000"/>
                            </a:schemeClr>
                          </a:solidFill>
                          <a:latin typeface="+mn-ea"/>
                          <a:ea typeface="+mn-ea"/>
                        </a:rPr>
                        <a:t>/kW</a:t>
                      </a:r>
                    </a:p>
                    <a:p>
                      <a:pPr algn="ctr"/>
                      <a:r>
                        <a:rPr kumimoji="1" lang="ja-JP" altLang="en-US" sz="1200" b="0" dirty="0" smtClean="0">
                          <a:solidFill>
                            <a:schemeClr val="tx1">
                              <a:lumMod val="75000"/>
                              <a:lumOff val="25000"/>
                            </a:schemeClr>
                          </a:solidFill>
                          <a:latin typeface="+mn-ea"/>
                          <a:ea typeface="+mn-ea"/>
                        </a:rPr>
                        <a:t>（既存集合住宅及び</a:t>
                      </a:r>
                      <a:r>
                        <a:rPr kumimoji="1" lang="ja-JP" altLang="en-US" sz="1200" b="1" u="sng" dirty="0" smtClean="0">
                          <a:solidFill>
                            <a:srgbClr val="FF0000"/>
                          </a:solidFill>
                          <a:latin typeface="+mn-ea"/>
                          <a:ea typeface="+mn-ea"/>
                        </a:rPr>
                        <a:t>既存戸建住宅</a:t>
                      </a:r>
                      <a:r>
                        <a:rPr kumimoji="1" lang="ja-JP" altLang="en-US" sz="1200" b="0" dirty="0" smtClean="0">
                          <a:solidFill>
                            <a:schemeClr val="tx1">
                              <a:lumMod val="75000"/>
                              <a:lumOff val="25000"/>
                            </a:schemeClr>
                          </a:solidFill>
                          <a:latin typeface="+mn-ea"/>
                          <a:ea typeface="+mn-ea"/>
                        </a:rPr>
                        <a:t>）</a:t>
                      </a:r>
                      <a:endParaRPr kumimoji="1" lang="ja-JP" altLang="en-US" sz="12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陸屋根の既存住宅に太陽光発電システムを設置する際に行ったもの　等</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514234">
                <a:tc>
                  <a:txBody>
                    <a:bodyPr/>
                    <a:lstStyle/>
                    <a:p>
                      <a:pPr algn="ctr"/>
                      <a:r>
                        <a:rPr kumimoji="1" lang="ja-JP" altLang="en-US" sz="1400" dirty="0" smtClean="0">
                          <a:solidFill>
                            <a:schemeClr val="bg1"/>
                          </a:solidFill>
                          <a:latin typeface="+mn-ea"/>
                          <a:ea typeface="+mn-ea"/>
                        </a:rPr>
                        <a:t>架台設置</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200" b="0" dirty="0" smtClean="0">
                          <a:solidFill>
                            <a:schemeClr val="tx1">
                              <a:lumMod val="75000"/>
                              <a:lumOff val="25000"/>
                            </a:schemeClr>
                          </a:solidFill>
                          <a:latin typeface="+mn-ea"/>
                          <a:ea typeface="+mn-ea"/>
                        </a:rPr>
                        <a:t>（集合住宅）上限</a:t>
                      </a:r>
                      <a:r>
                        <a:rPr kumimoji="1" lang="en-US" altLang="ja-JP" sz="1200" b="0" dirty="0" smtClean="0">
                          <a:solidFill>
                            <a:schemeClr val="tx1">
                              <a:lumMod val="75000"/>
                              <a:lumOff val="25000"/>
                            </a:schemeClr>
                          </a:solidFill>
                          <a:latin typeface="+mn-ea"/>
                          <a:ea typeface="+mn-ea"/>
                        </a:rPr>
                        <a:t>20</a:t>
                      </a:r>
                      <a:r>
                        <a:rPr kumimoji="1" lang="ja-JP" altLang="en-US" sz="1200" b="0" dirty="0" smtClean="0">
                          <a:solidFill>
                            <a:schemeClr val="tx1">
                              <a:lumMod val="75000"/>
                              <a:lumOff val="25000"/>
                            </a:schemeClr>
                          </a:solidFill>
                          <a:latin typeface="+mn-ea"/>
                          <a:ea typeface="+mn-ea"/>
                        </a:rPr>
                        <a:t>万円</a:t>
                      </a:r>
                      <a:r>
                        <a:rPr kumimoji="1" lang="en-US" altLang="ja-JP" sz="1200" b="0" dirty="0" smtClean="0">
                          <a:solidFill>
                            <a:schemeClr val="tx1">
                              <a:lumMod val="75000"/>
                              <a:lumOff val="25000"/>
                            </a:schemeClr>
                          </a:solidFill>
                          <a:latin typeface="+mn-ea"/>
                          <a:ea typeface="+mn-ea"/>
                        </a:rPr>
                        <a:t>/kW</a:t>
                      </a:r>
                    </a:p>
                    <a:p>
                      <a:pPr algn="ctr"/>
                      <a:r>
                        <a:rPr kumimoji="1" lang="ja-JP" altLang="en-US" sz="1200" b="1" u="sng" dirty="0" smtClean="0">
                          <a:solidFill>
                            <a:srgbClr val="FF0000"/>
                          </a:solidFill>
                          <a:latin typeface="+mn-ea"/>
                          <a:ea typeface="+mn-ea"/>
                        </a:rPr>
                        <a:t>（既存戸建住宅）上限</a:t>
                      </a:r>
                      <a:r>
                        <a:rPr kumimoji="1" lang="en-US" altLang="ja-JP" sz="1200" b="1" u="sng" dirty="0" smtClean="0">
                          <a:solidFill>
                            <a:srgbClr val="FF0000"/>
                          </a:solidFill>
                          <a:latin typeface="+mn-ea"/>
                          <a:ea typeface="+mn-ea"/>
                        </a:rPr>
                        <a:t>10</a:t>
                      </a:r>
                      <a:r>
                        <a:rPr kumimoji="1" lang="ja-JP" altLang="en-US" sz="1200" b="1" u="sng" dirty="0" smtClean="0">
                          <a:solidFill>
                            <a:srgbClr val="FF0000"/>
                          </a:solidFill>
                          <a:latin typeface="+mn-ea"/>
                          <a:ea typeface="+mn-ea"/>
                        </a:rPr>
                        <a:t>万円</a:t>
                      </a:r>
                      <a:r>
                        <a:rPr kumimoji="1" lang="en-US" altLang="ja-JP" sz="1200" b="1" u="sng" dirty="0" smtClean="0">
                          <a:solidFill>
                            <a:srgbClr val="FF0000"/>
                          </a:solidFill>
                          <a:latin typeface="+mn-ea"/>
                          <a:ea typeface="+mn-ea"/>
                        </a:rPr>
                        <a:t>/kW</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陸屋根の住宅に太陽光発電システムを設置するもの　等</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r h="514234">
                <a:tc>
                  <a:txBody>
                    <a:bodyPr/>
                    <a:lstStyle/>
                    <a:p>
                      <a:pPr algn="ctr"/>
                      <a:r>
                        <a:rPr kumimoji="1" lang="ja-JP" altLang="en-US" sz="1400" dirty="0" smtClean="0">
                          <a:solidFill>
                            <a:schemeClr val="bg1"/>
                          </a:solidFill>
                          <a:latin typeface="+mn-ea"/>
                          <a:ea typeface="+mn-ea"/>
                        </a:rPr>
                        <a:t>機能性</a:t>
                      </a:r>
                      <a:r>
                        <a:rPr kumimoji="1" lang="en-US" altLang="ja-JP" sz="1400" dirty="0" smtClean="0">
                          <a:solidFill>
                            <a:schemeClr val="bg1"/>
                          </a:solidFill>
                          <a:latin typeface="+mn-ea"/>
                          <a:ea typeface="+mn-ea"/>
                        </a:rPr>
                        <a:t>PV</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200" b="0" dirty="0" smtClean="0">
                          <a:solidFill>
                            <a:schemeClr val="tx1">
                              <a:lumMod val="75000"/>
                              <a:lumOff val="25000"/>
                            </a:schemeClr>
                          </a:solidFill>
                          <a:latin typeface="+mn-ea"/>
                          <a:ea typeface="+mn-ea"/>
                        </a:rPr>
                        <a:t>上限５万円（又は</a:t>
                      </a:r>
                      <a:r>
                        <a:rPr kumimoji="1" lang="en-US" altLang="ja-JP" sz="1200" b="0" dirty="0" smtClean="0">
                          <a:solidFill>
                            <a:schemeClr val="tx1">
                              <a:lumMod val="75000"/>
                              <a:lumOff val="25000"/>
                            </a:schemeClr>
                          </a:solidFill>
                          <a:latin typeface="+mn-ea"/>
                          <a:ea typeface="+mn-ea"/>
                        </a:rPr>
                        <a:t>2</a:t>
                      </a:r>
                      <a:r>
                        <a:rPr kumimoji="1" lang="ja-JP" altLang="en-US" sz="1200" b="0" dirty="0" smtClean="0">
                          <a:solidFill>
                            <a:schemeClr val="tx1">
                              <a:lumMod val="75000"/>
                              <a:lumOff val="25000"/>
                            </a:schemeClr>
                          </a:solidFill>
                          <a:latin typeface="+mn-ea"/>
                          <a:ea typeface="+mn-ea"/>
                        </a:rPr>
                        <a:t>万円）</a:t>
                      </a:r>
                      <a:r>
                        <a:rPr kumimoji="1" lang="en-US" altLang="ja-JP" sz="1200" b="0" dirty="0" smtClean="0">
                          <a:solidFill>
                            <a:schemeClr val="tx1">
                              <a:lumMod val="75000"/>
                              <a:lumOff val="25000"/>
                            </a:schemeClr>
                          </a:solidFill>
                          <a:latin typeface="+mn-ea"/>
                          <a:ea typeface="+mn-ea"/>
                        </a:rPr>
                        <a:t>/kW</a:t>
                      </a:r>
                      <a:endParaRPr kumimoji="1" lang="ja-JP" altLang="en-US" sz="12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優れた機能性を有する太陽光発電システムとして認定された製品を設置するもの等</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1880379"/>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471638736"/>
              </p:ext>
            </p:extLst>
          </p:nvPr>
        </p:nvGraphicFramePr>
        <p:xfrm>
          <a:off x="678730" y="5967933"/>
          <a:ext cx="10390726" cy="739786"/>
        </p:xfrm>
        <a:graphic>
          <a:graphicData uri="http://schemas.openxmlformats.org/drawingml/2006/table">
            <a:tbl>
              <a:tblPr firstRow="1" firstCol="1" bandRow="1">
                <a:tableStyleId>{5C22544A-7EE6-4342-B048-85BDC9FD1C3A}</a:tableStyleId>
              </a:tblPr>
              <a:tblGrid>
                <a:gridCol w="2747961">
                  <a:extLst>
                    <a:ext uri="{9D8B030D-6E8A-4147-A177-3AD203B41FA5}">
                      <a16:colId xmlns:a16="http://schemas.microsoft.com/office/drawing/2014/main" val="1531527990"/>
                    </a:ext>
                  </a:extLst>
                </a:gridCol>
                <a:gridCol w="3091455">
                  <a:extLst>
                    <a:ext uri="{9D8B030D-6E8A-4147-A177-3AD203B41FA5}">
                      <a16:colId xmlns:a16="http://schemas.microsoft.com/office/drawing/2014/main" val="1874251664"/>
                    </a:ext>
                  </a:extLst>
                </a:gridCol>
                <a:gridCol w="4551310">
                  <a:extLst>
                    <a:ext uri="{9D8B030D-6E8A-4147-A177-3AD203B41FA5}">
                      <a16:colId xmlns:a16="http://schemas.microsoft.com/office/drawing/2014/main" val="769151566"/>
                    </a:ext>
                  </a:extLst>
                </a:gridCol>
              </a:tblGrid>
              <a:tr h="282859">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助成率</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上限額</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456927">
                <a:tc>
                  <a:txBody>
                    <a:bodyPr/>
                    <a:lstStyle/>
                    <a:p>
                      <a:pPr algn="ctr"/>
                      <a:r>
                        <a:rPr kumimoji="1" lang="ja-JP" altLang="en-US" sz="1400" dirty="0" smtClean="0">
                          <a:solidFill>
                            <a:schemeClr val="bg1"/>
                          </a:solidFill>
                          <a:latin typeface="+mn-ea"/>
                          <a:ea typeface="+mn-ea"/>
                        </a:rPr>
                        <a:t>パワーコンディショナ更新</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en-US" altLang="ja-JP" sz="1400" b="0" dirty="0" smtClean="0">
                          <a:solidFill>
                            <a:schemeClr val="tx1">
                              <a:lumMod val="75000"/>
                              <a:lumOff val="25000"/>
                            </a:schemeClr>
                          </a:solidFill>
                          <a:latin typeface="+mn-ea"/>
                          <a:ea typeface="+mn-ea"/>
                        </a:rPr>
                        <a:t>1/2</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１０万円</a:t>
                      </a:r>
                      <a:r>
                        <a:rPr kumimoji="1" lang="en-US" altLang="ja-JP" sz="1400" dirty="0" smtClean="0">
                          <a:solidFill>
                            <a:schemeClr val="tx1">
                              <a:lumMod val="75000"/>
                              <a:lumOff val="25000"/>
                            </a:schemeClr>
                          </a:solidFill>
                          <a:latin typeface="+mn-ea"/>
                          <a:ea typeface="+mn-ea"/>
                        </a:rPr>
                        <a:t>/</a:t>
                      </a:r>
                      <a:r>
                        <a:rPr kumimoji="1" lang="ja-JP" altLang="en-US" sz="1400" dirty="0" smtClean="0">
                          <a:solidFill>
                            <a:schemeClr val="tx1">
                              <a:lumMod val="75000"/>
                              <a:lumOff val="25000"/>
                            </a:schemeClr>
                          </a:solidFill>
                          <a:latin typeface="+mn-ea"/>
                          <a:ea typeface="+mn-ea"/>
                        </a:rPr>
                        <a:t>台</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bl>
          </a:graphicData>
        </a:graphic>
      </p:graphicFrame>
      <p:sp>
        <p:nvSpPr>
          <p:cNvPr id="27" name="正方形/長方形 26"/>
          <p:cNvSpPr/>
          <p:nvPr/>
        </p:nvSpPr>
        <p:spPr>
          <a:xfrm>
            <a:off x="537329" y="1100826"/>
            <a:ext cx="10294069"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１　太陽光発電設備の設置に対して補助します。</a:t>
            </a:r>
            <a:r>
              <a:rPr lang="ja-JP" altLang="en-US" sz="1400" b="1" u="sng" dirty="0">
                <a:solidFill>
                  <a:schemeClr val="tx1">
                    <a:lumMod val="75000"/>
                    <a:lumOff val="25000"/>
                  </a:schemeClr>
                </a:solidFill>
                <a:latin typeface="+mn-ea"/>
                <a:cs typeface="Verdana" panose="020B0604030504040204" pitchFamily="34" charset="0"/>
              </a:rPr>
              <a:t>令和５年度から太陽光発電設備のみを設置する場合</a:t>
            </a:r>
            <a:r>
              <a:rPr lang="ja-JP" altLang="en-US" sz="1400" b="1" u="sng" dirty="0" smtClean="0">
                <a:solidFill>
                  <a:schemeClr val="tx1">
                    <a:lumMod val="75000"/>
                    <a:lumOff val="25000"/>
                  </a:schemeClr>
                </a:solidFill>
                <a:latin typeface="+mn-ea"/>
                <a:cs typeface="Verdana" panose="020B0604030504040204" pitchFamily="34" charset="0"/>
              </a:rPr>
              <a:t>も助成</a:t>
            </a:r>
            <a:r>
              <a:rPr lang="ja-JP" altLang="en-US" sz="1400" b="1" u="sng" dirty="0">
                <a:solidFill>
                  <a:schemeClr val="tx1">
                    <a:lumMod val="75000"/>
                    <a:lumOff val="25000"/>
                  </a:schemeClr>
                </a:solidFill>
                <a:latin typeface="+mn-ea"/>
                <a:cs typeface="Verdana" panose="020B0604030504040204" pitchFamily="34" charset="0"/>
              </a:rPr>
              <a:t>対象となります。</a:t>
            </a:r>
            <a:endParaRPr lang="en-US" altLang="ja-JP" sz="1400" b="1" u="sng" dirty="0">
              <a:solidFill>
                <a:schemeClr val="tx1">
                  <a:lumMod val="75000"/>
                  <a:lumOff val="25000"/>
                </a:schemeClr>
              </a:solidFill>
              <a:latin typeface="+mn-ea"/>
              <a:cs typeface="Verdana" panose="020B0604030504040204" pitchFamily="34" charset="0"/>
            </a:endParaRPr>
          </a:p>
        </p:txBody>
      </p:sp>
      <p:sp>
        <p:nvSpPr>
          <p:cNvPr id="28" name="正方形/長方形 27"/>
          <p:cNvSpPr/>
          <p:nvPr/>
        </p:nvSpPr>
        <p:spPr>
          <a:xfrm>
            <a:off x="537329" y="3070744"/>
            <a:ext cx="11434712"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２　太陽光発電設備の設置に係る経費のうち、以下の経費については上乗せ補助します。</a:t>
            </a:r>
            <a:r>
              <a:rPr lang="ja-JP" altLang="en-US" sz="1400" b="1" u="sng" dirty="0">
                <a:solidFill>
                  <a:schemeClr val="tx1">
                    <a:lumMod val="75000"/>
                    <a:lumOff val="25000"/>
                  </a:schemeClr>
                </a:solidFill>
                <a:latin typeface="+mn-ea"/>
                <a:cs typeface="Verdana" panose="020B0604030504040204" pitchFamily="34" charset="0"/>
              </a:rPr>
              <a:t>令和５年度</a:t>
            </a:r>
            <a:r>
              <a:rPr lang="ja-JP" altLang="en-US" sz="1400" b="1" u="sng" dirty="0" smtClean="0">
                <a:solidFill>
                  <a:schemeClr val="tx1">
                    <a:lumMod val="75000"/>
                    <a:lumOff val="25000"/>
                  </a:schemeClr>
                </a:solidFill>
                <a:latin typeface="+mn-ea"/>
                <a:cs typeface="Verdana" panose="020B0604030504040204" pitchFamily="34" charset="0"/>
              </a:rPr>
              <a:t>から機能性</a:t>
            </a:r>
            <a:r>
              <a:rPr lang="en-US" altLang="ja-JP" sz="1400" b="1" u="sng" dirty="0">
                <a:solidFill>
                  <a:schemeClr val="tx1">
                    <a:lumMod val="75000"/>
                    <a:lumOff val="25000"/>
                  </a:schemeClr>
                </a:solidFill>
                <a:latin typeface="+mn-ea"/>
                <a:cs typeface="Verdana" panose="020B0604030504040204" pitchFamily="34" charset="0"/>
              </a:rPr>
              <a:t>PV</a:t>
            </a:r>
            <a:r>
              <a:rPr lang="ja-JP" altLang="en-US" sz="1400" b="1" u="sng" dirty="0">
                <a:solidFill>
                  <a:schemeClr val="tx1">
                    <a:lumMod val="75000"/>
                    <a:lumOff val="25000"/>
                  </a:schemeClr>
                </a:solidFill>
                <a:latin typeface="+mn-ea"/>
                <a:cs typeface="Verdana" panose="020B0604030504040204" pitchFamily="34" charset="0"/>
              </a:rPr>
              <a:t>の上乗せ補助を開始するとともに、架台設置・防水工事の上乗せ補助は既存の戸建住宅も</a:t>
            </a:r>
            <a:r>
              <a:rPr lang="ja-JP" altLang="en-US" sz="1400" b="1" u="sng" dirty="0" smtClean="0">
                <a:solidFill>
                  <a:schemeClr val="tx1">
                    <a:lumMod val="75000"/>
                    <a:lumOff val="25000"/>
                  </a:schemeClr>
                </a:solidFill>
                <a:latin typeface="+mn-ea"/>
                <a:cs typeface="Verdana" panose="020B0604030504040204" pitchFamily="34" charset="0"/>
              </a:rPr>
              <a:t>対象と</a:t>
            </a:r>
            <a:r>
              <a:rPr lang="ja-JP" altLang="en-US" sz="1400" b="1" u="sng" dirty="0">
                <a:solidFill>
                  <a:schemeClr val="tx1">
                    <a:lumMod val="75000"/>
                    <a:lumOff val="25000"/>
                  </a:schemeClr>
                </a:solidFill>
                <a:latin typeface="+mn-ea"/>
                <a:cs typeface="Verdana" panose="020B0604030504040204" pitchFamily="34" charset="0"/>
              </a:rPr>
              <a:t>します。</a:t>
            </a:r>
            <a:endParaRPr lang="en-US" altLang="ja-JP" sz="1400" b="1" u="sng" dirty="0">
              <a:solidFill>
                <a:schemeClr val="tx1">
                  <a:lumMod val="75000"/>
                  <a:lumOff val="25000"/>
                </a:schemeClr>
              </a:solidFill>
              <a:latin typeface="+mn-ea"/>
              <a:cs typeface="Verdana" panose="020B0604030504040204" pitchFamily="34" charset="0"/>
            </a:endParaRPr>
          </a:p>
        </p:txBody>
      </p:sp>
      <p:sp>
        <p:nvSpPr>
          <p:cNvPr id="29" name="正方形/長方形 28"/>
          <p:cNvSpPr/>
          <p:nvPr/>
        </p:nvSpPr>
        <p:spPr>
          <a:xfrm>
            <a:off x="678731" y="5628334"/>
            <a:ext cx="9644568"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３　既設の太陽光発電のパワーコンディショナの更新について補助します。</a:t>
            </a:r>
            <a:endParaRPr lang="en-US" altLang="ja-JP" sz="1400" dirty="0">
              <a:solidFill>
                <a:schemeClr val="tx1">
                  <a:lumMod val="75000"/>
                  <a:lumOff val="25000"/>
                </a:schemeClr>
              </a:solidFill>
              <a:latin typeface="+mn-ea"/>
              <a:cs typeface="Verdana" panose="020B0604030504040204" pitchFamily="34" charset="0"/>
            </a:endParaRPr>
          </a:p>
        </p:txBody>
      </p:sp>
      <p:sp>
        <p:nvSpPr>
          <p:cNvPr id="3" name="正方形/長方形 2"/>
          <p:cNvSpPr/>
          <p:nvPr/>
        </p:nvSpPr>
        <p:spPr>
          <a:xfrm>
            <a:off x="3416097" y="5000936"/>
            <a:ext cx="8471104" cy="490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678729" y="5047433"/>
            <a:ext cx="612476" cy="198741"/>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新規</a:t>
            </a:r>
          </a:p>
        </p:txBody>
      </p:sp>
      <p:sp>
        <p:nvSpPr>
          <p:cNvPr id="15" name="正方形/長方形 14"/>
          <p:cNvSpPr/>
          <p:nvPr/>
        </p:nvSpPr>
        <p:spPr>
          <a:xfrm>
            <a:off x="3620010" y="4735147"/>
            <a:ext cx="462657" cy="180000"/>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拡充</a:t>
            </a:r>
          </a:p>
        </p:txBody>
      </p:sp>
      <p:sp>
        <p:nvSpPr>
          <p:cNvPr id="18" name="正方形/長方形 17"/>
          <p:cNvSpPr/>
          <p:nvPr/>
        </p:nvSpPr>
        <p:spPr>
          <a:xfrm>
            <a:off x="6325385" y="3978675"/>
            <a:ext cx="535853" cy="180000"/>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拡充</a:t>
            </a:r>
          </a:p>
        </p:txBody>
      </p:sp>
      <p:sp>
        <p:nvSpPr>
          <p:cNvPr id="19" name="スライド番号プレースホルダー 1"/>
          <p:cNvSpPr>
            <a:spLocks noGrp="1"/>
          </p:cNvSpPr>
          <p:nvPr>
            <p:ph type="sldNum" sz="quarter" idx="12"/>
          </p:nvPr>
        </p:nvSpPr>
        <p:spPr>
          <a:xfrm>
            <a:off x="9432000" y="6478132"/>
            <a:ext cx="2743200" cy="365125"/>
          </a:xfrm>
        </p:spPr>
        <p:txBody>
          <a:bodyPr/>
          <a:lstStyle/>
          <a:p>
            <a:fld id="{2C5029BF-4171-4A9D-860A-EA918B55B2DF}" type="slidenum">
              <a:rPr kumimoji="1" lang="ja-JP" altLang="en-US" smtClean="0"/>
              <a:t>9</a:t>
            </a:fld>
            <a:endParaRPr kumimoji="1" lang="ja-JP" altLang="en-US" dirty="0"/>
          </a:p>
        </p:txBody>
      </p:sp>
      <p:pic>
        <p:nvPicPr>
          <p:cNvPr id="4" name="図 3"/>
          <p:cNvPicPr>
            <a:picLocks noChangeAspect="1"/>
          </p:cNvPicPr>
          <p:nvPr/>
        </p:nvPicPr>
        <p:blipFill>
          <a:blip r:embed="rId2"/>
          <a:stretch>
            <a:fillRect/>
          </a:stretch>
        </p:blipFill>
        <p:spPr>
          <a:xfrm>
            <a:off x="10621025" y="711808"/>
            <a:ext cx="800165" cy="803630"/>
          </a:xfrm>
          <a:prstGeom prst="rect">
            <a:avLst/>
          </a:prstGeom>
        </p:spPr>
      </p:pic>
      <p:pic>
        <p:nvPicPr>
          <p:cNvPr id="5" name="図 4"/>
          <p:cNvPicPr>
            <a:picLocks noChangeAspect="1"/>
          </p:cNvPicPr>
          <p:nvPr/>
        </p:nvPicPr>
        <p:blipFill>
          <a:blip r:embed="rId3"/>
          <a:stretch>
            <a:fillRect/>
          </a:stretch>
        </p:blipFill>
        <p:spPr>
          <a:xfrm>
            <a:off x="11054001" y="5975664"/>
            <a:ext cx="734379" cy="716020"/>
          </a:xfrm>
          <a:prstGeom prst="rect">
            <a:avLst/>
          </a:prstGeom>
        </p:spPr>
      </p:pic>
      <p:sp>
        <p:nvSpPr>
          <p:cNvPr id="22" name="タイトル 1"/>
          <p:cNvSpPr txBox="1">
            <a:spLocks/>
          </p:cNvSpPr>
          <p:nvPr/>
        </p:nvSpPr>
        <p:spPr>
          <a:xfrm>
            <a:off x="160475" y="154699"/>
            <a:ext cx="11168601" cy="387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b="1" dirty="0" smtClean="0">
                <a:solidFill>
                  <a:srgbClr val="002060"/>
                </a:solidFill>
                <a:latin typeface="Meiryo UI" panose="020B0604030504040204" pitchFamily="50" charset="-128"/>
                <a:ea typeface="Meiryo UI" panose="020B0604030504040204" pitchFamily="50" charset="-128"/>
              </a:rPr>
              <a:t>6.2</a:t>
            </a:r>
            <a:r>
              <a:rPr lang="ja-JP" altLang="en-US" sz="2400" b="1" dirty="0">
                <a:solidFill>
                  <a:srgbClr val="002060"/>
                </a:solidFill>
                <a:latin typeface="Meiryo UI" panose="020B0604030504040204" pitchFamily="50" charset="-128"/>
                <a:ea typeface="Meiryo UI" panose="020B0604030504040204" pitchFamily="50" charset="-128"/>
              </a:rPr>
              <a:t>　令和５年度 補助事業メニュー</a:t>
            </a:r>
            <a:r>
              <a:rPr lang="ja-JP" altLang="en-US" sz="2400" b="1" dirty="0" smtClean="0">
                <a:solidFill>
                  <a:srgbClr val="002060"/>
                </a:solidFill>
                <a:latin typeface="Meiryo UI" panose="020B0604030504040204" pitchFamily="50" charset="-128"/>
                <a:ea typeface="Meiryo UI" panose="020B0604030504040204" pitchFamily="50" charset="-128"/>
              </a:rPr>
              <a:t>一覧（１／３）</a:t>
            </a:r>
            <a:endParaRPr lang="ja-JP" altLang="en-US" sz="2400" b="1"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772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0256" y="548195"/>
            <a:ext cx="11887199" cy="1400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游ゴシック" panose="020B0400000000000000" pitchFamily="50" charset="-128"/>
            </a:endParaRPr>
          </a:p>
        </p:txBody>
      </p:sp>
      <p:sp>
        <p:nvSpPr>
          <p:cNvPr id="17" name="正方形/長方形 16"/>
          <p:cNvSpPr/>
          <p:nvPr/>
        </p:nvSpPr>
        <p:spPr>
          <a:xfrm>
            <a:off x="336868" y="701024"/>
            <a:ext cx="7801220"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schemeClr val="tx1">
                    <a:lumMod val="75000"/>
                    <a:lumOff val="25000"/>
                  </a:schemeClr>
                </a:solidFill>
                <a:latin typeface="+mn-ea"/>
                <a:cs typeface="Verdana" panose="020B0604030504040204" pitchFamily="34" charset="0"/>
              </a:rPr>
              <a:t>（２）家庭</a:t>
            </a:r>
            <a:r>
              <a:rPr lang="ja-JP" altLang="en-US" b="1" dirty="0">
                <a:solidFill>
                  <a:schemeClr val="tx1">
                    <a:lumMod val="75000"/>
                    <a:lumOff val="25000"/>
                  </a:schemeClr>
                </a:solidFill>
                <a:latin typeface="+mn-ea"/>
                <a:cs typeface="Verdana" panose="020B0604030504040204" pitchFamily="34" charset="0"/>
              </a:rPr>
              <a:t>における蓄電池導入促進事業</a:t>
            </a:r>
            <a:endParaRPr lang="en-US" altLang="ja-JP" b="1" dirty="0">
              <a:solidFill>
                <a:schemeClr val="tx1">
                  <a:lumMod val="75000"/>
                  <a:lumOff val="25000"/>
                </a:schemeClr>
              </a:solidFill>
              <a:latin typeface="+mn-ea"/>
              <a:cs typeface="Verdana" panose="020B0604030504040204"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236463777"/>
              </p:ext>
            </p:extLst>
          </p:nvPr>
        </p:nvGraphicFramePr>
        <p:xfrm>
          <a:off x="336868" y="1258591"/>
          <a:ext cx="11512624" cy="2366038"/>
        </p:xfrm>
        <a:graphic>
          <a:graphicData uri="http://schemas.openxmlformats.org/drawingml/2006/table">
            <a:tbl>
              <a:tblPr firstRow="1" firstCol="1" bandRow="1">
                <a:tableStyleId>{5C22544A-7EE6-4342-B048-85BDC9FD1C3A}</a:tableStyleId>
              </a:tblPr>
              <a:tblGrid>
                <a:gridCol w="1887315">
                  <a:extLst>
                    <a:ext uri="{9D8B030D-6E8A-4147-A177-3AD203B41FA5}">
                      <a16:colId xmlns:a16="http://schemas.microsoft.com/office/drawing/2014/main" val="1531527990"/>
                    </a:ext>
                  </a:extLst>
                </a:gridCol>
                <a:gridCol w="1273938">
                  <a:extLst>
                    <a:ext uri="{9D8B030D-6E8A-4147-A177-3AD203B41FA5}">
                      <a16:colId xmlns:a16="http://schemas.microsoft.com/office/drawing/2014/main" val="1874251664"/>
                    </a:ext>
                  </a:extLst>
                </a:gridCol>
                <a:gridCol w="8351371">
                  <a:extLst>
                    <a:ext uri="{9D8B030D-6E8A-4147-A177-3AD203B41FA5}">
                      <a16:colId xmlns:a16="http://schemas.microsoft.com/office/drawing/2014/main" val="769151566"/>
                    </a:ext>
                  </a:extLst>
                </a:gridCol>
              </a:tblGrid>
              <a:tr h="341314">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助成率</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上限額</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850650">
                <a:tc rowSpan="3">
                  <a:txBody>
                    <a:bodyPr/>
                    <a:lstStyle/>
                    <a:p>
                      <a:pPr algn="ctr"/>
                      <a:r>
                        <a:rPr kumimoji="1" lang="ja-JP" altLang="en-US" sz="1400" dirty="0" smtClean="0">
                          <a:solidFill>
                            <a:schemeClr val="bg1"/>
                          </a:solidFill>
                          <a:latin typeface="+mn-ea"/>
                          <a:ea typeface="+mn-ea"/>
                        </a:rPr>
                        <a:t>蓄電池システム</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rowSpan="3">
                  <a:txBody>
                    <a:bodyPr/>
                    <a:lstStyle/>
                    <a:p>
                      <a:pPr algn="ctr"/>
                      <a:r>
                        <a:rPr kumimoji="1" lang="en-US" altLang="ja-JP" sz="1400" b="0" dirty="0" smtClean="0">
                          <a:solidFill>
                            <a:schemeClr val="tx1">
                              <a:lumMod val="75000"/>
                              <a:lumOff val="25000"/>
                            </a:schemeClr>
                          </a:solidFill>
                          <a:latin typeface="+mn-ea"/>
                          <a:ea typeface="+mn-ea"/>
                        </a:rPr>
                        <a:t>3/4</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［太陽光（</a:t>
                      </a:r>
                      <a:r>
                        <a:rPr kumimoji="1" lang="en-US" altLang="ja-JP" sz="1400" dirty="0" smtClean="0">
                          <a:solidFill>
                            <a:schemeClr val="tx1">
                              <a:lumMod val="75000"/>
                              <a:lumOff val="25000"/>
                            </a:schemeClr>
                          </a:solidFill>
                          <a:latin typeface="+mn-ea"/>
                          <a:ea typeface="+mn-ea"/>
                        </a:rPr>
                        <a:t>4kW</a:t>
                      </a:r>
                      <a:r>
                        <a:rPr kumimoji="1" lang="ja-JP" altLang="en-US" sz="1400" dirty="0" smtClean="0">
                          <a:solidFill>
                            <a:schemeClr val="tx1">
                              <a:lumMod val="75000"/>
                              <a:lumOff val="25000"/>
                            </a:schemeClr>
                          </a:solidFill>
                          <a:latin typeface="+mn-ea"/>
                          <a:ea typeface="+mn-ea"/>
                        </a:rPr>
                        <a:t>以上）と蓄電池を併せて設置の場合］　</a:t>
                      </a:r>
                    </a:p>
                    <a:p>
                      <a:r>
                        <a:rPr kumimoji="1" lang="ja-JP" altLang="en-US" sz="1400" dirty="0" smtClean="0">
                          <a:solidFill>
                            <a:schemeClr val="tx1">
                              <a:lumMod val="75000"/>
                              <a:lumOff val="25000"/>
                            </a:schemeClr>
                          </a:solidFill>
                          <a:latin typeface="+mn-ea"/>
                          <a:ea typeface="+mn-ea"/>
                        </a:rPr>
                        <a:t>以下のうちいずれか小さい額（最大</a:t>
                      </a:r>
                      <a:r>
                        <a:rPr kumimoji="1" lang="en-US" altLang="ja-JP" sz="1400" dirty="0" smtClean="0">
                          <a:solidFill>
                            <a:schemeClr val="tx1">
                              <a:lumMod val="75000"/>
                              <a:lumOff val="25000"/>
                            </a:schemeClr>
                          </a:solidFill>
                          <a:latin typeface="+mn-ea"/>
                          <a:ea typeface="+mn-ea"/>
                        </a:rPr>
                        <a:t>1,500</a:t>
                      </a:r>
                      <a:r>
                        <a:rPr kumimoji="1" lang="ja-JP" altLang="en-US" sz="1400" dirty="0" smtClean="0">
                          <a:solidFill>
                            <a:schemeClr val="tx1">
                              <a:lumMod val="75000"/>
                              <a:lumOff val="25000"/>
                            </a:schemeClr>
                          </a:solidFill>
                          <a:latin typeface="+mn-ea"/>
                          <a:ea typeface="+mn-ea"/>
                        </a:rPr>
                        <a:t>万円）</a:t>
                      </a:r>
                    </a:p>
                    <a:p>
                      <a:r>
                        <a:rPr kumimoji="1" lang="ja-JP" altLang="en-US" sz="1400" dirty="0" smtClean="0">
                          <a:solidFill>
                            <a:schemeClr val="tx1">
                              <a:lumMod val="75000"/>
                              <a:lumOff val="25000"/>
                            </a:schemeClr>
                          </a:solidFill>
                          <a:latin typeface="+mn-ea"/>
                          <a:ea typeface="+mn-ea"/>
                        </a:rPr>
                        <a:t>　</a:t>
                      </a:r>
                      <a:r>
                        <a:rPr kumimoji="1" lang="en-US" altLang="ja-JP" sz="1400" dirty="0" smtClean="0">
                          <a:solidFill>
                            <a:schemeClr val="tx1">
                              <a:lumMod val="75000"/>
                              <a:lumOff val="25000"/>
                            </a:schemeClr>
                          </a:solidFill>
                          <a:latin typeface="+mn-ea"/>
                          <a:ea typeface="+mn-ea"/>
                        </a:rPr>
                        <a:t>(a)</a:t>
                      </a:r>
                      <a:r>
                        <a:rPr kumimoji="1" lang="ja-JP" altLang="en-US" sz="1400" dirty="0" smtClean="0">
                          <a:solidFill>
                            <a:schemeClr val="tx1">
                              <a:lumMod val="75000"/>
                              <a:lumOff val="25000"/>
                            </a:schemeClr>
                          </a:solidFill>
                          <a:latin typeface="+mn-ea"/>
                          <a:ea typeface="+mn-ea"/>
                        </a:rPr>
                        <a:t>蓄電池容量：</a:t>
                      </a:r>
                      <a:r>
                        <a:rPr kumimoji="1" lang="en-US" altLang="ja-JP" sz="1400" dirty="0" smtClean="0">
                          <a:solidFill>
                            <a:schemeClr val="tx1">
                              <a:lumMod val="75000"/>
                              <a:lumOff val="25000"/>
                            </a:schemeClr>
                          </a:solidFill>
                          <a:latin typeface="+mn-ea"/>
                          <a:ea typeface="+mn-ea"/>
                        </a:rPr>
                        <a:t>15</a:t>
                      </a:r>
                      <a:r>
                        <a:rPr kumimoji="1" lang="ja-JP" altLang="en-US" sz="1400" dirty="0" smtClean="0">
                          <a:solidFill>
                            <a:schemeClr val="tx1">
                              <a:lumMod val="75000"/>
                              <a:lumOff val="25000"/>
                            </a:schemeClr>
                          </a:solidFill>
                          <a:latin typeface="+mn-ea"/>
                          <a:ea typeface="+mn-ea"/>
                        </a:rPr>
                        <a:t>万円</a:t>
                      </a:r>
                      <a:r>
                        <a:rPr kumimoji="1" lang="en-US" altLang="ja-JP" sz="1400" dirty="0" smtClean="0">
                          <a:solidFill>
                            <a:schemeClr val="tx1">
                              <a:lumMod val="75000"/>
                              <a:lumOff val="25000"/>
                            </a:schemeClr>
                          </a:solidFill>
                          <a:latin typeface="+mn-ea"/>
                          <a:ea typeface="+mn-ea"/>
                        </a:rPr>
                        <a:t>/kWh</a:t>
                      </a:r>
                      <a:r>
                        <a:rPr kumimoji="1" lang="ja-JP" altLang="en-US" sz="1400" dirty="0" smtClean="0">
                          <a:solidFill>
                            <a:schemeClr val="tx1">
                              <a:lumMod val="75000"/>
                              <a:lumOff val="25000"/>
                            </a:schemeClr>
                          </a:solidFill>
                          <a:latin typeface="+mn-ea"/>
                          <a:ea typeface="+mn-ea"/>
                        </a:rPr>
                        <a:t>（</a:t>
                      </a:r>
                      <a:r>
                        <a:rPr kumimoji="1" lang="en-US" altLang="ja-JP" sz="1400" dirty="0" smtClean="0">
                          <a:solidFill>
                            <a:schemeClr val="tx1">
                              <a:lumMod val="75000"/>
                              <a:lumOff val="25000"/>
                            </a:schemeClr>
                          </a:solidFill>
                          <a:latin typeface="+mn-ea"/>
                          <a:ea typeface="+mn-ea"/>
                        </a:rPr>
                        <a:t>100kWh</a:t>
                      </a:r>
                      <a:r>
                        <a:rPr kumimoji="1" lang="ja-JP" altLang="en-US" sz="1400" dirty="0" smtClean="0">
                          <a:solidFill>
                            <a:schemeClr val="tx1">
                              <a:lumMod val="75000"/>
                              <a:lumOff val="25000"/>
                            </a:schemeClr>
                          </a:solidFill>
                          <a:latin typeface="+mn-ea"/>
                          <a:ea typeface="+mn-ea"/>
                        </a:rPr>
                        <a:t>未満）（</a:t>
                      </a:r>
                      <a:r>
                        <a:rPr kumimoji="1" lang="en-US" altLang="ja-JP" sz="1400" dirty="0" smtClean="0">
                          <a:solidFill>
                            <a:schemeClr val="tx1">
                              <a:lumMod val="75000"/>
                              <a:lumOff val="25000"/>
                            </a:schemeClr>
                          </a:solidFill>
                          <a:latin typeface="+mn-ea"/>
                          <a:ea typeface="+mn-ea"/>
                        </a:rPr>
                        <a:t>※</a:t>
                      </a:r>
                      <a:r>
                        <a:rPr kumimoji="1" lang="ja-JP" altLang="en-US" sz="1400" dirty="0" smtClean="0">
                          <a:solidFill>
                            <a:schemeClr val="tx1">
                              <a:lumMod val="75000"/>
                              <a:lumOff val="25000"/>
                            </a:schemeClr>
                          </a:solidFill>
                          <a:latin typeface="+mn-ea"/>
                          <a:ea typeface="+mn-ea"/>
                        </a:rPr>
                        <a:t>）</a:t>
                      </a:r>
                    </a:p>
                    <a:p>
                      <a:r>
                        <a:rPr kumimoji="1" lang="ja-JP" altLang="en-US" sz="1400" dirty="0" smtClean="0">
                          <a:solidFill>
                            <a:schemeClr val="tx1">
                              <a:lumMod val="75000"/>
                              <a:lumOff val="25000"/>
                            </a:schemeClr>
                          </a:solidFill>
                          <a:latin typeface="+mn-ea"/>
                          <a:ea typeface="+mn-ea"/>
                        </a:rPr>
                        <a:t>　</a:t>
                      </a:r>
                      <a:r>
                        <a:rPr kumimoji="1" lang="en-US" altLang="ja-JP" sz="1400" dirty="0" smtClean="0">
                          <a:solidFill>
                            <a:schemeClr val="tx1">
                              <a:lumMod val="75000"/>
                              <a:lumOff val="25000"/>
                            </a:schemeClr>
                          </a:solidFill>
                          <a:latin typeface="+mn-ea"/>
                          <a:ea typeface="+mn-ea"/>
                        </a:rPr>
                        <a:t>(b)</a:t>
                      </a:r>
                      <a:r>
                        <a:rPr kumimoji="1" lang="ja-JP" altLang="en-US" sz="1400" dirty="0" smtClean="0">
                          <a:solidFill>
                            <a:schemeClr val="tx1">
                              <a:lumMod val="75000"/>
                              <a:lumOff val="25000"/>
                            </a:schemeClr>
                          </a:solidFill>
                          <a:latin typeface="+mn-ea"/>
                          <a:ea typeface="+mn-ea"/>
                        </a:rPr>
                        <a:t>太陽光発電設備容量：</a:t>
                      </a:r>
                      <a:r>
                        <a:rPr kumimoji="1" lang="en-US" altLang="ja-JP" sz="1400" dirty="0" smtClean="0">
                          <a:solidFill>
                            <a:schemeClr val="tx1">
                              <a:lumMod val="75000"/>
                              <a:lumOff val="25000"/>
                            </a:schemeClr>
                          </a:solidFill>
                          <a:latin typeface="+mn-ea"/>
                          <a:ea typeface="+mn-ea"/>
                        </a:rPr>
                        <a:t>30</a:t>
                      </a:r>
                      <a:r>
                        <a:rPr kumimoji="1" lang="ja-JP" altLang="en-US" sz="1400" dirty="0" smtClean="0">
                          <a:solidFill>
                            <a:schemeClr val="tx1">
                              <a:lumMod val="75000"/>
                              <a:lumOff val="25000"/>
                            </a:schemeClr>
                          </a:solidFill>
                          <a:latin typeface="+mn-ea"/>
                          <a:ea typeface="+mn-ea"/>
                        </a:rPr>
                        <a:t>万円</a:t>
                      </a:r>
                      <a:r>
                        <a:rPr kumimoji="1" lang="en-US" altLang="ja-JP" sz="1400" dirty="0" smtClean="0">
                          <a:solidFill>
                            <a:schemeClr val="tx1">
                              <a:lumMod val="75000"/>
                              <a:lumOff val="25000"/>
                            </a:schemeClr>
                          </a:solidFill>
                          <a:latin typeface="+mn-ea"/>
                          <a:ea typeface="+mn-ea"/>
                        </a:rPr>
                        <a:t>/kW</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551352">
                <a:tc vMerge="1">
                  <a:txBody>
                    <a:bodyPr/>
                    <a:lstStyle/>
                    <a:p>
                      <a:endParaRPr kumimoji="1" lang="ja-JP" altLang="en-US"/>
                    </a:p>
                  </a:txBody>
                  <a:tcPr/>
                </a:tc>
                <a:tc vMerge="1">
                  <a:txBody>
                    <a:bodyPr/>
                    <a:lstStyle/>
                    <a:p>
                      <a:pPr algn="ct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［太陽光（</a:t>
                      </a:r>
                      <a:r>
                        <a:rPr kumimoji="1" lang="en-US" altLang="ja-JP" sz="1400" dirty="0" smtClean="0">
                          <a:solidFill>
                            <a:schemeClr val="tx1">
                              <a:lumMod val="75000"/>
                              <a:lumOff val="25000"/>
                            </a:schemeClr>
                          </a:solidFill>
                          <a:latin typeface="+mn-ea"/>
                          <a:ea typeface="+mn-ea"/>
                        </a:rPr>
                        <a:t>4kW</a:t>
                      </a:r>
                      <a:r>
                        <a:rPr kumimoji="1" lang="ja-JP" altLang="en-US" sz="1400" dirty="0" smtClean="0">
                          <a:solidFill>
                            <a:schemeClr val="tx1">
                              <a:lumMod val="75000"/>
                              <a:lumOff val="25000"/>
                            </a:schemeClr>
                          </a:solidFill>
                          <a:latin typeface="+mn-ea"/>
                          <a:ea typeface="+mn-ea"/>
                        </a:rPr>
                        <a:t>未満）と蓄電池を併せて設置又は蓄電池のみを設置の場合］</a:t>
                      </a:r>
                    </a:p>
                    <a:p>
                      <a:r>
                        <a:rPr kumimoji="1" lang="ja-JP" altLang="en-US" sz="1400" dirty="0" smtClean="0">
                          <a:solidFill>
                            <a:schemeClr val="tx1">
                              <a:lumMod val="75000"/>
                              <a:lumOff val="25000"/>
                            </a:schemeClr>
                          </a:solidFill>
                          <a:latin typeface="+mn-ea"/>
                          <a:ea typeface="+mn-ea"/>
                        </a:rPr>
                        <a:t>　</a:t>
                      </a:r>
                      <a:r>
                        <a:rPr kumimoji="1" lang="en-US" altLang="ja-JP" sz="1400" dirty="0" smtClean="0">
                          <a:solidFill>
                            <a:schemeClr val="tx1">
                              <a:lumMod val="75000"/>
                              <a:lumOff val="25000"/>
                            </a:schemeClr>
                          </a:solidFill>
                          <a:latin typeface="+mn-ea"/>
                          <a:ea typeface="+mn-ea"/>
                        </a:rPr>
                        <a:t>15</a:t>
                      </a:r>
                      <a:r>
                        <a:rPr kumimoji="1" lang="ja-JP" altLang="en-US" sz="1400" dirty="0" smtClean="0">
                          <a:solidFill>
                            <a:schemeClr val="tx1">
                              <a:lumMod val="75000"/>
                              <a:lumOff val="25000"/>
                            </a:schemeClr>
                          </a:solidFill>
                          <a:latin typeface="+mn-ea"/>
                          <a:ea typeface="+mn-ea"/>
                        </a:rPr>
                        <a:t>万円</a:t>
                      </a:r>
                      <a:r>
                        <a:rPr kumimoji="1" lang="en-US" altLang="ja-JP" sz="1400" dirty="0" smtClean="0">
                          <a:solidFill>
                            <a:schemeClr val="tx1">
                              <a:lumMod val="75000"/>
                              <a:lumOff val="25000"/>
                            </a:schemeClr>
                          </a:solidFill>
                          <a:latin typeface="+mn-ea"/>
                          <a:ea typeface="+mn-ea"/>
                        </a:rPr>
                        <a:t>/kWh</a:t>
                      </a:r>
                      <a:r>
                        <a:rPr kumimoji="1" lang="ja-JP" altLang="en-US" sz="1400" dirty="0" smtClean="0">
                          <a:solidFill>
                            <a:schemeClr val="tx1">
                              <a:lumMod val="75000"/>
                              <a:lumOff val="25000"/>
                            </a:schemeClr>
                          </a:solidFill>
                          <a:latin typeface="+mn-ea"/>
                          <a:ea typeface="+mn-ea"/>
                        </a:rPr>
                        <a:t>（</a:t>
                      </a:r>
                      <a:r>
                        <a:rPr kumimoji="1" lang="en-US" altLang="ja-JP" sz="1400" dirty="0" smtClean="0">
                          <a:solidFill>
                            <a:schemeClr val="tx1">
                              <a:lumMod val="75000"/>
                              <a:lumOff val="25000"/>
                            </a:schemeClr>
                          </a:solidFill>
                          <a:latin typeface="+mn-ea"/>
                          <a:ea typeface="+mn-ea"/>
                        </a:rPr>
                        <a:t>※</a:t>
                      </a:r>
                      <a:r>
                        <a:rPr kumimoji="1" lang="ja-JP" altLang="en-US" sz="1400" dirty="0" smtClean="0">
                          <a:solidFill>
                            <a:schemeClr val="tx1">
                              <a:lumMod val="75000"/>
                              <a:lumOff val="25000"/>
                            </a:schemeClr>
                          </a:solidFill>
                          <a:latin typeface="+mn-ea"/>
                          <a:ea typeface="+mn-ea"/>
                        </a:rPr>
                        <a:t>）、最大</a:t>
                      </a:r>
                      <a:r>
                        <a:rPr kumimoji="1" lang="en-US" altLang="ja-JP" sz="1400" dirty="0" smtClean="0">
                          <a:solidFill>
                            <a:schemeClr val="tx1">
                              <a:lumMod val="75000"/>
                              <a:lumOff val="25000"/>
                            </a:schemeClr>
                          </a:solidFill>
                          <a:latin typeface="+mn-ea"/>
                          <a:ea typeface="+mn-ea"/>
                        </a:rPr>
                        <a:t>120</a:t>
                      </a:r>
                      <a:r>
                        <a:rPr kumimoji="1" lang="ja-JP" altLang="en-US" sz="1400" dirty="0" smtClean="0">
                          <a:solidFill>
                            <a:schemeClr val="tx1">
                              <a:lumMod val="75000"/>
                              <a:lumOff val="25000"/>
                            </a:schemeClr>
                          </a:solidFill>
                          <a:latin typeface="+mn-ea"/>
                          <a:ea typeface="+mn-ea"/>
                        </a:rPr>
                        <a:t>万円</a:t>
                      </a:r>
                      <a:r>
                        <a:rPr kumimoji="1" lang="en-US" altLang="ja-JP" sz="1400" dirty="0" smtClean="0">
                          <a:solidFill>
                            <a:schemeClr val="tx1">
                              <a:lumMod val="75000"/>
                              <a:lumOff val="25000"/>
                            </a:schemeClr>
                          </a:solidFill>
                          <a:latin typeface="+mn-ea"/>
                          <a:ea typeface="+mn-ea"/>
                        </a:rPr>
                        <a:t>/</a:t>
                      </a:r>
                      <a:r>
                        <a:rPr kumimoji="1" lang="ja-JP" altLang="en-US" sz="1400" dirty="0" smtClean="0">
                          <a:solidFill>
                            <a:schemeClr val="tx1">
                              <a:lumMod val="75000"/>
                              <a:lumOff val="25000"/>
                            </a:schemeClr>
                          </a:solidFill>
                          <a:latin typeface="+mn-ea"/>
                          <a:ea typeface="+mn-ea"/>
                        </a:rPr>
                        <a:t>戸</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r h="551352">
                <a:tc vMerge="1">
                  <a:txBody>
                    <a:bodyPr/>
                    <a:lstStyle/>
                    <a:p>
                      <a:pPr algn="ct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vMerge="1">
                  <a:txBody>
                    <a:bodyPr/>
                    <a:lstStyle/>
                    <a:p>
                      <a:pPr algn="ct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200" dirty="0" smtClean="0">
                          <a:solidFill>
                            <a:schemeClr val="tx1">
                              <a:lumMod val="75000"/>
                              <a:lumOff val="25000"/>
                            </a:schemeClr>
                          </a:solidFill>
                          <a:latin typeface="+mn-ea"/>
                          <a:ea typeface="+mn-ea"/>
                        </a:rPr>
                        <a:t>（</a:t>
                      </a:r>
                      <a:r>
                        <a:rPr kumimoji="1" lang="en-US" altLang="ja-JP" sz="1200" dirty="0" smtClean="0">
                          <a:solidFill>
                            <a:schemeClr val="tx1">
                              <a:lumMod val="75000"/>
                              <a:lumOff val="25000"/>
                            </a:schemeClr>
                          </a:solidFill>
                          <a:latin typeface="+mn-ea"/>
                          <a:ea typeface="+mn-ea"/>
                        </a:rPr>
                        <a:t>※</a:t>
                      </a:r>
                      <a:r>
                        <a:rPr kumimoji="1" lang="ja-JP" altLang="en-US" sz="1200" dirty="0" smtClean="0">
                          <a:solidFill>
                            <a:schemeClr val="tx1">
                              <a:lumMod val="75000"/>
                              <a:lumOff val="25000"/>
                            </a:schemeClr>
                          </a:solidFill>
                          <a:latin typeface="+mn-ea"/>
                          <a:ea typeface="+mn-ea"/>
                        </a:rPr>
                        <a:t>）</a:t>
                      </a:r>
                      <a:r>
                        <a:rPr kumimoji="1" lang="en-US" altLang="ja-JP" sz="1200" dirty="0" smtClean="0">
                          <a:solidFill>
                            <a:schemeClr val="tx1">
                              <a:lumMod val="75000"/>
                              <a:lumOff val="25000"/>
                            </a:schemeClr>
                          </a:solidFill>
                          <a:latin typeface="+mn-ea"/>
                          <a:ea typeface="+mn-ea"/>
                        </a:rPr>
                        <a:t>5kWh</a:t>
                      </a:r>
                      <a:r>
                        <a:rPr kumimoji="1" lang="ja-JP" altLang="en-US" sz="1200" dirty="0" smtClean="0">
                          <a:solidFill>
                            <a:schemeClr val="tx1">
                              <a:lumMod val="75000"/>
                              <a:lumOff val="25000"/>
                            </a:schemeClr>
                          </a:solidFill>
                          <a:latin typeface="+mn-ea"/>
                          <a:ea typeface="+mn-ea"/>
                        </a:rPr>
                        <a:t>未満の場合は</a:t>
                      </a:r>
                      <a:r>
                        <a:rPr kumimoji="1" lang="en-US" altLang="ja-JP" sz="1200" dirty="0" smtClean="0">
                          <a:solidFill>
                            <a:schemeClr val="tx1">
                              <a:lumMod val="75000"/>
                              <a:lumOff val="25000"/>
                            </a:schemeClr>
                          </a:solidFill>
                          <a:latin typeface="+mn-ea"/>
                          <a:ea typeface="+mn-ea"/>
                        </a:rPr>
                        <a:t>19</a:t>
                      </a:r>
                      <a:r>
                        <a:rPr kumimoji="1" lang="ja-JP" altLang="en-US" sz="1200" dirty="0" smtClean="0">
                          <a:solidFill>
                            <a:schemeClr val="tx1">
                              <a:lumMod val="75000"/>
                              <a:lumOff val="25000"/>
                            </a:schemeClr>
                          </a:solidFill>
                          <a:latin typeface="+mn-ea"/>
                          <a:ea typeface="+mn-ea"/>
                        </a:rPr>
                        <a:t>万円</a:t>
                      </a:r>
                      <a:r>
                        <a:rPr kumimoji="1" lang="en-US" altLang="ja-JP" sz="1200" dirty="0" smtClean="0">
                          <a:solidFill>
                            <a:schemeClr val="tx1">
                              <a:lumMod val="75000"/>
                              <a:lumOff val="25000"/>
                            </a:schemeClr>
                          </a:solidFill>
                          <a:latin typeface="+mn-ea"/>
                          <a:ea typeface="+mn-ea"/>
                        </a:rPr>
                        <a:t>/kWh</a:t>
                      </a:r>
                    </a:p>
                    <a:p>
                      <a:r>
                        <a:rPr kumimoji="1" lang="ja-JP" altLang="en-US" sz="1200" dirty="0" smtClean="0">
                          <a:solidFill>
                            <a:schemeClr val="tx1">
                              <a:lumMod val="75000"/>
                              <a:lumOff val="25000"/>
                            </a:schemeClr>
                          </a:solidFill>
                          <a:latin typeface="+mn-ea"/>
                          <a:ea typeface="+mn-ea"/>
                        </a:rPr>
                        <a:t>　　</a:t>
                      </a:r>
                      <a:r>
                        <a:rPr kumimoji="1" lang="ja-JP" altLang="en-US" sz="1200" baseline="0" dirty="0" smtClean="0">
                          <a:solidFill>
                            <a:schemeClr val="tx1">
                              <a:lumMod val="75000"/>
                              <a:lumOff val="25000"/>
                            </a:schemeClr>
                          </a:solidFill>
                          <a:latin typeface="+mn-ea"/>
                          <a:ea typeface="+mn-ea"/>
                        </a:rPr>
                        <a:t>（</a:t>
                      </a:r>
                      <a:r>
                        <a:rPr kumimoji="1" lang="en-US" altLang="ja-JP" sz="1200" dirty="0" smtClean="0">
                          <a:solidFill>
                            <a:schemeClr val="tx1">
                              <a:lumMod val="75000"/>
                              <a:lumOff val="25000"/>
                            </a:schemeClr>
                          </a:solidFill>
                          <a:latin typeface="+mn-ea"/>
                          <a:ea typeface="+mn-ea"/>
                        </a:rPr>
                        <a:t>5kWh</a:t>
                      </a:r>
                      <a:r>
                        <a:rPr kumimoji="1" lang="ja-JP" altLang="en-US" sz="1200" dirty="0" smtClean="0">
                          <a:solidFill>
                            <a:schemeClr val="tx1">
                              <a:lumMod val="75000"/>
                              <a:lumOff val="25000"/>
                            </a:schemeClr>
                          </a:solidFill>
                          <a:latin typeface="+mn-ea"/>
                          <a:ea typeface="+mn-ea"/>
                        </a:rPr>
                        <a:t>以上</a:t>
                      </a:r>
                      <a:r>
                        <a:rPr kumimoji="1" lang="en-US" altLang="ja-JP" sz="1200" dirty="0" smtClean="0">
                          <a:solidFill>
                            <a:schemeClr val="tx1">
                              <a:lumMod val="75000"/>
                              <a:lumOff val="25000"/>
                            </a:schemeClr>
                          </a:solidFill>
                          <a:latin typeface="+mn-ea"/>
                          <a:ea typeface="+mn-ea"/>
                        </a:rPr>
                        <a:t>6.34kWh</a:t>
                      </a:r>
                      <a:r>
                        <a:rPr kumimoji="1" lang="ja-JP" altLang="en-US" sz="1200" dirty="0" smtClean="0">
                          <a:solidFill>
                            <a:schemeClr val="tx1">
                              <a:lumMod val="75000"/>
                              <a:lumOff val="25000"/>
                            </a:schemeClr>
                          </a:solidFill>
                          <a:latin typeface="+mn-ea"/>
                          <a:ea typeface="+mn-ea"/>
                        </a:rPr>
                        <a:t>未満の場合は一律</a:t>
                      </a:r>
                      <a:r>
                        <a:rPr kumimoji="1" lang="en-US" altLang="ja-JP" sz="1200" dirty="0" smtClean="0">
                          <a:solidFill>
                            <a:schemeClr val="tx1">
                              <a:lumMod val="75000"/>
                              <a:lumOff val="25000"/>
                            </a:schemeClr>
                          </a:solidFill>
                          <a:latin typeface="+mn-ea"/>
                          <a:ea typeface="+mn-ea"/>
                        </a:rPr>
                        <a:t>95</a:t>
                      </a:r>
                      <a:r>
                        <a:rPr kumimoji="1" lang="ja-JP" altLang="en-US" sz="1200" dirty="0" smtClean="0">
                          <a:solidFill>
                            <a:schemeClr val="tx1">
                              <a:lumMod val="75000"/>
                              <a:lumOff val="25000"/>
                            </a:schemeClr>
                          </a:solidFill>
                          <a:latin typeface="+mn-ea"/>
                          <a:ea typeface="+mn-ea"/>
                        </a:rPr>
                        <a:t>万円）</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3999271"/>
                  </a:ext>
                </a:extLst>
              </a:tr>
            </a:tbl>
          </a:graphicData>
        </a:graphic>
      </p:graphicFrame>
      <p:sp>
        <p:nvSpPr>
          <p:cNvPr id="10" name="正方形/長方形 9"/>
          <p:cNvSpPr/>
          <p:nvPr/>
        </p:nvSpPr>
        <p:spPr>
          <a:xfrm>
            <a:off x="336866" y="3712623"/>
            <a:ext cx="7801220"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schemeClr val="tx1">
                    <a:lumMod val="75000"/>
                    <a:lumOff val="25000"/>
                  </a:schemeClr>
                </a:solidFill>
                <a:latin typeface="+mn-ea"/>
                <a:cs typeface="Verdana" panose="020B0604030504040204" pitchFamily="34" charset="0"/>
              </a:rPr>
              <a:t>（３）既存</a:t>
            </a:r>
            <a:r>
              <a:rPr lang="ja-JP" altLang="en-US" b="1" dirty="0">
                <a:solidFill>
                  <a:schemeClr val="tx1">
                    <a:lumMod val="75000"/>
                    <a:lumOff val="25000"/>
                  </a:schemeClr>
                </a:solidFill>
                <a:latin typeface="+mn-ea"/>
                <a:cs typeface="Verdana" panose="020B0604030504040204" pitchFamily="34" charset="0"/>
              </a:rPr>
              <a:t>住宅における省エネ改修促進事業</a:t>
            </a:r>
            <a:endParaRPr lang="en-US" altLang="ja-JP" b="1" dirty="0">
              <a:solidFill>
                <a:schemeClr val="tx1">
                  <a:lumMod val="75000"/>
                  <a:lumOff val="25000"/>
                </a:schemeClr>
              </a:solidFill>
              <a:latin typeface="+mn-ea"/>
              <a:cs typeface="Verdana" panose="020B060403050404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798029542"/>
              </p:ext>
            </p:extLst>
          </p:nvPr>
        </p:nvGraphicFramePr>
        <p:xfrm>
          <a:off x="336868" y="4352143"/>
          <a:ext cx="11512624" cy="2211640"/>
        </p:xfrm>
        <a:graphic>
          <a:graphicData uri="http://schemas.openxmlformats.org/drawingml/2006/table">
            <a:tbl>
              <a:tblPr firstRow="1" firstCol="1" bandRow="1">
                <a:tableStyleId>{5C22544A-7EE6-4342-B048-85BDC9FD1C3A}</a:tableStyleId>
              </a:tblPr>
              <a:tblGrid>
                <a:gridCol w="1887315">
                  <a:extLst>
                    <a:ext uri="{9D8B030D-6E8A-4147-A177-3AD203B41FA5}">
                      <a16:colId xmlns:a16="http://schemas.microsoft.com/office/drawing/2014/main" val="1531527990"/>
                    </a:ext>
                  </a:extLst>
                </a:gridCol>
                <a:gridCol w="1273938">
                  <a:extLst>
                    <a:ext uri="{9D8B030D-6E8A-4147-A177-3AD203B41FA5}">
                      <a16:colId xmlns:a16="http://schemas.microsoft.com/office/drawing/2014/main" val="1874251664"/>
                    </a:ext>
                  </a:extLst>
                </a:gridCol>
                <a:gridCol w="1698584">
                  <a:extLst>
                    <a:ext uri="{9D8B030D-6E8A-4147-A177-3AD203B41FA5}">
                      <a16:colId xmlns:a16="http://schemas.microsoft.com/office/drawing/2014/main" val="1058226587"/>
                    </a:ext>
                  </a:extLst>
                </a:gridCol>
                <a:gridCol w="6652787">
                  <a:extLst>
                    <a:ext uri="{9D8B030D-6E8A-4147-A177-3AD203B41FA5}">
                      <a16:colId xmlns:a16="http://schemas.microsoft.com/office/drawing/2014/main" val="769151566"/>
                    </a:ext>
                  </a:extLst>
                </a:gridCol>
              </a:tblGrid>
              <a:tr h="378307">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助成率</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上限額</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要件</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611111">
                <a:tc>
                  <a:txBody>
                    <a:bodyPr/>
                    <a:lstStyle/>
                    <a:p>
                      <a:pPr algn="ctr"/>
                      <a:r>
                        <a:rPr kumimoji="1" lang="ja-JP" altLang="ja-JP" sz="1400" b="1" kern="1200" dirty="0" smtClean="0">
                          <a:solidFill>
                            <a:schemeClr val="lt1"/>
                          </a:solidFill>
                          <a:effectLst/>
                          <a:latin typeface="+mn-lt"/>
                          <a:ea typeface="+mn-ea"/>
                          <a:cs typeface="+mn-cs"/>
                        </a:rPr>
                        <a:t>高断熱窓</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en-US" altLang="ja-JP" sz="1400" b="0" dirty="0" smtClean="0">
                          <a:solidFill>
                            <a:schemeClr val="tx1">
                              <a:lumMod val="75000"/>
                              <a:lumOff val="25000"/>
                            </a:schemeClr>
                          </a:solidFill>
                          <a:latin typeface="+mn-ea"/>
                          <a:ea typeface="+mn-ea"/>
                        </a:rPr>
                        <a:t>1/3</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100</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戸</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・１つ以上の居室において、全ての窓について、高断熱窓を設置すること（対象製品に関する要件あり）。</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611111">
                <a:tc>
                  <a:txBody>
                    <a:bodyPr/>
                    <a:lstStyle/>
                    <a:p>
                      <a:pPr algn="ctr"/>
                      <a:r>
                        <a:rPr kumimoji="1" lang="ja-JP" altLang="en-US" sz="1400" dirty="0" smtClean="0">
                          <a:solidFill>
                            <a:schemeClr val="bg1"/>
                          </a:solidFill>
                          <a:latin typeface="+mn-ea"/>
                          <a:ea typeface="+mn-ea"/>
                        </a:rPr>
                        <a:t>高断熱ドア</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mn-ea"/>
                          <a:ea typeface="+mn-ea"/>
                        </a:rPr>
                        <a:t>1/3</a:t>
                      </a:r>
                      <a:endParaRPr kumimoji="1" lang="ja-JP" altLang="en-US"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16</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戸</a:t>
                      </a:r>
                      <a:endParaRPr kumimoji="1" lang="en-US" altLang="ja-JP"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・高断熱ドアを設置すること（対象製品に関する要件あり）。</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r h="611111">
                <a:tc>
                  <a:txBody>
                    <a:bodyPr/>
                    <a:lstStyle/>
                    <a:p>
                      <a:pPr algn="ctr"/>
                      <a:endParaRPr kumimoji="1" lang="en-US" altLang="ja-JP" sz="800" dirty="0" smtClean="0">
                        <a:solidFill>
                          <a:schemeClr val="bg1"/>
                        </a:solidFill>
                        <a:latin typeface="+mn-ea"/>
                        <a:ea typeface="+mn-ea"/>
                      </a:endParaRPr>
                    </a:p>
                    <a:p>
                      <a:pPr algn="ctr"/>
                      <a:r>
                        <a:rPr kumimoji="1" lang="ja-JP" altLang="en-US" sz="1400" dirty="0" smtClean="0">
                          <a:solidFill>
                            <a:schemeClr val="bg1"/>
                          </a:solidFill>
                          <a:latin typeface="+mn-ea"/>
                          <a:ea typeface="+mn-ea"/>
                        </a:rPr>
                        <a:t>壁</a:t>
                      </a:r>
                      <a:r>
                        <a:rPr kumimoji="1" lang="en-US" altLang="ja-JP" sz="1400" dirty="0" smtClean="0">
                          <a:solidFill>
                            <a:schemeClr val="bg1"/>
                          </a:solidFill>
                          <a:latin typeface="+mn-ea"/>
                          <a:ea typeface="+mn-ea"/>
                        </a:rPr>
                        <a:t>/</a:t>
                      </a:r>
                      <a:r>
                        <a:rPr kumimoji="1" lang="ja-JP" altLang="en-US" sz="1400" dirty="0" smtClean="0">
                          <a:solidFill>
                            <a:schemeClr val="bg1"/>
                          </a:solidFill>
                          <a:latin typeface="+mn-ea"/>
                          <a:ea typeface="+mn-ea"/>
                        </a:rPr>
                        <a:t>床等断熱</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mn-ea"/>
                          <a:ea typeface="+mn-ea"/>
                        </a:rPr>
                        <a:t>1/3</a:t>
                      </a:r>
                      <a:endParaRPr kumimoji="1" lang="ja-JP" altLang="en-US"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24</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戸</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・１つ以上の居室において、外気に接する全ての部分に断熱材を設置すること（対象製品に関する要件あり）。</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1880379"/>
                  </a:ext>
                </a:extLst>
              </a:tr>
            </a:tbl>
          </a:graphicData>
        </a:graphic>
      </p:graphicFrame>
      <p:sp>
        <p:nvSpPr>
          <p:cNvPr id="14" name="正方形/長方形 13"/>
          <p:cNvSpPr/>
          <p:nvPr/>
        </p:nvSpPr>
        <p:spPr>
          <a:xfrm>
            <a:off x="270235" y="933872"/>
            <a:ext cx="5963912"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　蓄電池システムの設置に対して補助します。</a:t>
            </a:r>
            <a:endParaRPr lang="en-US" altLang="ja-JP" sz="1400" dirty="0">
              <a:solidFill>
                <a:schemeClr val="tx1">
                  <a:lumMod val="75000"/>
                  <a:lumOff val="25000"/>
                </a:schemeClr>
              </a:solidFill>
              <a:latin typeface="+mn-ea"/>
              <a:cs typeface="Verdana" panose="020B0604030504040204" pitchFamily="34" charset="0"/>
            </a:endParaRPr>
          </a:p>
        </p:txBody>
      </p:sp>
      <p:sp>
        <p:nvSpPr>
          <p:cNvPr id="15" name="正方形/長方形 14"/>
          <p:cNvSpPr/>
          <p:nvPr/>
        </p:nvSpPr>
        <p:spPr>
          <a:xfrm>
            <a:off x="336867" y="3999422"/>
            <a:ext cx="8850701"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　高断熱窓・ドアの設置に加え、</a:t>
            </a:r>
            <a:r>
              <a:rPr lang="ja-JP" altLang="en-US" sz="1400" b="1" u="sng" dirty="0">
                <a:solidFill>
                  <a:schemeClr val="tx1">
                    <a:lumMod val="75000"/>
                    <a:lumOff val="25000"/>
                  </a:schemeClr>
                </a:solidFill>
                <a:latin typeface="+mn-ea"/>
                <a:cs typeface="Verdana" panose="020B0604030504040204" pitchFamily="34" charset="0"/>
              </a:rPr>
              <a:t>令和５年度から壁</a:t>
            </a:r>
            <a:r>
              <a:rPr lang="en-US" altLang="ja-JP" sz="1400" b="1" u="sng" dirty="0">
                <a:solidFill>
                  <a:schemeClr val="tx1">
                    <a:lumMod val="75000"/>
                    <a:lumOff val="25000"/>
                  </a:schemeClr>
                </a:solidFill>
                <a:latin typeface="+mn-ea"/>
                <a:cs typeface="Verdana" panose="020B0604030504040204" pitchFamily="34" charset="0"/>
              </a:rPr>
              <a:t>/</a:t>
            </a:r>
            <a:r>
              <a:rPr lang="ja-JP" altLang="en-US" sz="1400" b="1" u="sng" dirty="0">
                <a:solidFill>
                  <a:schemeClr val="tx1">
                    <a:lumMod val="75000"/>
                    <a:lumOff val="25000"/>
                  </a:schemeClr>
                </a:solidFill>
                <a:latin typeface="+mn-ea"/>
                <a:cs typeface="Verdana" panose="020B0604030504040204" pitchFamily="34" charset="0"/>
              </a:rPr>
              <a:t>床等断熱改修に対する補助も開始します。</a:t>
            </a:r>
            <a:endParaRPr lang="en-US" altLang="ja-JP" sz="1400" b="1" u="sng" dirty="0">
              <a:solidFill>
                <a:schemeClr val="tx1">
                  <a:lumMod val="75000"/>
                  <a:lumOff val="25000"/>
                </a:schemeClr>
              </a:solidFill>
              <a:latin typeface="+mn-ea"/>
              <a:cs typeface="Verdana" panose="020B0604030504040204" pitchFamily="34" charset="0"/>
            </a:endParaRPr>
          </a:p>
        </p:txBody>
      </p:sp>
      <p:sp>
        <p:nvSpPr>
          <p:cNvPr id="18" name="正方形/長方形 17"/>
          <p:cNvSpPr/>
          <p:nvPr/>
        </p:nvSpPr>
        <p:spPr>
          <a:xfrm>
            <a:off x="336868" y="5956512"/>
            <a:ext cx="11512623" cy="605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p:cNvSpPr/>
          <p:nvPr/>
        </p:nvSpPr>
        <p:spPr>
          <a:xfrm>
            <a:off x="336867" y="5955161"/>
            <a:ext cx="612476" cy="198741"/>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新規</a:t>
            </a:r>
          </a:p>
        </p:txBody>
      </p:sp>
      <p:sp>
        <p:nvSpPr>
          <p:cNvPr id="21" name="スライド番号プレースホルダー 1"/>
          <p:cNvSpPr>
            <a:spLocks noGrp="1"/>
          </p:cNvSpPr>
          <p:nvPr>
            <p:ph type="sldNum" sz="quarter" idx="12"/>
          </p:nvPr>
        </p:nvSpPr>
        <p:spPr>
          <a:xfrm>
            <a:off x="9432000" y="6478132"/>
            <a:ext cx="2743200" cy="365125"/>
          </a:xfrm>
        </p:spPr>
        <p:txBody>
          <a:bodyPr/>
          <a:lstStyle/>
          <a:p>
            <a:fld id="{2C5029BF-4171-4A9D-860A-EA918B55B2DF}" type="slidenum">
              <a:rPr kumimoji="1" lang="ja-JP" altLang="en-US" smtClean="0"/>
              <a:t>10</a:t>
            </a:fld>
            <a:endParaRPr kumimoji="1" lang="ja-JP" altLang="en-US" dirty="0"/>
          </a:p>
        </p:txBody>
      </p:sp>
      <p:pic>
        <p:nvPicPr>
          <p:cNvPr id="3" name="図 2"/>
          <p:cNvPicPr>
            <a:picLocks noChangeAspect="1"/>
          </p:cNvPicPr>
          <p:nvPr/>
        </p:nvPicPr>
        <p:blipFill>
          <a:blip r:embed="rId2"/>
          <a:stretch>
            <a:fillRect/>
          </a:stretch>
        </p:blipFill>
        <p:spPr>
          <a:xfrm>
            <a:off x="4762217" y="712542"/>
            <a:ext cx="548436" cy="567765"/>
          </a:xfrm>
          <a:prstGeom prst="rect">
            <a:avLst/>
          </a:prstGeom>
        </p:spPr>
      </p:pic>
      <p:pic>
        <p:nvPicPr>
          <p:cNvPr id="5" name="図 4"/>
          <p:cNvPicPr>
            <a:picLocks noChangeAspect="1"/>
          </p:cNvPicPr>
          <p:nvPr/>
        </p:nvPicPr>
        <p:blipFill>
          <a:blip r:embed="rId3"/>
          <a:stretch>
            <a:fillRect/>
          </a:stretch>
        </p:blipFill>
        <p:spPr>
          <a:xfrm>
            <a:off x="8063892" y="3633927"/>
            <a:ext cx="749118" cy="742849"/>
          </a:xfrm>
          <a:prstGeom prst="rect">
            <a:avLst/>
          </a:prstGeom>
        </p:spPr>
      </p:pic>
      <p:sp>
        <p:nvSpPr>
          <p:cNvPr id="22" name="タイトル 1"/>
          <p:cNvSpPr txBox="1">
            <a:spLocks/>
          </p:cNvSpPr>
          <p:nvPr/>
        </p:nvSpPr>
        <p:spPr>
          <a:xfrm>
            <a:off x="160475" y="154699"/>
            <a:ext cx="11168601" cy="387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b="1" dirty="0" smtClean="0">
                <a:solidFill>
                  <a:srgbClr val="002060"/>
                </a:solidFill>
                <a:latin typeface="Meiryo UI" panose="020B0604030504040204" pitchFamily="50" charset="-128"/>
                <a:ea typeface="Meiryo UI" panose="020B0604030504040204" pitchFamily="50" charset="-128"/>
              </a:rPr>
              <a:t>6.2</a:t>
            </a:r>
            <a:r>
              <a:rPr lang="ja-JP" altLang="en-US" sz="2400" b="1" dirty="0">
                <a:solidFill>
                  <a:srgbClr val="002060"/>
                </a:solidFill>
                <a:latin typeface="Meiryo UI" panose="020B0604030504040204" pitchFamily="50" charset="-128"/>
                <a:ea typeface="Meiryo UI" panose="020B0604030504040204" pitchFamily="50" charset="-128"/>
              </a:rPr>
              <a:t>　令和５年度 補助事業メニュー</a:t>
            </a:r>
            <a:r>
              <a:rPr lang="ja-JP" altLang="en-US" sz="2400" b="1" dirty="0" smtClean="0">
                <a:solidFill>
                  <a:srgbClr val="002060"/>
                </a:solidFill>
                <a:latin typeface="Meiryo UI" panose="020B0604030504040204" pitchFamily="50" charset="-128"/>
                <a:ea typeface="Meiryo UI" panose="020B0604030504040204" pitchFamily="50" charset="-128"/>
              </a:rPr>
              <a:t>一覧（２／３）</a:t>
            </a:r>
            <a:endParaRPr lang="ja-JP" altLang="en-US" sz="2400" b="1"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909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8536" y="631123"/>
            <a:ext cx="11792931" cy="612336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188536" y="548195"/>
            <a:ext cx="11792931" cy="928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游ゴシック" panose="020B0400000000000000" pitchFamily="50" charset="-128"/>
            </a:endParaRPr>
          </a:p>
        </p:txBody>
      </p:sp>
      <p:sp>
        <p:nvSpPr>
          <p:cNvPr id="17" name="正方形/長方形 16"/>
          <p:cNvSpPr/>
          <p:nvPr/>
        </p:nvSpPr>
        <p:spPr>
          <a:xfrm>
            <a:off x="440559" y="715204"/>
            <a:ext cx="7801220"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schemeClr val="tx1">
                    <a:lumMod val="75000"/>
                    <a:lumOff val="25000"/>
                  </a:schemeClr>
                </a:solidFill>
                <a:latin typeface="+mn-ea"/>
                <a:cs typeface="Verdana" panose="020B0604030504040204" pitchFamily="34" charset="0"/>
              </a:rPr>
              <a:t>（４）熱</a:t>
            </a:r>
            <a:r>
              <a:rPr lang="ja-JP" altLang="en-US" b="1" dirty="0">
                <a:solidFill>
                  <a:schemeClr val="tx1">
                    <a:lumMod val="75000"/>
                    <a:lumOff val="25000"/>
                  </a:schemeClr>
                </a:solidFill>
                <a:latin typeface="+mn-ea"/>
                <a:cs typeface="Verdana" panose="020B0604030504040204" pitchFamily="34" charset="0"/>
              </a:rPr>
              <a:t>と電気の有効利用促進事業</a:t>
            </a:r>
            <a:endParaRPr lang="en-US" altLang="ja-JP" b="1" dirty="0">
              <a:solidFill>
                <a:schemeClr val="tx1">
                  <a:lumMod val="75000"/>
                  <a:lumOff val="25000"/>
                </a:schemeClr>
              </a:solidFill>
              <a:latin typeface="+mn-ea"/>
              <a:cs typeface="Verdana" panose="020B0604030504040204" pitchFamily="34" charset="0"/>
            </a:endParaRPr>
          </a:p>
        </p:txBody>
      </p:sp>
      <p:sp>
        <p:nvSpPr>
          <p:cNvPr id="10" name="正方形/長方形 9"/>
          <p:cNvSpPr/>
          <p:nvPr/>
        </p:nvSpPr>
        <p:spPr>
          <a:xfrm>
            <a:off x="440559" y="5060437"/>
            <a:ext cx="7801220"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schemeClr val="tx1">
                    <a:lumMod val="75000"/>
                    <a:lumOff val="25000"/>
                  </a:schemeClr>
                </a:solidFill>
                <a:latin typeface="+mn-ea"/>
                <a:cs typeface="Verdana" panose="020B0604030504040204" pitchFamily="34" charset="0"/>
              </a:rPr>
              <a:t>（５）戸</a:t>
            </a:r>
            <a:r>
              <a:rPr lang="ja-JP" altLang="en-US" b="1" dirty="0">
                <a:solidFill>
                  <a:schemeClr val="tx1">
                    <a:lumMod val="75000"/>
                    <a:lumOff val="25000"/>
                  </a:schemeClr>
                </a:solidFill>
                <a:latin typeface="+mn-ea"/>
                <a:cs typeface="Verdana" panose="020B0604030504040204" pitchFamily="34" charset="0"/>
              </a:rPr>
              <a:t>建住宅における</a:t>
            </a:r>
            <a:r>
              <a:rPr lang="en-US" altLang="ja-JP" b="1" dirty="0">
                <a:solidFill>
                  <a:schemeClr val="tx1">
                    <a:lumMod val="75000"/>
                    <a:lumOff val="25000"/>
                  </a:schemeClr>
                </a:solidFill>
                <a:latin typeface="+mn-ea"/>
                <a:cs typeface="Verdana" panose="020B0604030504040204" pitchFamily="34" charset="0"/>
              </a:rPr>
              <a:t>V2H</a:t>
            </a:r>
            <a:r>
              <a:rPr lang="ja-JP" altLang="en-US" b="1" dirty="0">
                <a:solidFill>
                  <a:schemeClr val="tx1">
                    <a:lumMod val="75000"/>
                    <a:lumOff val="25000"/>
                  </a:schemeClr>
                </a:solidFill>
                <a:latin typeface="+mn-ea"/>
                <a:cs typeface="Verdana" panose="020B0604030504040204" pitchFamily="34" charset="0"/>
              </a:rPr>
              <a:t>普及促進事業</a:t>
            </a:r>
            <a:endParaRPr lang="en-US" altLang="ja-JP" b="1" dirty="0">
              <a:solidFill>
                <a:schemeClr val="tx1">
                  <a:lumMod val="75000"/>
                  <a:lumOff val="25000"/>
                </a:schemeClr>
              </a:solidFill>
              <a:latin typeface="+mn-ea"/>
              <a:cs typeface="Verdana" panose="020B060403050404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225769570"/>
              </p:ext>
            </p:extLst>
          </p:nvPr>
        </p:nvGraphicFramePr>
        <p:xfrm>
          <a:off x="440559" y="3708159"/>
          <a:ext cx="11361796" cy="1272540"/>
        </p:xfrm>
        <a:graphic>
          <a:graphicData uri="http://schemas.openxmlformats.org/drawingml/2006/table">
            <a:tbl>
              <a:tblPr firstRow="1" firstCol="1" bandRow="1">
                <a:tableStyleId>{5C22544A-7EE6-4342-B048-85BDC9FD1C3A}</a:tableStyleId>
              </a:tblPr>
              <a:tblGrid>
                <a:gridCol w="2545797">
                  <a:extLst>
                    <a:ext uri="{9D8B030D-6E8A-4147-A177-3AD203B41FA5}">
                      <a16:colId xmlns:a16="http://schemas.microsoft.com/office/drawing/2014/main" val="1531527990"/>
                    </a:ext>
                  </a:extLst>
                </a:gridCol>
                <a:gridCol w="1131465">
                  <a:extLst>
                    <a:ext uri="{9D8B030D-6E8A-4147-A177-3AD203B41FA5}">
                      <a16:colId xmlns:a16="http://schemas.microsoft.com/office/drawing/2014/main" val="1874251664"/>
                    </a:ext>
                  </a:extLst>
                </a:gridCol>
                <a:gridCol w="1885775">
                  <a:extLst>
                    <a:ext uri="{9D8B030D-6E8A-4147-A177-3AD203B41FA5}">
                      <a16:colId xmlns:a16="http://schemas.microsoft.com/office/drawing/2014/main" val="1058226587"/>
                    </a:ext>
                  </a:extLst>
                </a:gridCol>
                <a:gridCol w="5798759">
                  <a:extLst>
                    <a:ext uri="{9D8B030D-6E8A-4147-A177-3AD203B41FA5}">
                      <a16:colId xmlns:a16="http://schemas.microsoft.com/office/drawing/2014/main" val="769151566"/>
                    </a:ext>
                  </a:extLst>
                </a:gridCol>
              </a:tblGrid>
              <a:tr h="260639">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助成率</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上限額</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要件</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421031">
                <a:tc>
                  <a:txBody>
                    <a:bodyPr/>
                    <a:lstStyle/>
                    <a:p>
                      <a:pPr algn="ctr"/>
                      <a:r>
                        <a:rPr kumimoji="1" lang="ja-JP" altLang="en-US" sz="1400" dirty="0" smtClean="0">
                          <a:solidFill>
                            <a:schemeClr val="bg1"/>
                          </a:solidFill>
                          <a:latin typeface="+mn-ea"/>
                          <a:ea typeface="+mn-ea"/>
                        </a:rPr>
                        <a:t>太陽熱利用システム</a:t>
                      </a:r>
                    </a:p>
                    <a:p>
                      <a:pPr algn="ctr"/>
                      <a:r>
                        <a:rPr kumimoji="1" lang="ja-JP" altLang="en-US" sz="1400" dirty="0" smtClean="0">
                          <a:solidFill>
                            <a:schemeClr val="bg1"/>
                          </a:solidFill>
                          <a:latin typeface="+mn-ea"/>
                          <a:ea typeface="+mn-ea"/>
                        </a:rPr>
                        <a:t>補助熱源機</a:t>
                      </a: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en-US" altLang="ja-JP" sz="1400" b="0" dirty="0" smtClean="0">
                          <a:solidFill>
                            <a:schemeClr val="tx1">
                              <a:lumMod val="75000"/>
                              <a:lumOff val="25000"/>
                            </a:schemeClr>
                          </a:solidFill>
                          <a:latin typeface="+mn-ea"/>
                          <a:ea typeface="+mn-ea"/>
                        </a:rPr>
                        <a:t>1/2</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10</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en-US" sz="1400" kern="1200" dirty="0" smtClean="0">
                          <a:solidFill>
                            <a:schemeClr val="dk1"/>
                          </a:solidFill>
                          <a:effectLst/>
                          <a:latin typeface="+mn-lt"/>
                          <a:ea typeface="+mn-ea"/>
                          <a:cs typeface="+mn-cs"/>
                        </a:rPr>
                        <a:t>台</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・太陽熱利用システムを既に設置している住宅　等</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421031">
                <a:tc>
                  <a:txBody>
                    <a:bodyPr/>
                    <a:lstStyle/>
                    <a:p>
                      <a:pPr algn="ctr"/>
                      <a:r>
                        <a:rPr kumimoji="1" lang="ja-JP" altLang="en-US" sz="1400" dirty="0" smtClean="0">
                          <a:solidFill>
                            <a:schemeClr val="bg1"/>
                          </a:solidFill>
                          <a:latin typeface="+mn-ea"/>
                          <a:ea typeface="+mn-ea"/>
                        </a:rPr>
                        <a:t>地中熱利用システム</a:t>
                      </a:r>
                    </a:p>
                    <a:p>
                      <a:pPr algn="ctr"/>
                      <a:r>
                        <a:rPr kumimoji="1" lang="ja-JP" altLang="en-US" sz="1400" dirty="0" smtClean="0">
                          <a:solidFill>
                            <a:schemeClr val="bg1"/>
                          </a:solidFill>
                          <a:latin typeface="+mn-ea"/>
                          <a:ea typeface="+mn-ea"/>
                        </a:rPr>
                        <a:t>ヒートポンプエアコン</a:t>
                      </a: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mn-ea"/>
                          <a:ea typeface="+mn-ea"/>
                        </a:rPr>
                        <a:t>1/2</a:t>
                      </a:r>
                      <a:endParaRPr kumimoji="1" lang="ja-JP" altLang="en-US"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27.5</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en-US" sz="1400" kern="1200" dirty="0" smtClean="0">
                          <a:solidFill>
                            <a:schemeClr val="dk1"/>
                          </a:solidFill>
                          <a:effectLst/>
                          <a:latin typeface="+mn-lt"/>
                          <a:ea typeface="+mn-ea"/>
                          <a:cs typeface="+mn-cs"/>
                        </a:rPr>
                        <a:t>台</a:t>
                      </a:r>
                      <a:endParaRPr kumimoji="1" lang="en-US" altLang="ja-JP"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・地中熱利用システムを既に設置している住宅　等</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990533341"/>
              </p:ext>
            </p:extLst>
          </p:nvPr>
        </p:nvGraphicFramePr>
        <p:xfrm>
          <a:off x="440561" y="1462355"/>
          <a:ext cx="11361797" cy="1506209"/>
        </p:xfrm>
        <a:graphic>
          <a:graphicData uri="http://schemas.openxmlformats.org/drawingml/2006/table">
            <a:tbl>
              <a:tblPr firstRow="1" firstCol="1" bandRow="1">
                <a:tableStyleId>{5C22544A-7EE6-4342-B048-85BDC9FD1C3A}</a:tableStyleId>
              </a:tblPr>
              <a:tblGrid>
                <a:gridCol w="2545751">
                  <a:extLst>
                    <a:ext uri="{9D8B030D-6E8A-4147-A177-3AD203B41FA5}">
                      <a16:colId xmlns:a16="http://schemas.microsoft.com/office/drawing/2014/main" val="1531527990"/>
                    </a:ext>
                  </a:extLst>
                </a:gridCol>
                <a:gridCol w="1131652">
                  <a:extLst>
                    <a:ext uri="{9D8B030D-6E8A-4147-A177-3AD203B41FA5}">
                      <a16:colId xmlns:a16="http://schemas.microsoft.com/office/drawing/2014/main" val="1874251664"/>
                    </a:ext>
                  </a:extLst>
                </a:gridCol>
                <a:gridCol w="1885741">
                  <a:extLst>
                    <a:ext uri="{9D8B030D-6E8A-4147-A177-3AD203B41FA5}">
                      <a16:colId xmlns:a16="http://schemas.microsoft.com/office/drawing/2014/main" val="1058226587"/>
                    </a:ext>
                  </a:extLst>
                </a:gridCol>
                <a:gridCol w="5798653">
                  <a:extLst>
                    <a:ext uri="{9D8B030D-6E8A-4147-A177-3AD203B41FA5}">
                      <a16:colId xmlns:a16="http://schemas.microsoft.com/office/drawing/2014/main" val="769151566"/>
                    </a:ext>
                  </a:extLst>
                </a:gridCol>
              </a:tblGrid>
              <a:tr h="218798">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助成率</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上限額</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要件</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353444">
                <a:tc>
                  <a:txBody>
                    <a:bodyPr/>
                    <a:lstStyle/>
                    <a:p>
                      <a:pPr algn="ctr"/>
                      <a:r>
                        <a:rPr kumimoji="1" lang="ja-JP" altLang="en-US" sz="1400" b="1" kern="1200" dirty="0" smtClean="0">
                          <a:solidFill>
                            <a:schemeClr val="lt1"/>
                          </a:solidFill>
                          <a:effectLst/>
                          <a:latin typeface="+mn-lt"/>
                          <a:ea typeface="+mn-ea"/>
                          <a:cs typeface="+mn-cs"/>
                        </a:rPr>
                        <a:t>太陽熱利用システム</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en-US" altLang="ja-JP" sz="1400" b="0" dirty="0" smtClean="0">
                          <a:solidFill>
                            <a:schemeClr val="tx1">
                              <a:lumMod val="75000"/>
                              <a:lumOff val="25000"/>
                            </a:schemeClr>
                          </a:solidFill>
                          <a:latin typeface="+mn-ea"/>
                          <a:ea typeface="+mn-ea"/>
                        </a:rPr>
                        <a:t>1/2</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55</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戸</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・自然循環型（太陽熱温水器）を除く</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512574">
                <a:tc>
                  <a:txBody>
                    <a:bodyPr/>
                    <a:lstStyle/>
                    <a:p>
                      <a:pPr algn="ctr"/>
                      <a:r>
                        <a:rPr kumimoji="1" lang="ja-JP" altLang="ja-JP" sz="1400" b="1" kern="1200" dirty="0" smtClean="0">
                          <a:solidFill>
                            <a:schemeClr val="lt1"/>
                          </a:solidFill>
                          <a:effectLst/>
                          <a:latin typeface="+mn-lt"/>
                          <a:ea typeface="+mn-ea"/>
                          <a:cs typeface="+mn-cs"/>
                        </a:rPr>
                        <a:t>地中熱利用システム</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mn-ea"/>
                          <a:ea typeface="+mn-ea"/>
                        </a:rPr>
                        <a:t>3/5</a:t>
                      </a:r>
                      <a:endParaRPr kumimoji="1" lang="ja-JP" altLang="en-US"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180</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en-US" sz="1400" kern="1200" dirty="0" smtClean="0">
                          <a:solidFill>
                            <a:schemeClr val="dk1"/>
                          </a:solidFill>
                          <a:effectLst/>
                          <a:latin typeface="+mn-lt"/>
                          <a:ea typeface="+mn-ea"/>
                          <a:cs typeface="+mn-cs"/>
                        </a:rPr>
                        <a:t>台</a:t>
                      </a:r>
                      <a:endParaRPr kumimoji="1" lang="en-US" altLang="ja-JP"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・クローズドループ型であること</a:t>
                      </a:r>
                    </a:p>
                    <a:p>
                      <a:r>
                        <a:rPr kumimoji="1" lang="ja-JP" altLang="en-US" sz="1400" dirty="0" smtClean="0">
                          <a:solidFill>
                            <a:schemeClr val="tx1">
                              <a:lumMod val="75000"/>
                              <a:lumOff val="25000"/>
                            </a:schemeClr>
                          </a:solidFill>
                          <a:latin typeface="+mn-ea"/>
                          <a:ea typeface="+mn-ea"/>
                        </a:rPr>
                        <a:t>・暖房時エネルギー消費効率（定格 </a:t>
                      </a:r>
                      <a:r>
                        <a:rPr kumimoji="1" lang="en-US" altLang="ja-JP" sz="1400" dirty="0" smtClean="0">
                          <a:solidFill>
                            <a:schemeClr val="tx1">
                              <a:lumMod val="75000"/>
                              <a:lumOff val="25000"/>
                            </a:schemeClr>
                          </a:solidFill>
                          <a:latin typeface="+mn-ea"/>
                          <a:ea typeface="+mn-ea"/>
                        </a:rPr>
                        <a:t>COP</a:t>
                      </a:r>
                      <a:r>
                        <a:rPr kumimoji="1" lang="ja-JP" altLang="en-US" sz="1400" dirty="0" smtClean="0">
                          <a:solidFill>
                            <a:schemeClr val="tx1">
                              <a:lumMod val="75000"/>
                              <a:lumOff val="25000"/>
                            </a:schemeClr>
                          </a:solidFill>
                          <a:latin typeface="+mn-ea"/>
                          <a:ea typeface="+mn-ea"/>
                        </a:rPr>
                        <a:t>値）が３</a:t>
                      </a:r>
                      <a:r>
                        <a:rPr kumimoji="1" lang="en-US" altLang="ja-JP" sz="1400" dirty="0" smtClean="0">
                          <a:solidFill>
                            <a:schemeClr val="tx1">
                              <a:lumMod val="75000"/>
                              <a:lumOff val="25000"/>
                            </a:schemeClr>
                          </a:solidFill>
                          <a:latin typeface="+mn-ea"/>
                          <a:ea typeface="+mn-ea"/>
                        </a:rPr>
                        <a:t>.</a:t>
                      </a:r>
                      <a:r>
                        <a:rPr kumimoji="1" lang="ja-JP" altLang="en-US" sz="1400" dirty="0" smtClean="0">
                          <a:solidFill>
                            <a:schemeClr val="tx1">
                              <a:lumMod val="75000"/>
                              <a:lumOff val="25000"/>
                            </a:schemeClr>
                          </a:solidFill>
                          <a:latin typeface="+mn-ea"/>
                          <a:ea typeface="+mn-ea"/>
                        </a:rPr>
                        <a:t>７以上であること</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r h="358251">
                <a:tc>
                  <a:txBody>
                    <a:bodyPr/>
                    <a:lstStyle/>
                    <a:p>
                      <a:pPr algn="ctr"/>
                      <a:endParaRPr kumimoji="1" lang="en-US" altLang="ja-JP" sz="400" b="1" kern="1200" dirty="0" smtClean="0">
                        <a:solidFill>
                          <a:schemeClr val="lt1"/>
                        </a:solidFill>
                        <a:effectLst/>
                        <a:latin typeface="+mn-lt"/>
                        <a:ea typeface="+mn-ea"/>
                        <a:cs typeface="+mn-cs"/>
                      </a:endParaRPr>
                    </a:p>
                    <a:p>
                      <a:pPr algn="ctr"/>
                      <a:r>
                        <a:rPr kumimoji="1" lang="ja-JP" altLang="ja-JP" sz="1400" b="1" kern="1200" dirty="0" smtClean="0">
                          <a:solidFill>
                            <a:schemeClr val="lt1"/>
                          </a:solidFill>
                          <a:effectLst/>
                          <a:latin typeface="+mn-lt"/>
                          <a:ea typeface="+mn-ea"/>
                          <a:cs typeface="+mn-cs"/>
                        </a:rPr>
                        <a:t>エコキュート</a:t>
                      </a:r>
                      <a:r>
                        <a:rPr kumimoji="1" lang="ja-JP" altLang="en-US" sz="1400" b="1" kern="1200" dirty="0" smtClean="0">
                          <a:solidFill>
                            <a:schemeClr val="lt1"/>
                          </a:solidFill>
                          <a:effectLst/>
                          <a:latin typeface="+mn-lt"/>
                          <a:ea typeface="+mn-ea"/>
                          <a:cs typeface="+mn-cs"/>
                        </a:rPr>
                        <a:t>等</a:t>
                      </a:r>
                      <a:endParaRPr kumimoji="1" lang="ja-JP" altLang="en-US" sz="1400" dirty="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mn-ea"/>
                          <a:ea typeface="+mn-ea"/>
                        </a:rPr>
                        <a:t>1/3</a:t>
                      </a:r>
                      <a:endParaRPr kumimoji="1" lang="ja-JP" altLang="en-US"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22</a:t>
                      </a:r>
                      <a:r>
                        <a:rPr kumimoji="1" lang="ja-JP" altLang="ja-JP" sz="1400" kern="1200" dirty="0" smtClean="0">
                          <a:solidFill>
                            <a:schemeClr val="dk1"/>
                          </a:solidFill>
                          <a:effectLst/>
                          <a:latin typeface="+mn-lt"/>
                          <a:ea typeface="+mn-ea"/>
                          <a:cs typeface="+mn-cs"/>
                        </a:rPr>
                        <a:t>万円</a:t>
                      </a:r>
                      <a:r>
                        <a:rPr kumimoji="1" lang="en-US" altLang="ja-JP" sz="1400" kern="1200" dirty="0" smtClean="0">
                          <a:solidFill>
                            <a:schemeClr val="dk1"/>
                          </a:solidFill>
                          <a:effectLst/>
                          <a:latin typeface="+mn-lt"/>
                          <a:ea typeface="+mn-ea"/>
                          <a:cs typeface="+mn-cs"/>
                        </a:rPr>
                        <a:t>/</a:t>
                      </a:r>
                      <a:r>
                        <a:rPr kumimoji="1" lang="ja-JP" altLang="en-US" sz="1400" kern="1200" dirty="0" smtClean="0">
                          <a:solidFill>
                            <a:schemeClr val="dk1"/>
                          </a:solidFill>
                          <a:effectLst/>
                          <a:latin typeface="+mn-lt"/>
                          <a:ea typeface="+mn-ea"/>
                          <a:cs typeface="+mn-cs"/>
                        </a:rPr>
                        <a:t>台</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400" dirty="0" smtClean="0">
                          <a:solidFill>
                            <a:schemeClr val="tx1">
                              <a:lumMod val="75000"/>
                              <a:lumOff val="25000"/>
                            </a:schemeClr>
                          </a:solidFill>
                          <a:latin typeface="+mn-ea"/>
                          <a:ea typeface="+mn-ea"/>
                        </a:rPr>
                        <a:t>・太陽光発電の電力を利用して、日中に沸き上げる機能を有すること　</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1880379"/>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993711490"/>
              </p:ext>
            </p:extLst>
          </p:nvPr>
        </p:nvGraphicFramePr>
        <p:xfrm>
          <a:off x="440559" y="5813746"/>
          <a:ext cx="11361797" cy="852492"/>
        </p:xfrm>
        <a:graphic>
          <a:graphicData uri="http://schemas.openxmlformats.org/drawingml/2006/table">
            <a:tbl>
              <a:tblPr firstRow="1" firstCol="1" bandRow="1">
                <a:tableStyleId>{5C22544A-7EE6-4342-B048-85BDC9FD1C3A}</a:tableStyleId>
              </a:tblPr>
              <a:tblGrid>
                <a:gridCol w="2546335">
                  <a:extLst>
                    <a:ext uri="{9D8B030D-6E8A-4147-A177-3AD203B41FA5}">
                      <a16:colId xmlns:a16="http://schemas.microsoft.com/office/drawing/2014/main" val="1531527990"/>
                    </a:ext>
                  </a:extLst>
                </a:gridCol>
                <a:gridCol w="1129304">
                  <a:extLst>
                    <a:ext uri="{9D8B030D-6E8A-4147-A177-3AD203B41FA5}">
                      <a16:colId xmlns:a16="http://schemas.microsoft.com/office/drawing/2014/main" val="1874251664"/>
                    </a:ext>
                  </a:extLst>
                </a:gridCol>
                <a:gridCol w="1886174">
                  <a:extLst>
                    <a:ext uri="{9D8B030D-6E8A-4147-A177-3AD203B41FA5}">
                      <a16:colId xmlns:a16="http://schemas.microsoft.com/office/drawing/2014/main" val="1058226587"/>
                    </a:ext>
                  </a:extLst>
                </a:gridCol>
                <a:gridCol w="5799984">
                  <a:extLst>
                    <a:ext uri="{9D8B030D-6E8A-4147-A177-3AD203B41FA5}">
                      <a16:colId xmlns:a16="http://schemas.microsoft.com/office/drawing/2014/main" val="769151566"/>
                    </a:ext>
                  </a:extLst>
                </a:gridCol>
              </a:tblGrid>
              <a:tr h="176600">
                <a:tc>
                  <a:txBody>
                    <a:bodyPr/>
                    <a:lstStyle/>
                    <a:p>
                      <a:pPr algn="ctr"/>
                      <a:r>
                        <a:rPr kumimoji="1" lang="ja-JP" altLang="en-US" sz="1400" dirty="0" smtClean="0">
                          <a:latin typeface="+mn-ea"/>
                          <a:ea typeface="+mn-ea"/>
                        </a:rPr>
                        <a:t>助成対象</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助成率</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b="1" dirty="0" smtClean="0">
                          <a:solidFill>
                            <a:schemeClr val="bg1"/>
                          </a:solidFill>
                          <a:latin typeface="+mn-ea"/>
                          <a:ea typeface="+mn-ea"/>
                        </a:rPr>
                        <a:t>上限額</a:t>
                      </a:r>
                      <a:endParaRPr kumimoji="1" lang="en-US" altLang="ja-JP" sz="1400" b="1" dirty="0" smtClean="0">
                        <a:solidFill>
                          <a:schemeClr val="bg1"/>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ja-JP" altLang="en-US" sz="1400" dirty="0" smtClean="0">
                          <a:latin typeface="+mn-ea"/>
                          <a:ea typeface="+mn-ea"/>
                        </a:rPr>
                        <a:t>要件</a:t>
                      </a:r>
                      <a:endParaRPr kumimoji="1" lang="ja-JP" altLang="en-US" sz="1400" dirty="0">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2918016790"/>
                  </a:ext>
                </a:extLst>
              </a:tr>
              <a:tr h="285276">
                <a:tc rowSpan="2">
                  <a:txBody>
                    <a:bodyPr/>
                    <a:lstStyle/>
                    <a:p>
                      <a:pPr algn="ctr"/>
                      <a:r>
                        <a:rPr kumimoji="1" lang="en-US" altLang="ja-JP" sz="1400" dirty="0" smtClean="0">
                          <a:solidFill>
                            <a:schemeClr val="bg1"/>
                          </a:solidFill>
                          <a:latin typeface="+mn-ea"/>
                          <a:ea typeface="+mn-ea"/>
                        </a:rPr>
                        <a:t>V2H</a:t>
                      </a:r>
                      <a:endParaRPr kumimoji="1" lang="ja-JP" altLang="en-US" sz="1400" dirty="0" smtClean="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algn="ctr"/>
                      <a:r>
                        <a:rPr kumimoji="1" lang="en-US" altLang="ja-JP" sz="1400" b="0" dirty="0" smtClean="0">
                          <a:solidFill>
                            <a:schemeClr val="tx1">
                              <a:lumMod val="75000"/>
                              <a:lumOff val="25000"/>
                            </a:schemeClr>
                          </a:solidFill>
                          <a:latin typeface="+mn-ea"/>
                          <a:ea typeface="+mn-ea"/>
                        </a:rPr>
                        <a:t>1/2</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50</a:t>
                      </a:r>
                      <a:r>
                        <a:rPr kumimoji="1" lang="ja-JP" altLang="ja-JP" sz="1400" kern="1200" dirty="0" smtClean="0">
                          <a:solidFill>
                            <a:schemeClr val="dk1"/>
                          </a:solidFill>
                          <a:effectLst/>
                          <a:latin typeface="+mn-lt"/>
                          <a:ea typeface="+mn-ea"/>
                          <a:cs typeface="+mn-cs"/>
                        </a:rPr>
                        <a:t>万円</a:t>
                      </a:r>
                      <a:endParaRPr kumimoji="1" lang="ja-JP" altLang="en-US" sz="1400" b="0" dirty="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40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847750"/>
                  </a:ext>
                </a:extLst>
              </a:tr>
              <a:tr h="285276">
                <a:tc vMerge="1">
                  <a:txBody>
                    <a:bodyPr/>
                    <a:lstStyle/>
                    <a:p>
                      <a:pPr algn="ctr"/>
                      <a:endParaRPr kumimoji="1" lang="ja-JP" altLang="en-US" sz="1400" dirty="0" smtClean="0">
                        <a:solidFill>
                          <a:schemeClr val="bg1"/>
                        </a:solidFill>
                        <a:latin typeface="+mn-ea"/>
                        <a:ea typeface="+mn-ea"/>
                      </a:endParaRPr>
                    </a:p>
                  </a:txBody>
                  <a:tcPr marL="68580" marR="68580" marT="34290" marB="34290"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mn-ea"/>
                          <a:ea typeface="+mn-ea"/>
                        </a:rPr>
                        <a:t>10/10</a:t>
                      </a:r>
                      <a:endParaRPr kumimoji="1" lang="ja-JP" altLang="en-US"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400" kern="1200" dirty="0" smtClean="0">
                          <a:solidFill>
                            <a:schemeClr val="dk1"/>
                          </a:solidFill>
                          <a:effectLst/>
                          <a:latin typeface="+mn-lt"/>
                          <a:ea typeface="+mn-ea"/>
                          <a:cs typeface="+mn-cs"/>
                        </a:rPr>
                        <a:t>100</a:t>
                      </a:r>
                      <a:r>
                        <a:rPr kumimoji="1" lang="ja-JP" altLang="ja-JP" sz="1400" kern="1200" dirty="0" smtClean="0">
                          <a:solidFill>
                            <a:schemeClr val="dk1"/>
                          </a:solidFill>
                          <a:effectLst/>
                          <a:latin typeface="+mn-lt"/>
                          <a:ea typeface="+mn-ea"/>
                          <a:cs typeface="+mn-cs"/>
                        </a:rPr>
                        <a:t>万円</a:t>
                      </a:r>
                      <a:endParaRPr kumimoji="1" lang="en-US" altLang="ja-JP" sz="1400" b="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mn-lt"/>
                          <a:ea typeface="+mn-ea"/>
                          <a:cs typeface="+mn-cs"/>
                        </a:rPr>
                        <a:t>・太陽光発電システム及び</a:t>
                      </a:r>
                      <a:r>
                        <a:rPr kumimoji="1" lang="en-US" altLang="ja-JP" sz="1400" kern="1200" dirty="0" smtClean="0">
                          <a:solidFill>
                            <a:schemeClr val="dk1"/>
                          </a:solidFill>
                          <a:effectLst/>
                          <a:latin typeface="+mn-lt"/>
                          <a:ea typeface="+mn-ea"/>
                          <a:cs typeface="+mn-cs"/>
                        </a:rPr>
                        <a:t>EV</a:t>
                      </a:r>
                      <a:r>
                        <a:rPr kumimoji="1" lang="ja-JP" altLang="ja-JP" sz="1400" kern="1200" dirty="0" smtClean="0">
                          <a:solidFill>
                            <a:schemeClr val="dk1"/>
                          </a:solidFill>
                          <a:effectLst/>
                          <a:latin typeface="+mn-lt"/>
                          <a:ea typeface="+mn-ea"/>
                          <a:cs typeface="+mn-cs"/>
                        </a:rPr>
                        <a:t>又は</a:t>
                      </a:r>
                      <a:r>
                        <a:rPr kumimoji="1" lang="en-US" altLang="ja-JP" sz="1400" kern="1200" dirty="0" smtClean="0">
                          <a:solidFill>
                            <a:schemeClr val="dk1"/>
                          </a:solidFill>
                          <a:effectLst/>
                          <a:latin typeface="+mn-lt"/>
                          <a:ea typeface="+mn-ea"/>
                          <a:cs typeface="+mn-cs"/>
                        </a:rPr>
                        <a:t>PHV</a:t>
                      </a:r>
                      <a:r>
                        <a:rPr kumimoji="1" lang="ja-JP" altLang="ja-JP" sz="1400" kern="1200" dirty="0" smtClean="0">
                          <a:solidFill>
                            <a:schemeClr val="dk1"/>
                          </a:solidFill>
                          <a:effectLst/>
                          <a:latin typeface="+mn-lt"/>
                          <a:ea typeface="+mn-ea"/>
                          <a:cs typeface="+mn-cs"/>
                        </a:rPr>
                        <a:t>が揃う場合</a:t>
                      </a:r>
                      <a:endParaRPr kumimoji="1" lang="ja-JP" altLang="en-US" sz="1400" dirty="0" smtClean="0">
                        <a:solidFill>
                          <a:schemeClr val="tx1">
                            <a:lumMod val="75000"/>
                            <a:lumOff val="25000"/>
                          </a:schemeClr>
                        </a:solidFill>
                        <a:latin typeface="+mn-ea"/>
                        <a:ea typeface="+mn-ea"/>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6503835"/>
                  </a:ext>
                </a:extLst>
              </a:tr>
            </a:tbl>
          </a:graphicData>
        </a:graphic>
      </p:graphicFrame>
      <p:sp>
        <p:nvSpPr>
          <p:cNvPr id="18" name="正方形/長方形 17"/>
          <p:cNvSpPr/>
          <p:nvPr/>
        </p:nvSpPr>
        <p:spPr>
          <a:xfrm>
            <a:off x="188536" y="1085009"/>
            <a:ext cx="10371983"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　１　太陽熱利用システム、地中熱利用システムの設置に加え、</a:t>
            </a:r>
            <a:r>
              <a:rPr lang="ja-JP" altLang="en-US" sz="1400" b="1" u="sng" dirty="0">
                <a:solidFill>
                  <a:schemeClr val="tx1">
                    <a:lumMod val="75000"/>
                    <a:lumOff val="25000"/>
                  </a:schemeClr>
                </a:solidFill>
                <a:latin typeface="+mn-ea"/>
                <a:cs typeface="Verdana" panose="020B0604030504040204" pitchFamily="34" charset="0"/>
              </a:rPr>
              <a:t>令和５年度からエコキュートの設置に</a:t>
            </a:r>
            <a:r>
              <a:rPr lang="ja-JP" altLang="en-US" sz="1400" b="1" u="sng" dirty="0" smtClean="0">
                <a:solidFill>
                  <a:schemeClr val="tx1">
                    <a:lumMod val="75000"/>
                    <a:lumOff val="25000"/>
                  </a:schemeClr>
                </a:solidFill>
                <a:latin typeface="+mn-ea"/>
                <a:cs typeface="Verdana" panose="020B0604030504040204" pitchFamily="34" charset="0"/>
              </a:rPr>
              <a:t>対しても</a:t>
            </a:r>
            <a:r>
              <a:rPr lang="ja-JP" altLang="en-US" sz="1400" b="1" u="sng" dirty="0">
                <a:solidFill>
                  <a:schemeClr val="tx1">
                    <a:lumMod val="75000"/>
                    <a:lumOff val="25000"/>
                  </a:schemeClr>
                </a:solidFill>
                <a:latin typeface="+mn-ea"/>
                <a:cs typeface="Verdana" panose="020B0604030504040204" pitchFamily="34" charset="0"/>
              </a:rPr>
              <a:t>補助します。</a:t>
            </a:r>
            <a:endParaRPr lang="en-US" altLang="ja-JP" sz="1400" b="1" u="sng" dirty="0">
              <a:solidFill>
                <a:schemeClr val="tx1">
                  <a:lumMod val="75000"/>
                  <a:lumOff val="25000"/>
                </a:schemeClr>
              </a:solidFill>
              <a:latin typeface="+mn-ea"/>
              <a:cs typeface="Verdana" panose="020B0604030504040204" pitchFamily="34" charset="0"/>
            </a:endParaRPr>
          </a:p>
        </p:txBody>
      </p:sp>
      <p:sp>
        <p:nvSpPr>
          <p:cNvPr id="19" name="正方形/長方形 18"/>
          <p:cNvSpPr/>
          <p:nvPr/>
        </p:nvSpPr>
        <p:spPr>
          <a:xfrm>
            <a:off x="355719" y="3260734"/>
            <a:ext cx="11248673"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　２　太陽熱利用システムの補助熱源機、地中熱利用システムのヒートポンプエアコンの更新に</a:t>
            </a:r>
            <a:r>
              <a:rPr lang="ja-JP" altLang="en-US" sz="1400" dirty="0" smtClean="0">
                <a:solidFill>
                  <a:schemeClr val="tx1">
                    <a:lumMod val="75000"/>
                    <a:lumOff val="25000"/>
                  </a:schemeClr>
                </a:solidFill>
                <a:latin typeface="+mn-ea"/>
                <a:cs typeface="Verdana" panose="020B0604030504040204" pitchFamily="34" charset="0"/>
              </a:rPr>
              <a:t>対して補助</a:t>
            </a:r>
            <a:r>
              <a:rPr lang="ja-JP" altLang="en-US" sz="1400" dirty="0">
                <a:solidFill>
                  <a:schemeClr val="tx1">
                    <a:lumMod val="75000"/>
                    <a:lumOff val="25000"/>
                  </a:schemeClr>
                </a:solidFill>
                <a:latin typeface="+mn-ea"/>
                <a:cs typeface="Verdana" panose="020B0604030504040204" pitchFamily="34" charset="0"/>
              </a:rPr>
              <a:t>します。</a:t>
            </a:r>
            <a:endParaRPr lang="en-US" altLang="ja-JP" sz="1400" dirty="0">
              <a:solidFill>
                <a:schemeClr val="tx1">
                  <a:lumMod val="75000"/>
                  <a:lumOff val="25000"/>
                </a:schemeClr>
              </a:solidFill>
              <a:latin typeface="+mn-ea"/>
              <a:cs typeface="Verdana" panose="020B0604030504040204" pitchFamily="34" charset="0"/>
            </a:endParaRPr>
          </a:p>
        </p:txBody>
      </p:sp>
      <p:sp>
        <p:nvSpPr>
          <p:cNvPr id="21" name="正方形/長方形 20"/>
          <p:cNvSpPr/>
          <p:nvPr/>
        </p:nvSpPr>
        <p:spPr>
          <a:xfrm>
            <a:off x="480653" y="5426223"/>
            <a:ext cx="8913772" cy="37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lumMod val="75000"/>
                    <a:lumOff val="25000"/>
                  </a:schemeClr>
                </a:solidFill>
                <a:latin typeface="+mn-ea"/>
                <a:cs typeface="Verdana" panose="020B0604030504040204" pitchFamily="34" charset="0"/>
              </a:rPr>
              <a:t>戸建住宅への</a:t>
            </a:r>
            <a:r>
              <a:rPr lang="en-US" altLang="ja-JP" sz="1400" dirty="0">
                <a:solidFill>
                  <a:schemeClr val="tx1">
                    <a:lumMod val="75000"/>
                    <a:lumOff val="25000"/>
                  </a:schemeClr>
                </a:solidFill>
                <a:latin typeface="+mn-ea"/>
                <a:cs typeface="Verdana" panose="020B0604030504040204" pitchFamily="34" charset="0"/>
              </a:rPr>
              <a:t>V2H</a:t>
            </a:r>
            <a:r>
              <a:rPr lang="ja-JP" altLang="en-US" sz="1400" dirty="0">
                <a:solidFill>
                  <a:schemeClr val="tx1">
                    <a:lumMod val="75000"/>
                    <a:lumOff val="25000"/>
                  </a:schemeClr>
                </a:solidFill>
                <a:latin typeface="+mn-ea"/>
                <a:cs typeface="Verdana" panose="020B0604030504040204" pitchFamily="34" charset="0"/>
              </a:rPr>
              <a:t>の設置に対して補助します。</a:t>
            </a:r>
            <a:endParaRPr lang="en-US" altLang="ja-JP" sz="1400" dirty="0">
              <a:solidFill>
                <a:schemeClr val="tx1">
                  <a:lumMod val="75000"/>
                  <a:lumOff val="25000"/>
                </a:schemeClr>
              </a:solidFill>
              <a:latin typeface="+mn-ea"/>
              <a:cs typeface="Verdana" panose="020B0604030504040204" pitchFamily="34" charset="0"/>
            </a:endParaRPr>
          </a:p>
        </p:txBody>
      </p:sp>
      <p:sp>
        <p:nvSpPr>
          <p:cNvPr id="22" name="正方形/長方形 21"/>
          <p:cNvSpPr/>
          <p:nvPr/>
        </p:nvSpPr>
        <p:spPr>
          <a:xfrm>
            <a:off x="440560" y="2621977"/>
            <a:ext cx="11361797" cy="3364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440559" y="2647943"/>
            <a:ext cx="612476" cy="198741"/>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新規</a:t>
            </a:r>
          </a:p>
        </p:txBody>
      </p:sp>
      <p:sp>
        <p:nvSpPr>
          <p:cNvPr id="23" name="スライド番号プレースホルダー 1"/>
          <p:cNvSpPr>
            <a:spLocks noGrp="1"/>
          </p:cNvSpPr>
          <p:nvPr>
            <p:ph type="sldNum" sz="quarter" idx="12"/>
          </p:nvPr>
        </p:nvSpPr>
        <p:spPr>
          <a:xfrm>
            <a:off x="9432000" y="6478132"/>
            <a:ext cx="2743200" cy="365125"/>
          </a:xfrm>
        </p:spPr>
        <p:txBody>
          <a:bodyPr/>
          <a:lstStyle/>
          <a:p>
            <a:fld id="{2C5029BF-4171-4A9D-860A-EA918B55B2DF}" type="slidenum">
              <a:rPr kumimoji="1" lang="ja-JP" altLang="en-US" smtClean="0"/>
              <a:t>11</a:t>
            </a:fld>
            <a:endParaRPr kumimoji="1" lang="ja-JP" altLang="en-US" dirty="0"/>
          </a:p>
        </p:txBody>
      </p:sp>
      <p:pic>
        <p:nvPicPr>
          <p:cNvPr id="3" name="図 2"/>
          <p:cNvPicPr>
            <a:picLocks noChangeAspect="1"/>
          </p:cNvPicPr>
          <p:nvPr/>
        </p:nvPicPr>
        <p:blipFill>
          <a:blip r:embed="rId2"/>
          <a:stretch>
            <a:fillRect/>
          </a:stretch>
        </p:blipFill>
        <p:spPr>
          <a:xfrm>
            <a:off x="10262691" y="659355"/>
            <a:ext cx="789390" cy="803000"/>
          </a:xfrm>
          <a:prstGeom prst="rect">
            <a:avLst/>
          </a:prstGeom>
        </p:spPr>
      </p:pic>
      <p:pic>
        <p:nvPicPr>
          <p:cNvPr id="4" name="図 3"/>
          <p:cNvPicPr>
            <a:picLocks noChangeAspect="1"/>
          </p:cNvPicPr>
          <p:nvPr/>
        </p:nvPicPr>
        <p:blipFill>
          <a:blip r:embed="rId3"/>
          <a:stretch>
            <a:fillRect/>
          </a:stretch>
        </p:blipFill>
        <p:spPr>
          <a:xfrm>
            <a:off x="5156715" y="5075827"/>
            <a:ext cx="730879" cy="721263"/>
          </a:xfrm>
          <a:prstGeom prst="rect">
            <a:avLst/>
          </a:prstGeom>
        </p:spPr>
      </p:pic>
      <p:sp>
        <p:nvSpPr>
          <p:cNvPr id="24" name="タイトル 1"/>
          <p:cNvSpPr txBox="1">
            <a:spLocks/>
          </p:cNvSpPr>
          <p:nvPr/>
        </p:nvSpPr>
        <p:spPr>
          <a:xfrm>
            <a:off x="160475" y="154699"/>
            <a:ext cx="11168601" cy="387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b="1" dirty="0" smtClean="0">
                <a:solidFill>
                  <a:srgbClr val="002060"/>
                </a:solidFill>
                <a:latin typeface="Meiryo UI" panose="020B0604030504040204" pitchFamily="50" charset="-128"/>
                <a:ea typeface="Meiryo UI" panose="020B0604030504040204" pitchFamily="50" charset="-128"/>
              </a:rPr>
              <a:t>6.2</a:t>
            </a:r>
            <a:r>
              <a:rPr lang="ja-JP" altLang="en-US" sz="2400" b="1" dirty="0">
                <a:solidFill>
                  <a:srgbClr val="002060"/>
                </a:solidFill>
                <a:latin typeface="Meiryo UI" panose="020B0604030504040204" pitchFamily="50" charset="-128"/>
                <a:ea typeface="Meiryo UI" panose="020B0604030504040204" pitchFamily="50" charset="-128"/>
              </a:rPr>
              <a:t>　令和５年度 補助事業メニュー</a:t>
            </a:r>
            <a:r>
              <a:rPr lang="ja-JP" altLang="en-US" sz="2400" b="1" dirty="0" smtClean="0">
                <a:solidFill>
                  <a:srgbClr val="002060"/>
                </a:solidFill>
                <a:latin typeface="Meiryo UI" panose="020B0604030504040204" pitchFamily="50" charset="-128"/>
                <a:ea typeface="Meiryo UI" panose="020B0604030504040204" pitchFamily="50" charset="-128"/>
              </a:rPr>
              <a:t>一覧（３／３）</a:t>
            </a:r>
            <a:endParaRPr lang="ja-JP" altLang="en-US" sz="2400" b="1"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3235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40659" y="1652677"/>
            <a:ext cx="11492753" cy="5068792"/>
          </a:xfrm>
          <a:prstGeom prst="roundRect">
            <a:avLst>
              <a:gd name="adj" fmla="val 7971"/>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solidFill>
                <a:schemeClr val="tx1"/>
              </a:solidFill>
            </a:endParaRPr>
          </a:p>
        </p:txBody>
      </p:sp>
      <p:sp>
        <p:nvSpPr>
          <p:cNvPr id="12" name="テキスト ボックス 11"/>
          <p:cNvSpPr txBox="1"/>
          <p:nvPr/>
        </p:nvSpPr>
        <p:spPr>
          <a:xfrm>
            <a:off x="744071" y="1565909"/>
            <a:ext cx="10847294" cy="2286939"/>
          </a:xfrm>
          <a:prstGeom prst="rect">
            <a:avLst/>
          </a:prstGeom>
          <a:noFill/>
          <a:ln w="22225">
            <a:noFill/>
          </a:ln>
        </p:spPr>
        <p:txBody>
          <a:bodyPr wrap="square" rtlCol="0" anchor="ctr" anchorCtr="0">
            <a:noAutofit/>
          </a:bodyPr>
          <a:lstStyle/>
          <a:p>
            <a:pPr>
              <a:lnSpc>
                <a:spcPts val="2000"/>
              </a:lnSpc>
            </a:pPr>
            <a:r>
              <a:rPr lang="ja-JP" altLang="en-US" b="1" dirty="0" smtClean="0">
                <a:latin typeface="メイリオ" panose="020B0604030504040204" pitchFamily="50" charset="-128"/>
                <a:ea typeface="メイリオ" panose="020B0604030504040204" pitchFamily="50" charset="-128"/>
              </a:rPr>
              <a:t>● 都補助申請時の誓約事項</a:t>
            </a:r>
            <a:endParaRPr lang="en-US" altLang="ja-JP" b="1" dirty="0" smtClean="0">
              <a:latin typeface="メイリオ" panose="020B0604030504040204" pitchFamily="50" charset="-128"/>
              <a:ea typeface="メイリオ" panose="020B0604030504040204" pitchFamily="50" charset="-128"/>
            </a:endParaRPr>
          </a:p>
          <a:p>
            <a:pPr>
              <a:lnSpc>
                <a:spcPts val="2000"/>
              </a:lnSpc>
            </a:pPr>
            <a:r>
              <a:rPr lang="ja-JP" altLang="en-US" sz="165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機器設置</a:t>
            </a:r>
            <a:r>
              <a:rPr lang="ja-JP" altLang="en-US" dirty="0" smtClean="0">
                <a:latin typeface="Meiryo UI" panose="020B0604030504040204" pitchFamily="50" charset="-128"/>
                <a:ea typeface="Meiryo UI" panose="020B0604030504040204" pitchFamily="50" charset="-128"/>
              </a:rPr>
              <a:t>に際し、</a:t>
            </a:r>
            <a:r>
              <a:rPr lang="ja-JP" altLang="en-US" b="1" u="sng" dirty="0" smtClean="0">
                <a:solidFill>
                  <a:srgbClr val="0000CC"/>
                </a:solidFill>
                <a:latin typeface="Meiryo UI" panose="020B0604030504040204" pitchFamily="50" charset="-128"/>
                <a:ea typeface="Meiryo UI" panose="020B0604030504040204" pitchFamily="50" charset="-128"/>
              </a:rPr>
              <a:t>各種</a:t>
            </a:r>
            <a:r>
              <a:rPr lang="ja-JP" altLang="en-US" b="1" u="sng" dirty="0">
                <a:solidFill>
                  <a:srgbClr val="0000CC"/>
                </a:solidFill>
                <a:latin typeface="Meiryo UI" panose="020B0604030504040204" pitchFamily="50" charset="-128"/>
                <a:ea typeface="Meiryo UI" panose="020B0604030504040204" pitchFamily="50" charset="-128"/>
              </a:rPr>
              <a:t>ガイドラインを</a:t>
            </a:r>
            <a:r>
              <a:rPr lang="ja-JP" altLang="en-US" b="1" u="sng" dirty="0" smtClean="0">
                <a:solidFill>
                  <a:srgbClr val="0000CC"/>
                </a:solidFill>
                <a:latin typeface="Meiryo UI" panose="020B0604030504040204" pitchFamily="50" charset="-128"/>
                <a:ea typeface="Meiryo UI" panose="020B0604030504040204" pitchFamily="50" charset="-128"/>
              </a:rPr>
              <a:t>準拠</a:t>
            </a:r>
            <a:r>
              <a:rPr lang="ja-JP" altLang="en-US" dirty="0" smtClean="0">
                <a:latin typeface="Meiryo UI" panose="020B0604030504040204" pitchFamily="50" charset="-128"/>
                <a:ea typeface="Meiryo UI" panose="020B0604030504040204" pitchFamily="50" charset="-128"/>
              </a:rPr>
              <a:t>、及び、</a:t>
            </a:r>
            <a:r>
              <a:rPr lang="ja-JP" altLang="en-US" dirty="0">
                <a:latin typeface="Meiryo UI" panose="020B0604030504040204" pitchFamily="50" charset="-128"/>
                <a:ea typeface="Meiryo UI" panose="020B0604030504040204" pitchFamily="50" charset="-128"/>
              </a:rPr>
              <a:t>「都民の健康と安全を確保する環境に関する条例」で定める</a:t>
            </a:r>
            <a:r>
              <a:rPr lang="ja-JP" altLang="en-US" b="1" u="sng" dirty="0">
                <a:solidFill>
                  <a:srgbClr val="0000CC"/>
                </a:solidFill>
                <a:latin typeface="Meiryo UI" panose="020B0604030504040204" pitchFamily="50" charset="-128"/>
                <a:ea typeface="Meiryo UI" panose="020B0604030504040204" pitchFamily="50" charset="-128"/>
              </a:rPr>
              <a:t>日常生活の騒音・振動の</a:t>
            </a:r>
            <a:r>
              <a:rPr lang="ja-JP" altLang="en-US" b="1" u="sng" dirty="0" smtClean="0">
                <a:solidFill>
                  <a:srgbClr val="0000CC"/>
                </a:solidFill>
                <a:latin typeface="Meiryo UI" panose="020B0604030504040204" pitchFamily="50" charset="-128"/>
                <a:ea typeface="Meiryo UI" panose="020B0604030504040204" pitchFamily="50" charset="-128"/>
              </a:rPr>
              <a:t>基準の遵守</a:t>
            </a:r>
            <a:r>
              <a:rPr lang="ja-JP" altLang="en-US" dirty="0" smtClean="0">
                <a:latin typeface="Meiryo UI" panose="020B0604030504040204" pitchFamily="50" charset="-128"/>
                <a:ea typeface="Meiryo UI" panose="020B0604030504040204" pitchFamily="50" charset="-128"/>
              </a:rPr>
              <a:t>を、</a:t>
            </a:r>
            <a:r>
              <a:rPr lang="ja-JP" altLang="en-US" b="1" u="sng" dirty="0" smtClean="0">
                <a:solidFill>
                  <a:srgbClr val="0000CC"/>
                </a:solidFill>
                <a:latin typeface="Meiryo UI" panose="020B0604030504040204" pitchFamily="50" charset="-128"/>
                <a:ea typeface="Meiryo UI" panose="020B0604030504040204" pitchFamily="50" charset="-128"/>
              </a:rPr>
              <a:t>補助申請時の誓約事項</a:t>
            </a:r>
            <a:r>
              <a:rPr lang="ja-JP" altLang="en-US" dirty="0" smtClean="0">
                <a:latin typeface="Meiryo UI" panose="020B0604030504040204" pitchFamily="50" charset="-128"/>
                <a:ea typeface="Meiryo UI" panose="020B0604030504040204" pitchFamily="50" charset="-128"/>
              </a:rPr>
              <a:t>としています。</a:t>
            </a:r>
            <a:endParaRPr lang="en-US" altLang="ja-JP" dirty="0" smtClean="0">
              <a:latin typeface="Meiryo UI" panose="020B0604030504040204" pitchFamily="50" charset="-128"/>
              <a:ea typeface="Meiryo UI" panose="020B0604030504040204" pitchFamily="50" charset="-128"/>
            </a:endParaRPr>
          </a:p>
          <a:p>
            <a:pPr>
              <a:lnSpc>
                <a:spcPts val="2000"/>
              </a:lnSpc>
            </a:pPr>
            <a:endParaRPr lang="en-US" altLang="ja-JP" dirty="0">
              <a:latin typeface="+mn-ea"/>
            </a:endParaRPr>
          </a:p>
          <a:p>
            <a:pPr>
              <a:lnSpc>
                <a:spcPts val="2000"/>
              </a:lnSpc>
            </a:pPr>
            <a:r>
              <a:rPr lang="ja-JP" altLang="en-US" dirty="0" smtClean="0">
                <a:latin typeface="+mn-ea"/>
              </a:rPr>
              <a:t>・設置済みの機器についても、ガイドライン等を踏まえた適切な対応をお願いします。</a:t>
            </a:r>
            <a:endParaRPr lang="en-US" altLang="ja-JP" dirty="0">
              <a:latin typeface="+mn-ea"/>
            </a:endParaRPr>
          </a:p>
          <a:p>
            <a:pPr>
              <a:lnSpc>
                <a:spcPts val="2000"/>
              </a:lnSpc>
            </a:pPr>
            <a:r>
              <a:rPr lang="ja-JP" altLang="en-US" dirty="0" smtClean="0">
                <a:latin typeface="+mn-ea"/>
              </a:rPr>
              <a:t>・既存</a:t>
            </a:r>
            <a:r>
              <a:rPr lang="ja-JP" altLang="en-US" dirty="0">
                <a:latin typeface="+mn-ea"/>
              </a:rPr>
              <a:t>住宅に太陽光発電設備を設置する場合、新耐震基準等による建物の強度や、屋根の塗装</a:t>
            </a:r>
            <a:r>
              <a:rPr lang="ja-JP" altLang="en-US" dirty="0" smtClean="0">
                <a:latin typeface="+mn-ea"/>
              </a:rPr>
              <a:t>や</a:t>
            </a:r>
            <a:r>
              <a:rPr lang="en-US" altLang="ja-JP" dirty="0" smtClean="0">
                <a:latin typeface="+mn-ea"/>
              </a:rPr>
              <a:t/>
            </a:r>
            <a:br>
              <a:rPr lang="en-US" altLang="ja-JP" dirty="0" smtClean="0">
                <a:latin typeface="+mn-ea"/>
              </a:rPr>
            </a:br>
            <a:r>
              <a:rPr lang="ja-JP" altLang="en-US" dirty="0" smtClean="0">
                <a:latin typeface="+mn-ea"/>
              </a:rPr>
              <a:t>　葺き替え</a:t>
            </a:r>
            <a:r>
              <a:rPr lang="ja-JP" altLang="en-US" dirty="0">
                <a:latin typeface="+mn-ea"/>
              </a:rPr>
              <a:t>などメンテナンスの時期等について</a:t>
            </a:r>
            <a:r>
              <a:rPr lang="ja-JP" altLang="en-US" dirty="0" smtClean="0">
                <a:latin typeface="+mn-ea"/>
              </a:rPr>
              <a:t>、施主と設置事業者間で、良く相談・確認をして下さい。</a:t>
            </a:r>
            <a:endParaRPr lang="en-US" altLang="ja-JP" dirty="0">
              <a:latin typeface="+mn-ea"/>
            </a:endParaRPr>
          </a:p>
        </p:txBody>
      </p:sp>
      <p:sp>
        <p:nvSpPr>
          <p:cNvPr id="14" name="テキスト ボックス 13"/>
          <p:cNvSpPr txBox="1"/>
          <p:nvPr/>
        </p:nvSpPr>
        <p:spPr>
          <a:xfrm>
            <a:off x="744071" y="3852848"/>
            <a:ext cx="11054328" cy="2868621"/>
          </a:xfrm>
          <a:prstGeom prst="rect">
            <a:avLst/>
          </a:prstGeom>
          <a:noFill/>
          <a:ln w="22225">
            <a:noFill/>
          </a:ln>
        </p:spPr>
        <p:txBody>
          <a:bodyPr wrap="square" rtlCol="0" anchor="t" anchorCtr="0">
            <a:noAutofit/>
          </a:bodyPr>
          <a:lstStyle/>
          <a:p>
            <a:pPr>
              <a:lnSpc>
                <a:spcPts val="2000"/>
              </a:lnSpc>
            </a:pPr>
            <a:r>
              <a:rPr lang="en-US" altLang="ja-JP" b="1" dirty="0">
                <a:latin typeface="+mn-ea"/>
              </a:rPr>
              <a:t>【</a:t>
            </a:r>
            <a:r>
              <a:rPr lang="ja-JP" altLang="en-US" b="1" dirty="0">
                <a:latin typeface="+mn-ea"/>
              </a:rPr>
              <a:t>ガイドライン</a:t>
            </a:r>
            <a:r>
              <a:rPr lang="en-US" altLang="ja-JP" b="1" dirty="0">
                <a:latin typeface="+mn-ea"/>
              </a:rPr>
              <a:t>】</a:t>
            </a:r>
            <a:endParaRPr lang="ja-JP" altLang="en-US" b="1" dirty="0">
              <a:latin typeface="+mn-ea"/>
            </a:endParaRPr>
          </a:p>
          <a:p>
            <a:pPr>
              <a:lnSpc>
                <a:spcPts val="2000"/>
              </a:lnSpc>
            </a:pPr>
            <a:r>
              <a:rPr lang="ja-JP" altLang="en-US" dirty="0">
                <a:latin typeface="+mn-ea"/>
              </a:rPr>
              <a:t>　</a:t>
            </a:r>
            <a:r>
              <a:rPr lang="ja-JP" altLang="en-US" b="1" dirty="0">
                <a:latin typeface="+mn-ea"/>
              </a:rPr>
              <a:t>〇ヒートポンプ給湯</a:t>
            </a:r>
          </a:p>
          <a:p>
            <a:pPr>
              <a:lnSpc>
                <a:spcPts val="2000"/>
              </a:lnSpc>
            </a:pPr>
            <a:r>
              <a:rPr lang="ja-JP" altLang="en-US" dirty="0">
                <a:latin typeface="+mn-ea"/>
              </a:rPr>
              <a:t>　　家庭用ヒートポンプ給湯機の据付けガイドブック（一般社団法人 日本冷凍空調工業会）</a:t>
            </a:r>
            <a:endParaRPr lang="en-US" altLang="ja-JP" dirty="0">
              <a:latin typeface="+mn-ea"/>
            </a:endParaRPr>
          </a:p>
          <a:p>
            <a:pPr>
              <a:lnSpc>
                <a:spcPts val="2000"/>
              </a:lnSpc>
            </a:pPr>
            <a:r>
              <a:rPr lang="ja-JP" altLang="en-US" dirty="0">
                <a:latin typeface="+mn-ea"/>
              </a:rPr>
              <a:t>　　</a:t>
            </a:r>
            <a:r>
              <a:rPr lang="en-US" altLang="ja-JP" dirty="0">
                <a:latin typeface="+mn-ea"/>
                <a:hlinkClick r:id="rId3"/>
              </a:rPr>
              <a:t>https://www.jraia.or.jp/product/heatpump/t_guide.html</a:t>
            </a:r>
            <a:endParaRPr lang="en-US" altLang="ja-JP" dirty="0">
              <a:latin typeface="+mn-ea"/>
            </a:endParaRPr>
          </a:p>
          <a:p>
            <a:pPr>
              <a:lnSpc>
                <a:spcPts val="2000"/>
              </a:lnSpc>
              <a:spcBef>
                <a:spcPts val="600"/>
              </a:spcBef>
            </a:pPr>
            <a:r>
              <a:rPr lang="ja-JP" altLang="en-US" dirty="0">
                <a:latin typeface="+mn-ea"/>
              </a:rPr>
              <a:t>　</a:t>
            </a:r>
            <a:r>
              <a:rPr lang="ja-JP" altLang="en-US" b="1" dirty="0">
                <a:latin typeface="+mn-ea"/>
              </a:rPr>
              <a:t>〇太陽光発電設備</a:t>
            </a:r>
          </a:p>
          <a:p>
            <a:pPr>
              <a:lnSpc>
                <a:spcPts val="2000"/>
              </a:lnSpc>
            </a:pPr>
            <a:r>
              <a:rPr lang="ja-JP" altLang="en-US" dirty="0">
                <a:latin typeface="+mn-ea"/>
              </a:rPr>
              <a:t>　　太陽光発電の環境配慮ガイドライン（環境省）</a:t>
            </a:r>
            <a:r>
              <a:rPr lang="en-US" altLang="ja-JP" dirty="0">
                <a:latin typeface="+mn-ea"/>
                <a:hlinkClick r:id="rId4"/>
              </a:rPr>
              <a:t>https://www.env.go.jp/content/900515354.pdf</a:t>
            </a:r>
            <a:endParaRPr lang="en-US" altLang="ja-JP" dirty="0">
              <a:latin typeface="+mn-ea"/>
            </a:endParaRPr>
          </a:p>
          <a:p>
            <a:pPr>
              <a:lnSpc>
                <a:spcPts val="2000"/>
              </a:lnSpc>
              <a:spcBef>
                <a:spcPts val="600"/>
              </a:spcBef>
            </a:pPr>
            <a:r>
              <a:rPr lang="en-US" altLang="ja-JP" b="1" dirty="0">
                <a:latin typeface="+mn-ea"/>
              </a:rPr>
              <a:t>【</a:t>
            </a:r>
            <a:r>
              <a:rPr lang="ja-JP" altLang="en-US" b="1" dirty="0">
                <a:latin typeface="+mn-ea"/>
              </a:rPr>
              <a:t>都民の健康と安全を確保する環境に関する条例</a:t>
            </a:r>
            <a:r>
              <a:rPr lang="en-US" altLang="ja-JP" b="1" dirty="0">
                <a:latin typeface="+mn-ea"/>
              </a:rPr>
              <a:t>】</a:t>
            </a:r>
          </a:p>
          <a:p>
            <a:pPr lvl="1">
              <a:lnSpc>
                <a:spcPts val="2000"/>
              </a:lnSpc>
            </a:pPr>
            <a:r>
              <a:rPr lang="ja-JP" altLang="en-US" b="1" dirty="0">
                <a:latin typeface="+mn-ea"/>
              </a:rPr>
              <a:t>　</a:t>
            </a:r>
            <a:r>
              <a:rPr lang="ja-JP" altLang="en-US" dirty="0">
                <a:latin typeface="+mn-ea"/>
              </a:rPr>
              <a:t>環境確保条例（都民の健康と安全を確保する環境に関する条例）では、日常生活等における騒音・振動の大きさの基準値を定めています。</a:t>
            </a:r>
            <a:r>
              <a:rPr lang="ja-JP" altLang="en-US" dirty="0">
                <a:latin typeface="+mn-ea"/>
                <a:hlinkClick r:id="rId5"/>
              </a:rPr>
              <a:t>　</a:t>
            </a:r>
            <a:r>
              <a:rPr lang="en-US" altLang="ja-JP" dirty="0">
                <a:latin typeface="+mn-ea"/>
                <a:hlinkClick r:id="rId5"/>
              </a:rPr>
              <a:t>https://www.kankyo.metro.tokyo.lg.jp/basic/guide/security_ordinance/index.html</a:t>
            </a:r>
            <a:endParaRPr lang="en-US" altLang="ja-JP" dirty="0">
              <a:latin typeface="+mn-ea"/>
            </a:endParaRPr>
          </a:p>
          <a:p>
            <a:pPr>
              <a:lnSpc>
                <a:spcPts val="2000"/>
              </a:lnSpc>
            </a:pPr>
            <a:endParaRPr lang="en-US" altLang="ja-JP" dirty="0">
              <a:latin typeface="+mn-ea"/>
            </a:endParaRPr>
          </a:p>
        </p:txBody>
      </p:sp>
      <p:grpSp>
        <p:nvGrpSpPr>
          <p:cNvPr id="8" name="グループ化 7"/>
          <p:cNvGrpSpPr/>
          <p:nvPr/>
        </p:nvGrpSpPr>
        <p:grpSpPr>
          <a:xfrm>
            <a:off x="1" y="0"/>
            <a:ext cx="12094233" cy="938801"/>
            <a:chOff x="1" y="0"/>
            <a:chExt cx="12094233" cy="938801"/>
          </a:xfrm>
        </p:grpSpPr>
        <p:pic>
          <p:nvPicPr>
            <p:cNvPr id="9" name="図 8"/>
            <p:cNvPicPr>
              <a:picLocks noChangeAspect="1"/>
            </p:cNvPicPr>
            <p:nvPr/>
          </p:nvPicPr>
          <p:blipFill rotWithShape="1">
            <a:blip r:embed="rId6"/>
            <a:srcRect t="13354"/>
            <a:stretch/>
          </p:blipFill>
          <p:spPr>
            <a:xfrm>
              <a:off x="1" y="0"/>
              <a:ext cx="886910" cy="938801"/>
            </a:xfrm>
            <a:prstGeom prst="rect">
              <a:avLst/>
            </a:prstGeom>
          </p:spPr>
        </p:pic>
        <p:pic>
          <p:nvPicPr>
            <p:cNvPr id="10" name="図 9"/>
            <p:cNvPicPr>
              <a:picLocks noChangeAspect="1"/>
            </p:cNvPicPr>
            <p:nvPr/>
          </p:nvPicPr>
          <p:blipFill>
            <a:blip r:embed="rId7"/>
            <a:stretch>
              <a:fillRect/>
            </a:stretch>
          </p:blipFill>
          <p:spPr>
            <a:xfrm>
              <a:off x="1129785" y="165875"/>
              <a:ext cx="1794196" cy="737415"/>
            </a:xfrm>
            <a:prstGeom prst="rect">
              <a:avLst/>
            </a:prstGeom>
          </p:spPr>
        </p:pic>
        <p:sp>
          <p:nvSpPr>
            <p:cNvPr id="11" name="テキスト ボックス 10"/>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13" name="タイトル 1"/>
          <p:cNvSpPr txBox="1">
            <a:spLocks/>
          </p:cNvSpPr>
          <p:nvPr/>
        </p:nvSpPr>
        <p:spPr>
          <a:xfrm>
            <a:off x="206188" y="1142675"/>
            <a:ext cx="9825318"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７．その他（省エネ</a:t>
            </a:r>
            <a:r>
              <a:rPr lang="ja-JP" altLang="en-US" sz="2800" b="1" dirty="0">
                <a:solidFill>
                  <a:srgbClr val="002060"/>
                </a:solidFill>
                <a:latin typeface="Meiryo UI" panose="020B0604030504040204" pitchFamily="50" charset="-128"/>
                <a:ea typeface="Meiryo UI" panose="020B0604030504040204" pitchFamily="50" charset="-128"/>
              </a:rPr>
              <a:t>再エネ機器等の設置に関する</a:t>
            </a:r>
            <a:r>
              <a:rPr lang="ja-JP" altLang="en-US" sz="2800" b="1" dirty="0" smtClean="0">
                <a:solidFill>
                  <a:srgbClr val="002060"/>
                </a:solidFill>
                <a:latin typeface="Meiryo UI" panose="020B0604030504040204" pitchFamily="50" charset="-128"/>
                <a:ea typeface="Meiryo UI" panose="020B0604030504040204" pitchFamily="50" charset="-128"/>
              </a:rPr>
              <a:t>留意点）</a:t>
            </a:r>
            <a:endParaRPr lang="ja-JP" altLang="en-US" sz="2800" b="1" dirty="0">
              <a:solidFill>
                <a:srgbClr val="002060"/>
              </a:solidFill>
              <a:latin typeface="Meiryo UI" panose="020B0604030504040204" pitchFamily="50" charset="-128"/>
              <a:ea typeface="Meiryo UI" panose="020B0604030504040204" pitchFamily="50" charset="-128"/>
            </a:endParaRPr>
          </a:p>
          <a:p>
            <a:endParaRPr lang="ja-JP" altLang="en-US" sz="2800" b="1"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468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 y="0"/>
            <a:ext cx="12094233" cy="938801"/>
            <a:chOff x="1" y="0"/>
            <a:chExt cx="12094233" cy="938801"/>
          </a:xfrm>
        </p:grpSpPr>
        <p:pic>
          <p:nvPicPr>
            <p:cNvPr id="9" name="図 8"/>
            <p:cNvPicPr>
              <a:picLocks noChangeAspect="1"/>
            </p:cNvPicPr>
            <p:nvPr/>
          </p:nvPicPr>
          <p:blipFill rotWithShape="1">
            <a:blip r:embed="rId3"/>
            <a:srcRect t="13354"/>
            <a:stretch/>
          </p:blipFill>
          <p:spPr>
            <a:xfrm>
              <a:off x="1" y="0"/>
              <a:ext cx="886910" cy="938801"/>
            </a:xfrm>
            <a:prstGeom prst="rect">
              <a:avLst/>
            </a:prstGeom>
          </p:spPr>
        </p:pic>
        <p:pic>
          <p:nvPicPr>
            <p:cNvPr id="10" name="図 9"/>
            <p:cNvPicPr>
              <a:picLocks noChangeAspect="1"/>
            </p:cNvPicPr>
            <p:nvPr/>
          </p:nvPicPr>
          <p:blipFill>
            <a:blip r:embed="rId4"/>
            <a:stretch>
              <a:fillRect/>
            </a:stretch>
          </p:blipFill>
          <p:spPr>
            <a:xfrm>
              <a:off x="1129785" y="165875"/>
              <a:ext cx="1794196" cy="737415"/>
            </a:xfrm>
            <a:prstGeom prst="rect">
              <a:avLst/>
            </a:prstGeom>
          </p:spPr>
        </p:pic>
        <p:sp>
          <p:nvSpPr>
            <p:cNvPr id="11" name="テキスト ボックス 10"/>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13" name="タイトル 1"/>
          <p:cNvSpPr txBox="1">
            <a:spLocks/>
          </p:cNvSpPr>
          <p:nvPr/>
        </p:nvSpPr>
        <p:spPr>
          <a:xfrm>
            <a:off x="510989" y="1094044"/>
            <a:ext cx="11178987" cy="896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smtClean="0">
                <a:solidFill>
                  <a:srgbClr val="002060"/>
                </a:solidFill>
                <a:latin typeface="Meiryo UI" panose="020B0604030504040204" pitchFamily="50" charset="-128"/>
                <a:ea typeface="Meiryo UI" panose="020B0604030504040204" pitchFamily="50" charset="-128"/>
              </a:rPr>
              <a:t>【</a:t>
            </a:r>
            <a:r>
              <a:rPr lang="ja-JP" altLang="en-US" sz="2800" b="1" dirty="0" smtClean="0">
                <a:solidFill>
                  <a:srgbClr val="002060"/>
                </a:solidFill>
                <a:latin typeface="Meiryo UI" panose="020B0604030504040204" pitchFamily="50" charset="-128"/>
                <a:ea typeface="Meiryo UI" panose="020B0604030504040204" pitchFamily="50" charset="-128"/>
              </a:rPr>
              <a:t>参考</a:t>
            </a:r>
            <a:r>
              <a:rPr lang="en-US" altLang="ja-JP" sz="2800" b="1" dirty="0" smtClean="0">
                <a:solidFill>
                  <a:srgbClr val="002060"/>
                </a:solidFill>
                <a:latin typeface="Meiryo UI" panose="020B0604030504040204" pitchFamily="50" charset="-128"/>
                <a:ea typeface="Meiryo UI" panose="020B0604030504040204" pitchFamily="50" charset="-128"/>
              </a:rPr>
              <a:t>】</a:t>
            </a:r>
            <a:r>
              <a:rPr lang="ja-JP" altLang="en-US" sz="2800" b="1" dirty="0">
                <a:solidFill>
                  <a:srgbClr val="002060"/>
                </a:solidFill>
                <a:latin typeface="Meiryo UI" panose="020B0604030504040204" pitchFamily="50" charset="-128"/>
                <a:ea typeface="Meiryo UI" panose="020B0604030504040204" pitchFamily="50" charset="-128"/>
              </a:rPr>
              <a:t>災害にも強く健康にも資する断熱・太陽光住宅普及拡大</a:t>
            </a:r>
            <a:r>
              <a:rPr lang="ja-JP" altLang="en-US" sz="2800" b="1" dirty="0" smtClean="0">
                <a:solidFill>
                  <a:srgbClr val="002060"/>
                </a:solidFill>
                <a:latin typeface="Meiryo UI" panose="020B0604030504040204" pitchFamily="50" charset="-128"/>
                <a:ea typeface="Meiryo UI" panose="020B0604030504040204" pitchFamily="50" charset="-128"/>
              </a:rPr>
              <a:t>事業</a:t>
            </a:r>
            <a:endParaRPr lang="en-US" altLang="ja-JP" sz="2800" b="1" dirty="0" smtClean="0">
              <a:solidFill>
                <a:srgbClr val="002060"/>
              </a:solidFill>
              <a:latin typeface="Meiryo UI" panose="020B0604030504040204" pitchFamily="50" charset="-128"/>
              <a:ea typeface="Meiryo UI" panose="020B0604030504040204" pitchFamily="50" charset="-128"/>
            </a:endParaRPr>
          </a:p>
          <a:p>
            <a:r>
              <a:rPr lang="ja-JP" altLang="en-US" sz="2800" b="1" dirty="0">
                <a:solidFill>
                  <a:srgbClr val="002060"/>
                </a:solidFill>
                <a:latin typeface="Meiryo UI" panose="020B0604030504040204" pitchFamily="50" charset="-128"/>
                <a:ea typeface="Meiryo UI" panose="020B0604030504040204" pitchFamily="50" charset="-128"/>
              </a:rPr>
              <a:t>　</a:t>
            </a:r>
            <a:r>
              <a:rPr lang="ja-JP" altLang="en-US" sz="2800" b="1" dirty="0" smtClean="0">
                <a:solidFill>
                  <a:srgbClr val="002060"/>
                </a:solidFill>
                <a:latin typeface="Meiryo UI" panose="020B0604030504040204" pitchFamily="50" charset="-128"/>
                <a:ea typeface="Meiryo UI" panose="020B0604030504040204" pitchFamily="50" charset="-128"/>
              </a:rPr>
              <a:t>　　　 令和</a:t>
            </a:r>
            <a:r>
              <a:rPr lang="en-US" altLang="ja-JP" sz="2800" b="1" dirty="0" smtClean="0">
                <a:solidFill>
                  <a:srgbClr val="002060"/>
                </a:solidFill>
                <a:latin typeface="Meiryo UI" panose="020B0604030504040204" pitchFamily="50" charset="-128"/>
                <a:ea typeface="Meiryo UI" panose="020B0604030504040204" pitchFamily="50" charset="-128"/>
              </a:rPr>
              <a:t>4</a:t>
            </a:r>
            <a:r>
              <a:rPr lang="ja-JP" altLang="en-US" sz="2800" b="1" dirty="0" smtClean="0">
                <a:solidFill>
                  <a:srgbClr val="002060"/>
                </a:solidFill>
                <a:latin typeface="Meiryo UI" panose="020B0604030504040204" pitchFamily="50" charset="-128"/>
                <a:ea typeface="Meiryo UI" panose="020B0604030504040204" pitchFamily="50" charset="-128"/>
              </a:rPr>
              <a:t>年度申請実績（令和５年</a:t>
            </a:r>
            <a:r>
              <a:rPr lang="en-US" altLang="ja-JP" sz="2800" b="1" dirty="0" smtClean="0">
                <a:solidFill>
                  <a:srgbClr val="002060"/>
                </a:solidFill>
                <a:latin typeface="Meiryo UI" panose="020B0604030504040204" pitchFamily="50" charset="-128"/>
                <a:ea typeface="Meiryo UI" panose="020B0604030504040204" pitchFamily="50" charset="-128"/>
              </a:rPr>
              <a:t>3</a:t>
            </a:r>
            <a:r>
              <a:rPr lang="ja-JP" altLang="en-US" sz="2800" b="1" dirty="0" smtClean="0">
                <a:solidFill>
                  <a:srgbClr val="002060"/>
                </a:solidFill>
                <a:latin typeface="Meiryo UI" panose="020B0604030504040204" pitchFamily="50" charset="-128"/>
                <a:ea typeface="Meiryo UI" panose="020B0604030504040204" pitchFamily="50" charset="-128"/>
              </a:rPr>
              <a:t>月</a:t>
            </a:r>
            <a:r>
              <a:rPr lang="en-US" altLang="ja-JP" sz="2800" b="1" dirty="0" smtClean="0">
                <a:solidFill>
                  <a:srgbClr val="002060"/>
                </a:solidFill>
                <a:latin typeface="Meiryo UI" panose="020B0604030504040204" pitchFamily="50" charset="-128"/>
                <a:ea typeface="Meiryo UI" panose="020B0604030504040204" pitchFamily="50" charset="-128"/>
              </a:rPr>
              <a:t>31</a:t>
            </a:r>
            <a:r>
              <a:rPr lang="ja-JP" altLang="en-US" sz="2800" b="1" dirty="0" smtClean="0">
                <a:solidFill>
                  <a:srgbClr val="002060"/>
                </a:solidFill>
                <a:latin typeface="Meiryo UI" panose="020B0604030504040204" pitchFamily="50" charset="-128"/>
                <a:ea typeface="Meiryo UI" panose="020B0604030504040204" pitchFamily="50" charset="-128"/>
              </a:rPr>
              <a:t>日時点）</a:t>
            </a:r>
            <a:endParaRPr lang="ja-JP" altLang="en-US" sz="2800" b="1" dirty="0">
              <a:solidFill>
                <a:srgbClr val="002060"/>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928278184"/>
              </p:ext>
            </p:extLst>
          </p:nvPr>
        </p:nvGraphicFramePr>
        <p:xfrm>
          <a:off x="1692806" y="2146712"/>
          <a:ext cx="8469110" cy="3496297"/>
        </p:xfrm>
        <a:graphic>
          <a:graphicData uri="http://schemas.openxmlformats.org/drawingml/2006/table">
            <a:tbl>
              <a:tblPr firstRow="1" bandRow="1">
                <a:tableStyleId>{5C22544A-7EE6-4342-B048-85BDC9FD1C3A}</a:tableStyleId>
              </a:tblPr>
              <a:tblGrid>
                <a:gridCol w="4706770">
                  <a:extLst>
                    <a:ext uri="{9D8B030D-6E8A-4147-A177-3AD203B41FA5}">
                      <a16:colId xmlns:a16="http://schemas.microsoft.com/office/drawing/2014/main" val="3326339196"/>
                    </a:ext>
                  </a:extLst>
                </a:gridCol>
                <a:gridCol w="3762340">
                  <a:extLst>
                    <a:ext uri="{9D8B030D-6E8A-4147-A177-3AD203B41FA5}">
                      <a16:colId xmlns:a16="http://schemas.microsoft.com/office/drawing/2014/main" val="4077807872"/>
                    </a:ext>
                  </a:extLst>
                </a:gridCol>
              </a:tblGrid>
              <a:tr h="499471">
                <a:tc>
                  <a:txBody>
                    <a:bodyPr/>
                    <a:lstStyle/>
                    <a:p>
                      <a:pPr algn="ctr"/>
                      <a:r>
                        <a:rPr kumimoji="1" lang="ja-JP" altLang="en-US" sz="2000" dirty="0" smtClean="0"/>
                        <a:t>助成対象</a:t>
                      </a:r>
                      <a:endParaRPr kumimoji="1" lang="ja-JP" altLang="en-US" sz="2000" dirty="0"/>
                    </a:p>
                  </a:txBody>
                  <a:tcPr/>
                </a:tc>
                <a:tc>
                  <a:txBody>
                    <a:bodyPr/>
                    <a:lstStyle/>
                    <a:p>
                      <a:pPr algn="ctr"/>
                      <a:r>
                        <a:rPr kumimoji="1" lang="ja-JP" altLang="en-US" sz="2000" dirty="0" smtClean="0"/>
                        <a:t>申請件数</a:t>
                      </a:r>
                      <a:endParaRPr kumimoji="1" lang="ja-JP" altLang="en-US" sz="2000" dirty="0"/>
                    </a:p>
                  </a:txBody>
                  <a:tcPr/>
                </a:tc>
                <a:extLst>
                  <a:ext uri="{0D108BD9-81ED-4DB2-BD59-A6C34878D82A}">
                    <a16:rowId xmlns:a16="http://schemas.microsoft.com/office/drawing/2014/main" val="2763013983"/>
                  </a:ext>
                </a:extLst>
              </a:tr>
              <a:tr h="499471">
                <a:tc>
                  <a:txBody>
                    <a:bodyPr/>
                    <a:lstStyle/>
                    <a:p>
                      <a:r>
                        <a:rPr kumimoji="1" lang="ja-JP" altLang="en-US" sz="2000" b="1" dirty="0" smtClean="0">
                          <a:latin typeface="+mj-ea"/>
                          <a:ea typeface="+mj-ea"/>
                        </a:rPr>
                        <a:t>高断熱窓への改修</a:t>
                      </a:r>
                      <a:endParaRPr kumimoji="1" lang="ja-JP" altLang="en-US" sz="2000" b="1" dirty="0">
                        <a:latin typeface="+mj-ea"/>
                        <a:ea typeface="+mj-ea"/>
                      </a:endParaRPr>
                    </a:p>
                  </a:txBody>
                  <a:tcPr/>
                </a:tc>
                <a:tc>
                  <a:txBody>
                    <a:bodyPr/>
                    <a:lstStyle/>
                    <a:p>
                      <a:pPr algn="r"/>
                      <a:r>
                        <a:rPr kumimoji="1" lang="en-US" altLang="ja-JP" sz="2000" b="1" dirty="0" smtClean="0">
                          <a:latin typeface="+mj-ea"/>
                          <a:ea typeface="+mj-ea"/>
                        </a:rPr>
                        <a:t>2,767</a:t>
                      </a:r>
                      <a:r>
                        <a:rPr kumimoji="1" lang="ja-JP" altLang="en-US" sz="2000" b="1" dirty="0" smtClean="0">
                          <a:latin typeface="+mj-ea"/>
                          <a:ea typeface="+mj-ea"/>
                        </a:rPr>
                        <a:t>件</a:t>
                      </a:r>
                      <a:r>
                        <a:rPr kumimoji="1" lang="en-US" altLang="ja-JP" sz="2000" b="1" dirty="0" smtClean="0">
                          <a:latin typeface="+mj-ea"/>
                          <a:ea typeface="+mj-ea"/>
                        </a:rPr>
                        <a:t>(11,993</a:t>
                      </a:r>
                      <a:r>
                        <a:rPr kumimoji="1" lang="ja-JP" altLang="en-US" sz="2000" b="1" dirty="0" smtClean="0">
                          <a:latin typeface="+mj-ea"/>
                          <a:ea typeface="+mj-ea"/>
                        </a:rPr>
                        <a:t>戸</a:t>
                      </a:r>
                      <a:r>
                        <a:rPr kumimoji="1" lang="en-US" altLang="ja-JP" sz="2000" b="1" dirty="0" smtClean="0">
                          <a:latin typeface="+mj-ea"/>
                          <a:ea typeface="+mj-ea"/>
                        </a:rPr>
                        <a:t>)</a:t>
                      </a:r>
                      <a:endParaRPr kumimoji="1" lang="ja-JP" altLang="en-US" sz="2000" b="1" dirty="0">
                        <a:latin typeface="+mj-ea"/>
                        <a:ea typeface="+mj-ea"/>
                      </a:endParaRPr>
                    </a:p>
                  </a:txBody>
                  <a:tcPr/>
                </a:tc>
                <a:extLst>
                  <a:ext uri="{0D108BD9-81ED-4DB2-BD59-A6C34878D82A}">
                    <a16:rowId xmlns:a16="http://schemas.microsoft.com/office/drawing/2014/main" val="3191579078"/>
                  </a:ext>
                </a:extLst>
              </a:tr>
              <a:tr h="499471">
                <a:tc>
                  <a:txBody>
                    <a:bodyPr/>
                    <a:lstStyle/>
                    <a:p>
                      <a:r>
                        <a:rPr kumimoji="1" lang="ja-JP" altLang="en-US" sz="2000" b="1" dirty="0" smtClean="0">
                          <a:latin typeface="+mj-ea"/>
                          <a:ea typeface="+mj-ea"/>
                        </a:rPr>
                        <a:t>高断熱ドアへの改修</a:t>
                      </a:r>
                      <a:endParaRPr kumimoji="1" lang="ja-JP" altLang="en-US" sz="2000" b="1" dirty="0">
                        <a:latin typeface="+mj-ea"/>
                        <a:ea typeface="+mj-ea"/>
                      </a:endParaRPr>
                    </a:p>
                  </a:txBody>
                  <a:tcPr/>
                </a:tc>
                <a:tc>
                  <a:txBody>
                    <a:bodyPr/>
                    <a:lstStyle/>
                    <a:p>
                      <a:pPr algn="r"/>
                      <a:r>
                        <a:rPr kumimoji="1" lang="en-US" altLang="ja-JP" sz="2000" b="1" dirty="0" smtClean="0">
                          <a:latin typeface="+mj-ea"/>
                          <a:ea typeface="+mj-ea"/>
                        </a:rPr>
                        <a:t>733</a:t>
                      </a:r>
                      <a:r>
                        <a:rPr kumimoji="1" lang="ja-JP" altLang="en-US" sz="2000" b="1" dirty="0" smtClean="0">
                          <a:latin typeface="+mj-ea"/>
                          <a:ea typeface="+mj-ea"/>
                        </a:rPr>
                        <a:t>件</a:t>
                      </a:r>
                      <a:r>
                        <a:rPr kumimoji="1" lang="en-US" altLang="ja-JP" sz="2000" b="1" dirty="0" smtClean="0">
                          <a:latin typeface="+mj-ea"/>
                          <a:ea typeface="+mj-ea"/>
                        </a:rPr>
                        <a:t>(9,278</a:t>
                      </a:r>
                      <a:r>
                        <a:rPr kumimoji="1" lang="ja-JP" altLang="en-US" sz="2000" b="1" dirty="0" smtClean="0">
                          <a:latin typeface="+mj-ea"/>
                          <a:ea typeface="+mj-ea"/>
                        </a:rPr>
                        <a:t>戸</a:t>
                      </a:r>
                      <a:r>
                        <a:rPr kumimoji="1" lang="en-US" altLang="ja-JP" sz="2000" b="1" dirty="0" smtClean="0">
                          <a:latin typeface="+mj-ea"/>
                          <a:ea typeface="+mj-ea"/>
                        </a:rPr>
                        <a:t>)</a:t>
                      </a:r>
                      <a:endParaRPr kumimoji="1" lang="ja-JP" altLang="en-US" sz="2000" b="1" dirty="0">
                        <a:latin typeface="+mj-ea"/>
                        <a:ea typeface="+mj-ea"/>
                      </a:endParaRPr>
                    </a:p>
                  </a:txBody>
                  <a:tcPr/>
                </a:tc>
                <a:extLst>
                  <a:ext uri="{0D108BD9-81ED-4DB2-BD59-A6C34878D82A}">
                    <a16:rowId xmlns:a16="http://schemas.microsoft.com/office/drawing/2014/main" val="3724624218"/>
                  </a:ext>
                </a:extLst>
              </a:tr>
              <a:tr h="499471">
                <a:tc>
                  <a:txBody>
                    <a:bodyPr/>
                    <a:lstStyle/>
                    <a:p>
                      <a:r>
                        <a:rPr kumimoji="1" lang="ja-JP" altLang="en-US" sz="2000" b="1" dirty="0" smtClean="0">
                          <a:latin typeface="+mj-ea"/>
                          <a:ea typeface="+mj-ea"/>
                        </a:rPr>
                        <a:t>太陽光発電システム</a:t>
                      </a:r>
                      <a:endParaRPr kumimoji="1" lang="ja-JP" altLang="en-US" sz="2000" b="1" dirty="0">
                        <a:latin typeface="+mj-ea"/>
                        <a:ea typeface="+mj-ea"/>
                      </a:endParaRPr>
                    </a:p>
                  </a:txBody>
                  <a:tcPr/>
                </a:tc>
                <a:tc>
                  <a:txBody>
                    <a:bodyPr/>
                    <a:lstStyle/>
                    <a:p>
                      <a:pPr algn="r"/>
                      <a:r>
                        <a:rPr kumimoji="1" lang="en-US" altLang="ja-JP" sz="2000" b="1" dirty="0" smtClean="0">
                          <a:latin typeface="+mj-ea"/>
                          <a:ea typeface="+mj-ea"/>
                        </a:rPr>
                        <a:t>8,642</a:t>
                      </a:r>
                      <a:r>
                        <a:rPr kumimoji="1" lang="ja-JP" altLang="en-US" sz="2000" b="1" dirty="0" smtClean="0">
                          <a:latin typeface="+mj-ea"/>
                          <a:ea typeface="+mj-ea"/>
                        </a:rPr>
                        <a:t>件</a:t>
                      </a:r>
                      <a:r>
                        <a:rPr kumimoji="1" lang="en-US" altLang="ja-JP" sz="2000" b="1" smtClean="0">
                          <a:latin typeface="+mj-ea"/>
                          <a:ea typeface="+mj-ea"/>
                        </a:rPr>
                        <a:t>(8,642</a:t>
                      </a:r>
                      <a:r>
                        <a:rPr kumimoji="1" lang="ja-JP" altLang="en-US" sz="2000" b="1" dirty="0" smtClean="0">
                          <a:latin typeface="+mj-ea"/>
                          <a:ea typeface="+mj-ea"/>
                        </a:rPr>
                        <a:t>台</a:t>
                      </a:r>
                      <a:r>
                        <a:rPr kumimoji="1" lang="en-US" altLang="ja-JP" sz="2000" b="1" dirty="0" smtClean="0">
                          <a:latin typeface="+mj-ea"/>
                          <a:ea typeface="+mj-ea"/>
                        </a:rPr>
                        <a:t>)</a:t>
                      </a:r>
                      <a:endParaRPr kumimoji="1" lang="ja-JP" altLang="en-US" sz="2000" b="1" dirty="0">
                        <a:latin typeface="+mj-ea"/>
                        <a:ea typeface="+mj-ea"/>
                      </a:endParaRPr>
                    </a:p>
                  </a:txBody>
                  <a:tcPr/>
                </a:tc>
                <a:extLst>
                  <a:ext uri="{0D108BD9-81ED-4DB2-BD59-A6C34878D82A}">
                    <a16:rowId xmlns:a16="http://schemas.microsoft.com/office/drawing/2014/main" val="115944772"/>
                  </a:ext>
                </a:extLst>
              </a:tr>
              <a:tr h="499471">
                <a:tc>
                  <a:txBody>
                    <a:bodyPr/>
                    <a:lstStyle/>
                    <a:p>
                      <a:r>
                        <a:rPr kumimoji="1" lang="ja-JP" altLang="en-US" sz="2000" b="1" dirty="0" smtClean="0">
                          <a:latin typeface="+mj-ea"/>
                          <a:ea typeface="+mj-ea"/>
                        </a:rPr>
                        <a:t>蓄電池システム</a:t>
                      </a:r>
                      <a:endParaRPr kumimoji="1" lang="ja-JP" altLang="en-US" sz="2000" b="1" dirty="0">
                        <a:latin typeface="+mj-ea"/>
                        <a:ea typeface="+mj-ea"/>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latin typeface="+mj-ea"/>
                          <a:ea typeface="+mj-ea"/>
                        </a:rPr>
                        <a:t>14,083</a:t>
                      </a:r>
                      <a:r>
                        <a:rPr kumimoji="1" lang="ja-JP" altLang="en-US" sz="2000" b="1" dirty="0" smtClean="0">
                          <a:latin typeface="+mj-ea"/>
                          <a:ea typeface="+mj-ea"/>
                        </a:rPr>
                        <a:t>件</a:t>
                      </a:r>
                      <a:r>
                        <a:rPr kumimoji="1" lang="en-US" altLang="ja-JP" sz="2000" b="1" dirty="0" smtClean="0">
                          <a:latin typeface="+mj-ea"/>
                          <a:ea typeface="+mj-ea"/>
                        </a:rPr>
                        <a:t>(14,095</a:t>
                      </a:r>
                      <a:r>
                        <a:rPr kumimoji="1" lang="ja-JP" altLang="en-US" sz="2000" b="1" dirty="0" smtClean="0">
                          <a:latin typeface="+mj-ea"/>
                          <a:ea typeface="+mj-ea"/>
                        </a:rPr>
                        <a:t>戸</a:t>
                      </a:r>
                      <a:r>
                        <a:rPr kumimoji="1" lang="en-US" altLang="ja-JP" sz="2000" b="1" dirty="0" smtClean="0">
                          <a:latin typeface="+mj-ea"/>
                          <a:ea typeface="+mj-ea"/>
                        </a:rPr>
                        <a:t>)</a:t>
                      </a:r>
                      <a:endParaRPr kumimoji="1" lang="ja-JP" altLang="en-US" sz="2000" b="1" dirty="0" smtClean="0">
                        <a:latin typeface="+mj-ea"/>
                        <a:ea typeface="+mj-ea"/>
                      </a:endParaRPr>
                    </a:p>
                  </a:txBody>
                  <a:tcPr/>
                </a:tc>
                <a:extLst>
                  <a:ext uri="{0D108BD9-81ED-4DB2-BD59-A6C34878D82A}">
                    <a16:rowId xmlns:a16="http://schemas.microsoft.com/office/drawing/2014/main" val="630563110"/>
                  </a:ext>
                </a:extLst>
              </a:tr>
              <a:tr h="499471">
                <a:tc>
                  <a:txBody>
                    <a:bodyPr/>
                    <a:lstStyle/>
                    <a:p>
                      <a:r>
                        <a:rPr kumimoji="1" lang="ja-JP" altLang="en-US" sz="2000" b="1" dirty="0" smtClean="0">
                          <a:latin typeface="+mj-ea"/>
                          <a:ea typeface="+mj-ea"/>
                        </a:rPr>
                        <a:t>太陽熱利用システム</a:t>
                      </a:r>
                      <a:endParaRPr kumimoji="1" lang="ja-JP" altLang="en-US" sz="2000" b="1" dirty="0">
                        <a:latin typeface="+mj-ea"/>
                        <a:ea typeface="+mj-ea"/>
                      </a:endParaRPr>
                    </a:p>
                  </a:txBody>
                  <a:tcPr/>
                </a:tc>
                <a:tc>
                  <a:txBody>
                    <a:bodyPr/>
                    <a:lstStyle/>
                    <a:p>
                      <a:pPr algn="r"/>
                      <a:r>
                        <a:rPr kumimoji="1" lang="en-US" altLang="ja-JP" sz="2000" b="1" dirty="0" smtClean="0">
                          <a:latin typeface="+mj-ea"/>
                          <a:ea typeface="+mj-ea"/>
                        </a:rPr>
                        <a:t>27</a:t>
                      </a:r>
                      <a:r>
                        <a:rPr kumimoji="1" lang="ja-JP" altLang="en-US" sz="2000" b="1" dirty="0" smtClean="0">
                          <a:latin typeface="+mj-ea"/>
                          <a:ea typeface="+mj-ea"/>
                        </a:rPr>
                        <a:t>件</a:t>
                      </a:r>
                      <a:r>
                        <a:rPr kumimoji="1" lang="en-US" altLang="ja-JP" sz="2000" b="1" dirty="0" smtClean="0">
                          <a:latin typeface="+mj-ea"/>
                          <a:ea typeface="+mj-ea"/>
                        </a:rPr>
                        <a:t>(27</a:t>
                      </a:r>
                      <a:r>
                        <a:rPr kumimoji="1" lang="ja-JP" altLang="en-US" sz="2000" b="1" dirty="0" smtClean="0">
                          <a:latin typeface="+mj-ea"/>
                          <a:ea typeface="+mj-ea"/>
                        </a:rPr>
                        <a:t>台</a:t>
                      </a:r>
                      <a:r>
                        <a:rPr kumimoji="1" lang="en-US" altLang="ja-JP" sz="2000" b="1" dirty="0" smtClean="0">
                          <a:latin typeface="+mj-ea"/>
                          <a:ea typeface="+mj-ea"/>
                        </a:rPr>
                        <a:t>)</a:t>
                      </a:r>
                      <a:endParaRPr kumimoji="1" lang="ja-JP" altLang="en-US" sz="2000" b="1" dirty="0">
                        <a:latin typeface="+mj-ea"/>
                        <a:ea typeface="+mj-ea"/>
                      </a:endParaRPr>
                    </a:p>
                  </a:txBody>
                  <a:tcPr/>
                </a:tc>
                <a:extLst>
                  <a:ext uri="{0D108BD9-81ED-4DB2-BD59-A6C34878D82A}">
                    <a16:rowId xmlns:a16="http://schemas.microsoft.com/office/drawing/2014/main" val="1576075155"/>
                  </a:ext>
                </a:extLst>
              </a:tr>
              <a:tr h="499471">
                <a:tc>
                  <a:txBody>
                    <a:bodyPr/>
                    <a:lstStyle/>
                    <a:p>
                      <a:r>
                        <a:rPr kumimoji="1" lang="ja-JP" altLang="en-US" sz="2000" b="1" dirty="0" smtClean="0">
                          <a:latin typeface="+mj-ea"/>
                          <a:ea typeface="+mj-ea"/>
                        </a:rPr>
                        <a:t>地中熱利用システム</a:t>
                      </a:r>
                      <a:endParaRPr kumimoji="1" lang="ja-JP" altLang="en-US" sz="2000" b="1" dirty="0">
                        <a:latin typeface="+mj-ea"/>
                        <a:ea typeface="+mj-ea"/>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latin typeface="+mj-ea"/>
                          <a:ea typeface="+mj-ea"/>
                        </a:rPr>
                        <a:t>0</a:t>
                      </a:r>
                      <a:r>
                        <a:rPr kumimoji="1" lang="ja-JP" altLang="en-US" sz="2000" b="1" dirty="0" smtClean="0">
                          <a:latin typeface="+mj-ea"/>
                          <a:ea typeface="+mj-ea"/>
                        </a:rPr>
                        <a:t>件</a:t>
                      </a:r>
                      <a:r>
                        <a:rPr kumimoji="1" lang="en-US" altLang="ja-JP" sz="2000" b="1" dirty="0" smtClean="0">
                          <a:latin typeface="+mj-ea"/>
                          <a:ea typeface="+mj-ea"/>
                        </a:rPr>
                        <a:t>(0</a:t>
                      </a:r>
                      <a:r>
                        <a:rPr kumimoji="1" lang="ja-JP" altLang="en-US" sz="2000" b="1" dirty="0" smtClean="0">
                          <a:latin typeface="+mj-ea"/>
                          <a:ea typeface="+mj-ea"/>
                        </a:rPr>
                        <a:t>台</a:t>
                      </a:r>
                      <a:r>
                        <a:rPr kumimoji="1" lang="en-US" altLang="ja-JP" sz="2000" b="1" dirty="0" smtClean="0">
                          <a:latin typeface="+mj-ea"/>
                          <a:ea typeface="+mj-ea"/>
                        </a:rPr>
                        <a:t>)</a:t>
                      </a:r>
                      <a:endParaRPr kumimoji="1" lang="ja-JP" altLang="en-US" sz="2000" b="1" dirty="0" smtClean="0">
                        <a:latin typeface="+mj-ea"/>
                        <a:ea typeface="+mj-ea"/>
                      </a:endParaRPr>
                    </a:p>
                  </a:txBody>
                  <a:tcPr/>
                </a:tc>
                <a:extLst>
                  <a:ext uri="{0D108BD9-81ED-4DB2-BD59-A6C34878D82A}">
                    <a16:rowId xmlns:a16="http://schemas.microsoft.com/office/drawing/2014/main" val="1710095740"/>
                  </a:ext>
                </a:extLst>
              </a:tr>
            </a:tbl>
          </a:graphicData>
        </a:graphic>
      </p:graphicFrame>
      <p:sp>
        <p:nvSpPr>
          <p:cNvPr id="15" name="タイトル 1"/>
          <p:cNvSpPr txBox="1">
            <a:spLocks/>
          </p:cNvSpPr>
          <p:nvPr/>
        </p:nvSpPr>
        <p:spPr>
          <a:xfrm>
            <a:off x="503840" y="5799554"/>
            <a:ext cx="11291978" cy="896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smtClean="0">
                <a:solidFill>
                  <a:srgbClr val="002060"/>
                </a:solidFill>
                <a:latin typeface="Meiryo UI" panose="020B0604030504040204" pitchFamily="50" charset="-128"/>
                <a:ea typeface="Meiryo UI" panose="020B0604030504040204" pitchFamily="50" charset="-128"/>
              </a:rPr>
              <a:t>※</a:t>
            </a:r>
            <a:r>
              <a:rPr lang="ja-JP" altLang="en-US" sz="2000" dirty="0" smtClean="0">
                <a:solidFill>
                  <a:srgbClr val="002060"/>
                </a:solidFill>
                <a:latin typeface="Meiryo UI" panose="020B0604030504040204" pitchFamily="50" charset="-128"/>
                <a:ea typeface="Meiryo UI" panose="020B0604030504040204" pitchFamily="50" charset="-128"/>
              </a:rPr>
              <a:t>取り下げ申請件数を含む</a:t>
            </a:r>
            <a:endParaRPr lang="en-US" altLang="ja-JP" sz="2000" dirty="0" smtClean="0">
              <a:solidFill>
                <a:srgbClr val="002060"/>
              </a:solidFill>
              <a:latin typeface="Meiryo UI" panose="020B0604030504040204" pitchFamily="50" charset="-128"/>
              <a:ea typeface="Meiryo UI" panose="020B0604030504040204" pitchFamily="50" charset="-128"/>
            </a:endParaRPr>
          </a:p>
          <a:p>
            <a:r>
              <a:rPr lang="en-US" altLang="ja-JP" sz="2000" dirty="0" smtClean="0">
                <a:solidFill>
                  <a:srgbClr val="002060"/>
                </a:solidFill>
                <a:latin typeface="Meiryo UI" panose="020B0604030504040204" pitchFamily="50" charset="-128"/>
                <a:ea typeface="Meiryo UI" panose="020B0604030504040204" pitchFamily="50" charset="-128"/>
              </a:rPr>
              <a:t>※</a:t>
            </a:r>
            <a:r>
              <a:rPr lang="ja-JP" altLang="en-US" sz="2000" dirty="0" smtClean="0">
                <a:solidFill>
                  <a:srgbClr val="002060"/>
                </a:solidFill>
                <a:latin typeface="Meiryo UI" panose="020B0604030504040204" pitchFamily="50" charset="-128"/>
                <a:ea typeface="Meiryo UI" panose="020B0604030504040204" pitchFamily="50" charset="-128"/>
              </a:rPr>
              <a:t>１件につき複数住戸の申請があるため申請件数と戸数は一致しない</a:t>
            </a:r>
            <a:endParaRPr lang="en-US" altLang="ja-JP" sz="2000" dirty="0" smtClean="0">
              <a:solidFill>
                <a:srgbClr val="002060"/>
              </a:solidFill>
              <a:latin typeface="Meiryo UI" panose="020B0604030504040204" pitchFamily="50" charset="-128"/>
              <a:ea typeface="Meiryo UI" panose="020B0604030504040204" pitchFamily="50" charset="-128"/>
            </a:endParaRPr>
          </a:p>
          <a:p>
            <a:r>
              <a:rPr lang="en-US" altLang="ja-JP" sz="2000" dirty="0" smtClean="0">
                <a:solidFill>
                  <a:srgbClr val="002060"/>
                </a:solidFill>
                <a:latin typeface="Meiryo UI" panose="020B0604030504040204" pitchFamily="50" charset="-128"/>
                <a:ea typeface="Meiryo UI" panose="020B0604030504040204" pitchFamily="50" charset="-128"/>
              </a:rPr>
              <a:t>※</a:t>
            </a:r>
            <a:r>
              <a:rPr lang="ja-JP" altLang="en-US" sz="2000" dirty="0" smtClean="0">
                <a:solidFill>
                  <a:srgbClr val="002060"/>
                </a:solidFill>
                <a:latin typeface="Meiryo UI" panose="020B0604030504040204" pitchFamily="50" charset="-128"/>
                <a:ea typeface="Meiryo UI" panose="020B0604030504040204" pitchFamily="50" charset="-128"/>
              </a:rPr>
              <a:t>太陽光発電システムの申請件数は</a:t>
            </a:r>
            <a:r>
              <a:rPr lang="en-US" altLang="ja-JP" sz="2000" dirty="0">
                <a:solidFill>
                  <a:srgbClr val="002060"/>
                </a:solidFill>
                <a:latin typeface="Meiryo UI" panose="020B0604030504040204" pitchFamily="50" charset="-128"/>
                <a:ea typeface="Meiryo UI" panose="020B0604030504040204" pitchFamily="50" charset="-128"/>
              </a:rPr>
              <a:t>『</a:t>
            </a:r>
            <a:r>
              <a:rPr lang="ja-JP" altLang="en-US" sz="2000" dirty="0">
                <a:solidFill>
                  <a:srgbClr val="002060"/>
                </a:solidFill>
                <a:latin typeface="Meiryo UI" panose="020B0604030504040204" pitchFamily="50" charset="-128"/>
                <a:ea typeface="Meiryo UI" panose="020B0604030504040204" pitchFamily="50" charset="-128"/>
              </a:rPr>
              <a:t>既存住宅における省エネ改修促進事業</a:t>
            </a:r>
            <a:r>
              <a:rPr lang="en-US" altLang="ja-JP" sz="2000" dirty="0" smtClean="0">
                <a:solidFill>
                  <a:srgbClr val="002060"/>
                </a:solidFill>
                <a:latin typeface="Meiryo UI" panose="020B0604030504040204" pitchFamily="50" charset="-128"/>
                <a:ea typeface="Meiryo UI" panose="020B0604030504040204" pitchFamily="50" charset="-128"/>
              </a:rPr>
              <a:t>』『</a:t>
            </a:r>
            <a:r>
              <a:rPr lang="ja-JP" altLang="en-US" sz="2000" dirty="0">
                <a:solidFill>
                  <a:srgbClr val="002060"/>
                </a:solidFill>
                <a:latin typeface="Meiryo UI" panose="020B0604030504040204" pitchFamily="50" charset="-128"/>
                <a:ea typeface="Meiryo UI" panose="020B0604030504040204" pitchFamily="50" charset="-128"/>
              </a:rPr>
              <a:t>熱と電気の有効利用</a:t>
            </a:r>
            <a:r>
              <a:rPr lang="ja-JP" altLang="en-US" sz="2000" dirty="0" smtClean="0">
                <a:solidFill>
                  <a:srgbClr val="002060"/>
                </a:solidFill>
                <a:latin typeface="Meiryo UI" panose="020B0604030504040204" pitchFamily="50" charset="-128"/>
                <a:ea typeface="Meiryo UI" panose="020B0604030504040204" pitchFamily="50" charset="-128"/>
              </a:rPr>
              <a:t>促進</a:t>
            </a:r>
            <a:endParaRPr lang="en-US" altLang="ja-JP" sz="2000" dirty="0" smtClean="0">
              <a:solidFill>
                <a:srgbClr val="002060"/>
              </a:solidFill>
              <a:latin typeface="Meiryo UI" panose="020B0604030504040204" pitchFamily="50" charset="-128"/>
              <a:ea typeface="Meiryo UI" panose="020B0604030504040204" pitchFamily="50" charset="-128"/>
            </a:endParaRPr>
          </a:p>
          <a:p>
            <a:r>
              <a:rPr lang="ja-JP" altLang="en-US" sz="2000" dirty="0">
                <a:solidFill>
                  <a:srgbClr val="002060"/>
                </a:solidFill>
                <a:latin typeface="Meiryo UI" panose="020B0604030504040204" pitchFamily="50" charset="-128"/>
                <a:ea typeface="Meiryo UI" panose="020B0604030504040204" pitchFamily="50" charset="-128"/>
              </a:rPr>
              <a:t>　</a:t>
            </a:r>
            <a:r>
              <a:rPr lang="ja-JP" altLang="en-US" sz="2000" dirty="0" smtClean="0">
                <a:solidFill>
                  <a:srgbClr val="002060"/>
                </a:solidFill>
                <a:latin typeface="Meiryo UI" panose="020B0604030504040204" pitchFamily="50" charset="-128"/>
                <a:ea typeface="Meiryo UI" panose="020B0604030504040204" pitchFamily="50" charset="-128"/>
              </a:rPr>
              <a:t>事業</a:t>
            </a:r>
            <a:r>
              <a:rPr lang="en-US" altLang="ja-JP" sz="2000" dirty="0" smtClean="0">
                <a:solidFill>
                  <a:srgbClr val="002060"/>
                </a:solidFill>
                <a:latin typeface="Meiryo UI" panose="020B0604030504040204" pitchFamily="50" charset="-128"/>
                <a:ea typeface="Meiryo UI" panose="020B0604030504040204" pitchFamily="50" charset="-128"/>
              </a:rPr>
              <a:t>』『</a:t>
            </a:r>
            <a:r>
              <a:rPr lang="ja-JP" altLang="en-US" sz="2000" dirty="0">
                <a:solidFill>
                  <a:srgbClr val="002060"/>
                </a:solidFill>
                <a:latin typeface="Meiryo UI" panose="020B0604030504040204" pitchFamily="50" charset="-128"/>
                <a:ea typeface="Meiryo UI" panose="020B0604030504040204" pitchFamily="50" charset="-128"/>
              </a:rPr>
              <a:t>家庭における蓄電池導入促進事業</a:t>
            </a:r>
            <a:r>
              <a:rPr lang="en-US" altLang="ja-JP" sz="2000" dirty="0" smtClean="0">
                <a:solidFill>
                  <a:srgbClr val="002060"/>
                </a:solidFill>
                <a:latin typeface="Meiryo UI" panose="020B0604030504040204" pitchFamily="50" charset="-128"/>
                <a:ea typeface="Meiryo UI" panose="020B0604030504040204" pitchFamily="50" charset="-128"/>
              </a:rPr>
              <a:t>』</a:t>
            </a:r>
            <a:r>
              <a:rPr lang="ja-JP" altLang="en-US" sz="2000" dirty="0" smtClean="0">
                <a:solidFill>
                  <a:srgbClr val="002060"/>
                </a:solidFill>
                <a:latin typeface="Meiryo UI" panose="020B0604030504040204" pitchFamily="50" charset="-128"/>
                <a:ea typeface="Meiryo UI" panose="020B0604030504040204" pitchFamily="50" charset="-128"/>
              </a:rPr>
              <a:t>の合計です。</a:t>
            </a:r>
            <a:endParaRPr lang="en-US" altLang="ja-JP" sz="2000" dirty="0" smtClean="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732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5029BF-4171-4A9D-860A-EA918B55B2DF}" type="slidenum">
              <a:rPr lang="ja-JP" altLang="en-US" smtClean="0"/>
              <a:pPr/>
              <a:t>1</a:t>
            </a:fld>
            <a:endParaRPr lang="ja-JP" altLang="en-US"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 b="74644"/>
          <a:stretch/>
        </p:blipFill>
        <p:spPr>
          <a:xfrm>
            <a:off x="0" y="1611662"/>
            <a:ext cx="9561881" cy="2095571"/>
          </a:xfrm>
          <a:prstGeom prst="rect">
            <a:avLst/>
          </a:prstGeom>
        </p:spPr>
      </p:pic>
      <p:sp>
        <p:nvSpPr>
          <p:cNvPr id="5" name="正方形/長方形 4"/>
          <p:cNvSpPr/>
          <p:nvPr/>
        </p:nvSpPr>
        <p:spPr>
          <a:xfrm>
            <a:off x="9930213" y="6480000"/>
            <a:ext cx="538385" cy="27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2998119" y="4185422"/>
            <a:ext cx="2630079" cy="395926"/>
          </a:xfrm>
          <a:prstGeom prst="downArrow">
            <a:avLst/>
          </a:prstGeom>
          <a:solidFill>
            <a:srgbClr val="1FBA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43456" y="4958579"/>
            <a:ext cx="7739407" cy="954107"/>
          </a:xfrm>
          <a:prstGeom prst="rect">
            <a:avLst/>
          </a:prstGeom>
          <a:solidFill>
            <a:srgbClr val="002060"/>
          </a:solidFill>
        </p:spPr>
        <p:txBody>
          <a:bodyPr wrap="square" rtlCol="0">
            <a:spAutoFit/>
          </a:bodyPr>
          <a:lstStyle/>
          <a:p>
            <a:r>
              <a:rPr lang="en-US" altLang="ja-JP" sz="2800" b="1" dirty="0">
                <a:solidFill>
                  <a:srgbClr val="FFFF00"/>
                </a:solidFill>
                <a:latin typeface="+mn-ea"/>
              </a:rPr>
              <a:t>HTT </a:t>
            </a:r>
            <a:r>
              <a:rPr lang="ja-JP" altLang="en-US" sz="2800" b="1" dirty="0" smtClean="0">
                <a:solidFill>
                  <a:srgbClr val="FFFF00"/>
                </a:solidFill>
                <a:latin typeface="+mn-ea"/>
              </a:rPr>
              <a:t>「電力をⒽ</a:t>
            </a:r>
            <a:r>
              <a:rPr lang="ja-JP" altLang="en-US" sz="2800" b="1" dirty="0">
                <a:solidFill>
                  <a:srgbClr val="FFFF00"/>
                </a:solidFill>
                <a:latin typeface="+mn-ea"/>
              </a:rPr>
              <a:t>減らす・Ⓣ創る・Ⓣ</a:t>
            </a:r>
            <a:r>
              <a:rPr lang="ja-JP" altLang="en-US" sz="2800" b="1" dirty="0" err="1">
                <a:solidFill>
                  <a:srgbClr val="FFFF00"/>
                </a:solidFill>
                <a:latin typeface="+mn-ea"/>
              </a:rPr>
              <a:t>蓄める</a:t>
            </a:r>
            <a:r>
              <a:rPr lang="ja-JP" altLang="en-US" sz="2800" b="1" dirty="0">
                <a:solidFill>
                  <a:srgbClr val="FFFF00"/>
                </a:solidFill>
                <a:latin typeface="+mn-ea"/>
              </a:rPr>
              <a:t>」</a:t>
            </a:r>
            <a:r>
              <a:rPr lang="ja-JP" altLang="en-US" sz="2800" b="1" dirty="0">
                <a:solidFill>
                  <a:schemeClr val="bg1"/>
                </a:solidFill>
                <a:latin typeface="+mn-ea"/>
              </a:rPr>
              <a:t>を</a:t>
            </a:r>
            <a:r>
              <a:rPr lang="ja-JP" altLang="en-US" sz="2800" b="1" dirty="0" smtClean="0">
                <a:solidFill>
                  <a:schemeClr val="bg1"/>
                </a:solidFill>
                <a:latin typeface="+mn-ea"/>
              </a:rPr>
              <a:t>キーワードに取組を強化</a:t>
            </a:r>
            <a:endParaRPr kumimoji="1" lang="ja-JP" altLang="en-US" sz="2800" b="1" dirty="0">
              <a:solidFill>
                <a:schemeClr val="bg1"/>
              </a:solidFill>
              <a:latin typeface="+mn-ea"/>
            </a:endParaRPr>
          </a:p>
        </p:txBody>
      </p:sp>
      <p:grpSp>
        <p:nvGrpSpPr>
          <p:cNvPr id="15" name="グループ化 14"/>
          <p:cNvGrpSpPr/>
          <p:nvPr/>
        </p:nvGrpSpPr>
        <p:grpSpPr>
          <a:xfrm>
            <a:off x="9393539" y="1611662"/>
            <a:ext cx="2605804" cy="2300385"/>
            <a:chOff x="77771" y="3393990"/>
            <a:chExt cx="1573594" cy="1290034"/>
          </a:xfrm>
        </p:grpSpPr>
        <p:sp>
          <p:nvSpPr>
            <p:cNvPr id="16" name="正方形/長方形 15"/>
            <p:cNvSpPr/>
            <p:nvPr/>
          </p:nvSpPr>
          <p:spPr>
            <a:xfrm>
              <a:off x="123679" y="4284131"/>
              <a:ext cx="1527686" cy="399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7" name="図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009" y="3393990"/>
              <a:ext cx="1525356" cy="1016903"/>
            </a:xfrm>
            <a:prstGeom prst="rect">
              <a:avLst/>
            </a:prstGeom>
          </p:spPr>
        </p:pic>
        <p:sp>
          <p:nvSpPr>
            <p:cNvPr id="18" name="テキスト ボックス 17"/>
            <p:cNvSpPr txBox="1"/>
            <p:nvPr/>
          </p:nvSpPr>
          <p:spPr>
            <a:xfrm>
              <a:off x="77771" y="4400837"/>
              <a:ext cx="876737" cy="129448"/>
            </a:xfrm>
            <a:prstGeom prst="rect">
              <a:avLst/>
            </a:prstGeom>
            <a:noFill/>
          </p:spPr>
          <p:txBody>
            <a:bodyPr wrap="square" rtlCol="0" anchor="ctr" anchorCtr="0">
              <a:spAutoFit/>
            </a:bodyPr>
            <a:lstStyle/>
            <a:p>
              <a:pPr>
                <a:defRPr/>
              </a:pP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rPr>
                <a:t>国土地理院</a:t>
              </a:r>
              <a:r>
                <a:rPr lang="en-US" altLang="ja-JP" sz="900" dirty="0">
                  <a:solidFill>
                    <a:schemeClr val="tx1">
                      <a:lumMod val="75000"/>
                      <a:lumOff val="25000"/>
                    </a:schemeClr>
                  </a:solidFill>
                  <a:latin typeface="Meiryo UI" panose="020B0604030504040204" pitchFamily="50" charset="-128"/>
                  <a:ea typeface="Meiryo UI" panose="020B0604030504040204" pitchFamily="50" charset="-128"/>
                </a:rPr>
                <a:t>HP</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rPr>
                <a:t>より引用</a:t>
              </a:r>
            </a:p>
          </p:txBody>
        </p:sp>
        <p:sp>
          <p:nvSpPr>
            <p:cNvPr id="19" name="正方形/長方形 18"/>
            <p:cNvSpPr/>
            <p:nvPr/>
          </p:nvSpPr>
          <p:spPr>
            <a:xfrm>
              <a:off x="163533" y="4406214"/>
              <a:ext cx="1399067" cy="230867"/>
            </a:xfrm>
            <a:prstGeom prst="rect">
              <a:avLst/>
            </a:prstGeom>
          </p:spPr>
          <p:txBody>
            <a:bodyPr wrap="square">
              <a:spAutoFit/>
            </a:bodyPr>
            <a:lstStyle/>
            <a:p>
              <a:pPr algn="r"/>
              <a:r>
                <a:rPr lang="ja-JP" altLang="en-US" sz="727" dirty="0">
                  <a:solidFill>
                    <a:schemeClr val="tx1">
                      <a:lumMod val="75000"/>
                      <a:lumOff val="25000"/>
                    </a:schemeClr>
                  </a:solidFill>
                  <a:latin typeface="Meiryo UI" panose="020B0604030504040204" pitchFamily="50" charset="-128"/>
                  <a:ea typeface="Meiryo UI" panose="020B0604030504040204" pitchFamily="50" charset="-128"/>
                </a:rPr>
                <a:t>大雨　</a:t>
              </a:r>
              <a:endParaRPr lang="en-US" altLang="zh-TW" sz="727" dirty="0">
                <a:solidFill>
                  <a:schemeClr val="tx1">
                    <a:lumMod val="75000"/>
                    <a:lumOff val="25000"/>
                  </a:schemeClr>
                </a:solidFill>
                <a:latin typeface="Meiryo UI" panose="020B0604030504040204" pitchFamily="50" charset="-128"/>
                <a:ea typeface="Meiryo UI" panose="020B0604030504040204" pitchFamily="50" charset="-128"/>
              </a:endParaRPr>
            </a:p>
            <a:p>
              <a:pPr algn="r"/>
              <a:r>
                <a:rPr lang="zh-TW" altLang="en-US" sz="727" dirty="0">
                  <a:solidFill>
                    <a:schemeClr val="tx1">
                      <a:lumMod val="75000"/>
                      <a:lumOff val="25000"/>
                    </a:schemeClr>
                  </a:solidFill>
                  <a:latin typeface="Meiryo UI" panose="020B0604030504040204" pitchFamily="50" charset="-128"/>
                  <a:ea typeface="Meiryo UI" panose="020B0604030504040204" pitchFamily="50" charset="-128"/>
                </a:rPr>
                <a:t>佐賀県</a:t>
              </a:r>
              <a:r>
                <a:rPr lang="ja-JP" altLang="en-US" sz="727" dirty="0">
                  <a:solidFill>
                    <a:schemeClr val="tx1">
                      <a:lumMod val="75000"/>
                      <a:lumOff val="25000"/>
                    </a:schemeClr>
                  </a:solidFill>
                  <a:latin typeface="Meiryo UI" panose="020B0604030504040204" pitchFamily="50" charset="-128"/>
                  <a:ea typeface="Meiryo UI" panose="020B0604030504040204" pitchFamily="50" charset="-128"/>
                </a:rPr>
                <a:t>など</a:t>
              </a:r>
              <a:r>
                <a:rPr lang="en-US" altLang="ja-JP" sz="727" dirty="0">
                  <a:solidFill>
                    <a:schemeClr val="tx1">
                      <a:lumMod val="75000"/>
                      <a:lumOff val="25000"/>
                    </a:schemeClr>
                  </a:solidFill>
                  <a:latin typeface="Meiryo UI" panose="020B0604030504040204" pitchFamily="50" charset="-128"/>
                  <a:ea typeface="Meiryo UI" panose="020B0604030504040204" pitchFamily="50" charset="-128"/>
                </a:rPr>
                <a:t>(2021</a:t>
              </a:r>
              <a:r>
                <a:rPr lang="ja-JP" altLang="en-US" sz="727" dirty="0">
                  <a:solidFill>
                    <a:schemeClr val="tx1">
                      <a:lumMod val="75000"/>
                      <a:lumOff val="25000"/>
                    </a:schemeClr>
                  </a:solidFill>
                  <a:latin typeface="Meiryo UI" panose="020B0604030504040204" pitchFamily="50" charset="-128"/>
                  <a:ea typeface="Meiryo UI" panose="020B0604030504040204" pitchFamily="50" charset="-128"/>
                </a:rPr>
                <a:t>年８月</a:t>
              </a:r>
              <a:r>
                <a:rPr lang="en-US" altLang="ja-JP" sz="727"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727"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20" name="グループ化 19"/>
          <p:cNvGrpSpPr/>
          <p:nvPr/>
        </p:nvGrpSpPr>
        <p:grpSpPr>
          <a:xfrm>
            <a:off x="1" y="0"/>
            <a:ext cx="12094233" cy="938801"/>
            <a:chOff x="1" y="0"/>
            <a:chExt cx="12094233" cy="938801"/>
          </a:xfrm>
        </p:grpSpPr>
        <p:pic>
          <p:nvPicPr>
            <p:cNvPr id="21" name="図 20"/>
            <p:cNvPicPr>
              <a:picLocks noChangeAspect="1"/>
            </p:cNvPicPr>
            <p:nvPr/>
          </p:nvPicPr>
          <p:blipFill rotWithShape="1">
            <a:blip r:embed="rId5"/>
            <a:srcRect t="13354"/>
            <a:stretch/>
          </p:blipFill>
          <p:spPr>
            <a:xfrm>
              <a:off x="1" y="0"/>
              <a:ext cx="886910" cy="938801"/>
            </a:xfrm>
            <a:prstGeom prst="rect">
              <a:avLst/>
            </a:prstGeom>
          </p:spPr>
        </p:pic>
        <p:pic>
          <p:nvPicPr>
            <p:cNvPr id="22" name="図 21"/>
            <p:cNvPicPr>
              <a:picLocks noChangeAspect="1"/>
            </p:cNvPicPr>
            <p:nvPr/>
          </p:nvPicPr>
          <p:blipFill>
            <a:blip r:embed="rId6"/>
            <a:stretch>
              <a:fillRect/>
            </a:stretch>
          </p:blipFill>
          <p:spPr>
            <a:xfrm>
              <a:off x="1129785" y="165875"/>
              <a:ext cx="1794196" cy="737415"/>
            </a:xfrm>
            <a:prstGeom prst="rect">
              <a:avLst/>
            </a:prstGeom>
          </p:spPr>
        </p:pic>
        <p:sp>
          <p:nvSpPr>
            <p:cNvPr id="23" name="テキスト ボックス 22"/>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24" name="タイトル 1"/>
          <p:cNvSpPr txBox="1">
            <a:spLocks/>
          </p:cNvSpPr>
          <p:nvPr/>
        </p:nvSpPr>
        <p:spPr>
          <a:xfrm>
            <a:off x="-1" y="988576"/>
            <a:ext cx="9561881"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１．気候</a:t>
            </a:r>
            <a:r>
              <a:rPr lang="ja-JP" altLang="en-US" sz="2800" b="1" dirty="0">
                <a:solidFill>
                  <a:srgbClr val="002060"/>
                </a:solidFill>
                <a:latin typeface="Meiryo UI" panose="020B0604030504040204" pitchFamily="50" charset="-128"/>
                <a:ea typeface="Meiryo UI" panose="020B0604030504040204" pitchFamily="50" charset="-128"/>
              </a:rPr>
              <a:t>危機とエネルギー危機への</a:t>
            </a:r>
            <a:r>
              <a:rPr lang="ja-JP" altLang="en-US" sz="2800" b="1" dirty="0" smtClean="0">
                <a:solidFill>
                  <a:srgbClr val="002060"/>
                </a:solidFill>
                <a:latin typeface="Meiryo UI" panose="020B0604030504040204" pitchFamily="50" charset="-128"/>
                <a:ea typeface="Meiryo UI" panose="020B0604030504040204" pitchFamily="50" charset="-128"/>
              </a:rPr>
              <a:t>対応の重要性と緊急性</a:t>
            </a:r>
            <a:endParaRPr lang="ja-JP" altLang="en-US" sz="2800" b="1" dirty="0">
              <a:solidFill>
                <a:srgbClr val="002060"/>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7"/>
          <a:stretch>
            <a:fillRect/>
          </a:stretch>
        </p:blipFill>
        <p:spPr>
          <a:xfrm>
            <a:off x="8182863" y="3808191"/>
            <a:ext cx="3943467" cy="2972678"/>
          </a:xfrm>
          <a:prstGeom prst="rect">
            <a:avLst/>
          </a:prstGeom>
        </p:spPr>
      </p:pic>
    </p:spTree>
    <p:extLst>
      <p:ext uri="{BB962C8B-B14F-4D97-AF65-F5344CB8AC3E}">
        <p14:creationId xmlns:p14="http://schemas.microsoft.com/office/powerpoint/2010/main" val="525263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5029BF-4171-4A9D-860A-EA918B55B2DF}" type="slidenum">
              <a:rPr lang="ja-JP" altLang="en-US" smtClean="0"/>
              <a:pPr/>
              <a:t>2</a:t>
            </a:fld>
            <a:endParaRPr lang="ja-JP" altLang="en-US" dirty="0"/>
          </a:p>
        </p:txBody>
      </p:sp>
      <p:grpSp>
        <p:nvGrpSpPr>
          <p:cNvPr id="9" name="グループ化 8"/>
          <p:cNvGrpSpPr/>
          <p:nvPr/>
        </p:nvGrpSpPr>
        <p:grpSpPr>
          <a:xfrm>
            <a:off x="1" y="0"/>
            <a:ext cx="12094233" cy="938801"/>
            <a:chOff x="1" y="0"/>
            <a:chExt cx="12094233" cy="938801"/>
          </a:xfrm>
        </p:grpSpPr>
        <p:pic>
          <p:nvPicPr>
            <p:cNvPr id="28" name="図 27"/>
            <p:cNvPicPr>
              <a:picLocks noChangeAspect="1"/>
            </p:cNvPicPr>
            <p:nvPr/>
          </p:nvPicPr>
          <p:blipFill rotWithShape="1">
            <a:blip r:embed="rId3"/>
            <a:srcRect t="13354"/>
            <a:stretch/>
          </p:blipFill>
          <p:spPr>
            <a:xfrm>
              <a:off x="1" y="0"/>
              <a:ext cx="886910" cy="938801"/>
            </a:xfrm>
            <a:prstGeom prst="rect">
              <a:avLst/>
            </a:prstGeom>
          </p:spPr>
        </p:pic>
        <p:pic>
          <p:nvPicPr>
            <p:cNvPr id="8" name="図 7"/>
            <p:cNvPicPr>
              <a:picLocks noChangeAspect="1"/>
            </p:cNvPicPr>
            <p:nvPr/>
          </p:nvPicPr>
          <p:blipFill>
            <a:blip r:embed="rId4"/>
            <a:stretch>
              <a:fillRect/>
            </a:stretch>
          </p:blipFill>
          <p:spPr>
            <a:xfrm>
              <a:off x="1129785" y="165875"/>
              <a:ext cx="1794196" cy="737415"/>
            </a:xfrm>
            <a:prstGeom prst="rect">
              <a:avLst/>
            </a:prstGeom>
          </p:spPr>
        </p:pic>
        <p:sp>
          <p:nvSpPr>
            <p:cNvPr id="11" name="テキスト ボックス 10"/>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13" name="タイトル 1"/>
          <p:cNvSpPr txBox="1">
            <a:spLocks/>
          </p:cNvSpPr>
          <p:nvPr/>
        </p:nvSpPr>
        <p:spPr>
          <a:xfrm>
            <a:off x="0" y="850444"/>
            <a:ext cx="7916562"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２．東京</a:t>
            </a:r>
            <a:r>
              <a:rPr lang="ja-JP" altLang="en-US" sz="2800" b="1" dirty="0">
                <a:solidFill>
                  <a:srgbClr val="002060"/>
                </a:solidFill>
                <a:latin typeface="Meiryo UI" panose="020B0604030504040204" pitchFamily="50" charset="-128"/>
                <a:ea typeface="Meiryo UI" panose="020B0604030504040204" pitchFamily="50" charset="-128"/>
              </a:rPr>
              <a:t>が気候変動対策に取り組む</a:t>
            </a:r>
            <a:r>
              <a:rPr lang="ja-JP" altLang="en-US" sz="2800" b="1" dirty="0" smtClean="0">
                <a:solidFill>
                  <a:srgbClr val="002060"/>
                </a:solidFill>
                <a:latin typeface="Meiryo UI" panose="020B0604030504040204" pitchFamily="50" charset="-128"/>
                <a:ea typeface="Meiryo UI" panose="020B0604030504040204" pitchFamily="50" charset="-128"/>
              </a:rPr>
              <a:t>意義</a:t>
            </a:r>
            <a:endParaRPr lang="ja-JP" altLang="en-US" sz="2800" b="1" dirty="0">
              <a:solidFill>
                <a:srgbClr val="00206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37210" y="1355345"/>
            <a:ext cx="11837990" cy="2062103"/>
          </a:xfrm>
          <a:prstGeom prst="rect">
            <a:avLst/>
          </a:prstGeom>
          <a:noFill/>
        </p:spPr>
        <p:txBody>
          <a:bodyPr wrap="square" rtlCol="0">
            <a:spAutoFit/>
          </a:bodyPr>
          <a:lstStyle/>
          <a:p>
            <a:r>
              <a:rPr kumimoji="1" lang="ja-JP" altLang="en-US" sz="2200" dirty="0" smtClean="0">
                <a:latin typeface="Meiryo UI" panose="020B0604030504040204" pitchFamily="50" charset="-128"/>
                <a:ea typeface="Meiryo UI" panose="020B0604030504040204" pitchFamily="50" charset="-128"/>
              </a:rPr>
              <a:t>・都は、</a:t>
            </a:r>
            <a:r>
              <a:rPr kumimoji="1" lang="en-US" altLang="ja-JP" sz="2200" b="1" dirty="0" smtClean="0">
                <a:solidFill>
                  <a:srgbClr val="0000FF"/>
                </a:solidFill>
                <a:latin typeface="Meiryo UI" panose="020B0604030504040204" pitchFamily="50" charset="-128"/>
                <a:ea typeface="Meiryo UI" panose="020B0604030504040204" pitchFamily="50" charset="-128"/>
              </a:rPr>
              <a:t>2050</a:t>
            </a:r>
            <a:r>
              <a:rPr kumimoji="1" lang="ja-JP" altLang="en-US" sz="2200" b="1" dirty="0" smtClean="0">
                <a:solidFill>
                  <a:srgbClr val="0000FF"/>
                </a:solidFill>
                <a:latin typeface="Meiryo UI" panose="020B0604030504040204" pitchFamily="50" charset="-128"/>
                <a:ea typeface="Meiryo UI" panose="020B0604030504040204" pitchFamily="50" charset="-128"/>
              </a:rPr>
              <a:t>年</a:t>
            </a:r>
            <a:r>
              <a:rPr kumimoji="1" lang="ja-JP" altLang="en-US" sz="2200" dirty="0" smtClean="0">
                <a:latin typeface="Meiryo UI" panose="020B0604030504040204" pitchFamily="50" charset="-128"/>
                <a:ea typeface="Meiryo UI" panose="020B0604030504040204" pitchFamily="50" charset="-128"/>
              </a:rPr>
              <a:t>の</a:t>
            </a:r>
            <a:r>
              <a:rPr kumimoji="1" lang="en-US" altLang="ja-JP" sz="2200" dirty="0" smtClean="0">
                <a:latin typeface="Meiryo UI" panose="020B0604030504040204" pitchFamily="50" charset="-128"/>
                <a:ea typeface="Meiryo UI" panose="020B0604030504040204" pitchFamily="50" charset="-128"/>
              </a:rPr>
              <a:t>CO2</a:t>
            </a:r>
            <a:r>
              <a:rPr kumimoji="1" lang="ja-JP" altLang="en-US" sz="2200" dirty="0" smtClean="0">
                <a:latin typeface="Meiryo UI" panose="020B0604030504040204" pitchFamily="50" charset="-128"/>
                <a:ea typeface="Meiryo UI" panose="020B0604030504040204" pitchFamily="50" charset="-128"/>
              </a:rPr>
              <a:t>排出実質ゼロ</a:t>
            </a:r>
            <a:r>
              <a:rPr kumimoji="1" lang="ja-JP" altLang="en-US" sz="2200" b="1" dirty="0" smtClean="0">
                <a:solidFill>
                  <a:srgbClr val="0000FF"/>
                </a:solidFill>
                <a:latin typeface="Meiryo UI" panose="020B0604030504040204" pitchFamily="50" charset="-128"/>
                <a:ea typeface="Meiryo UI" panose="020B0604030504040204" pitchFamily="50" charset="-128"/>
              </a:rPr>
              <a:t>（ゼロエミッション）</a:t>
            </a:r>
            <a:r>
              <a:rPr kumimoji="1" lang="ja-JP" altLang="en-US" sz="2200" dirty="0" smtClean="0">
                <a:latin typeface="Meiryo UI" panose="020B0604030504040204" pitchFamily="50" charset="-128"/>
                <a:ea typeface="Meiryo UI" panose="020B0604030504040204" pitchFamily="50" charset="-128"/>
              </a:rPr>
              <a:t>、</a:t>
            </a:r>
            <a:r>
              <a:rPr kumimoji="1" lang="en-US" altLang="ja-JP" sz="2200" b="1" dirty="0" smtClean="0">
                <a:solidFill>
                  <a:srgbClr val="0000FF"/>
                </a:solidFill>
                <a:latin typeface="Meiryo UI" panose="020B0604030504040204" pitchFamily="50" charset="-128"/>
                <a:ea typeface="Meiryo UI" panose="020B0604030504040204" pitchFamily="50" charset="-128"/>
              </a:rPr>
              <a:t>2030</a:t>
            </a:r>
            <a:r>
              <a:rPr kumimoji="1" lang="ja-JP" altLang="en-US" sz="2200" b="1" dirty="0" smtClean="0">
                <a:solidFill>
                  <a:srgbClr val="0000FF"/>
                </a:solidFill>
                <a:latin typeface="Meiryo UI" panose="020B0604030504040204" pitchFamily="50" charset="-128"/>
                <a:ea typeface="Meiryo UI" panose="020B0604030504040204" pitchFamily="50" charset="-128"/>
              </a:rPr>
              <a:t>年</a:t>
            </a:r>
            <a:r>
              <a:rPr kumimoji="1" lang="ja-JP" altLang="en-US" sz="2200" dirty="0" smtClean="0">
                <a:latin typeface="Meiryo UI" panose="020B0604030504040204" pitchFamily="50" charset="-128"/>
                <a:ea typeface="Meiryo UI" panose="020B0604030504040204" pitchFamily="50" charset="-128"/>
              </a:rPr>
              <a:t>までの</a:t>
            </a:r>
            <a:r>
              <a:rPr kumimoji="1" lang="ja-JP" altLang="en-US" sz="2200" b="1" dirty="0" smtClean="0">
                <a:solidFill>
                  <a:srgbClr val="0000FF"/>
                </a:solidFill>
                <a:latin typeface="Meiryo UI" panose="020B0604030504040204" pitchFamily="50" charset="-128"/>
                <a:ea typeface="Meiryo UI" panose="020B0604030504040204" pitchFamily="50" charset="-128"/>
              </a:rPr>
              <a:t>カーボンハーフ</a:t>
            </a:r>
            <a:r>
              <a:rPr kumimoji="1" lang="en-US" altLang="ja-JP" sz="2200" b="1" dirty="0" smtClean="0">
                <a:solidFill>
                  <a:srgbClr val="0000FF"/>
                </a:solidFill>
                <a:latin typeface="Meiryo UI" panose="020B0604030504040204" pitchFamily="50" charset="-128"/>
                <a:ea typeface="Meiryo UI" panose="020B0604030504040204" pitchFamily="50" charset="-128"/>
              </a:rPr>
              <a:t/>
            </a:r>
            <a:br>
              <a:rPr kumimoji="1" lang="en-US" altLang="ja-JP" sz="2200" b="1" dirty="0" smtClean="0">
                <a:solidFill>
                  <a:srgbClr val="0000FF"/>
                </a:solidFill>
                <a:latin typeface="Meiryo UI" panose="020B0604030504040204" pitchFamily="50" charset="-128"/>
                <a:ea typeface="Meiryo UI" panose="020B0604030504040204" pitchFamily="50" charset="-128"/>
              </a:rPr>
            </a:br>
            <a:r>
              <a:rPr kumimoji="1" lang="ja-JP" altLang="en-US" sz="2200" b="1" dirty="0" smtClean="0">
                <a:solidFill>
                  <a:srgbClr val="0000FF"/>
                </a:solidFill>
                <a:latin typeface="Meiryo UI" panose="020B0604030504040204" pitchFamily="50" charset="-128"/>
                <a:ea typeface="Meiryo UI" panose="020B0604030504040204" pitchFamily="50" charset="-128"/>
              </a:rPr>
              <a:t>　</a:t>
            </a:r>
            <a:r>
              <a:rPr kumimoji="1" lang="ja-JP" altLang="en-US" sz="2200" dirty="0" smtClean="0">
                <a:latin typeface="Meiryo UI" panose="020B0604030504040204" pitchFamily="50" charset="-128"/>
                <a:ea typeface="Meiryo UI" panose="020B0604030504040204" pitchFamily="50" charset="-128"/>
              </a:rPr>
              <a:t>実現に向け、新たな“東京都環境基本計画”を令和</a:t>
            </a:r>
            <a:r>
              <a:rPr kumimoji="1" lang="en-US" altLang="ja-JP" sz="2200" dirty="0" smtClean="0">
                <a:latin typeface="Meiryo UI" panose="020B0604030504040204" pitchFamily="50" charset="-128"/>
                <a:ea typeface="Meiryo UI" panose="020B0604030504040204" pitchFamily="50" charset="-128"/>
              </a:rPr>
              <a:t>4</a:t>
            </a:r>
            <a:r>
              <a:rPr kumimoji="1" lang="ja-JP" altLang="en-US" sz="2200" dirty="0" smtClean="0">
                <a:latin typeface="Meiryo UI" panose="020B0604030504040204" pitchFamily="50" charset="-128"/>
                <a:ea typeface="Meiryo UI" panose="020B0604030504040204" pitchFamily="50" charset="-128"/>
              </a:rPr>
              <a:t>年</a:t>
            </a:r>
            <a:r>
              <a:rPr lang="en-US" altLang="ja-JP" sz="2200" dirty="0" smtClean="0">
                <a:latin typeface="Meiryo UI" panose="020B0604030504040204" pitchFamily="50" charset="-128"/>
                <a:ea typeface="Meiryo UI" panose="020B0604030504040204" pitchFamily="50" charset="-128"/>
              </a:rPr>
              <a:t>9</a:t>
            </a:r>
            <a:r>
              <a:rPr lang="ja-JP" altLang="en-US" sz="2200" dirty="0" smtClean="0">
                <a:latin typeface="Meiryo UI" panose="020B0604030504040204" pitchFamily="50" charset="-128"/>
                <a:ea typeface="Meiryo UI" panose="020B0604030504040204" pitchFamily="50" charset="-128"/>
              </a:rPr>
              <a:t>月に</a:t>
            </a:r>
            <a:r>
              <a:rPr kumimoji="1" lang="ja-JP" altLang="en-US" sz="2200" dirty="0" smtClean="0">
                <a:latin typeface="Meiryo UI" panose="020B0604030504040204" pitchFamily="50" charset="-128"/>
                <a:ea typeface="Meiryo UI" panose="020B0604030504040204" pitchFamily="50" charset="-128"/>
              </a:rPr>
              <a:t>策定。</a:t>
            </a:r>
            <a:r>
              <a:rPr kumimoji="1" lang="en-US" altLang="ja-JP" sz="2200" dirty="0" smtClean="0">
                <a:latin typeface="Meiryo UI" panose="020B0604030504040204" pitchFamily="50" charset="-128"/>
                <a:ea typeface="Meiryo UI" panose="020B0604030504040204" pitchFamily="50" charset="-128"/>
              </a:rPr>
              <a:t/>
            </a:r>
            <a:br>
              <a:rPr kumimoji="1" lang="en-US" altLang="ja-JP" sz="2200" dirty="0" smtClean="0">
                <a:latin typeface="Meiryo UI" panose="020B0604030504040204" pitchFamily="50" charset="-128"/>
                <a:ea typeface="Meiryo UI" panose="020B0604030504040204" pitchFamily="50" charset="-128"/>
              </a:rPr>
            </a:br>
            <a:endParaRPr kumimoji="1" lang="en-US" altLang="ja-JP" sz="800" dirty="0" smtClean="0">
              <a:latin typeface="Meiryo UI" panose="020B0604030504040204" pitchFamily="50" charset="-128"/>
              <a:ea typeface="Meiryo UI" panose="020B0604030504040204" pitchFamily="50" charset="-128"/>
            </a:endParaRPr>
          </a:p>
          <a:p>
            <a:r>
              <a:rPr lang="ja-JP" altLang="en-US" sz="2200" dirty="0" smtClean="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都内のエネルギー消費量の部門別推移をみると</a:t>
            </a:r>
            <a:r>
              <a:rPr lang="ja-JP" altLang="en-US" sz="2200" dirty="0" smtClean="0">
                <a:latin typeface="Meiryo UI" panose="020B0604030504040204" pitchFamily="50" charset="-128"/>
                <a:ea typeface="Meiryo UI" panose="020B0604030504040204" pitchFamily="50" charset="-128"/>
              </a:rPr>
              <a:t>、</a:t>
            </a:r>
            <a:r>
              <a:rPr lang="ja-JP" altLang="en-US" sz="2200" b="1" dirty="0">
                <a:solidFill>
                  <a:srgbClr val="FF6600"/>
                </a:solidFill>
                <a:latin typeface="Meiryo UI" panose="020B0604030504040204" pitchFamily="50" charset="-128"/>
                <a:ea typeface="Meiryo UI" panose="020B0604030504040204" pitchFamily="50" charset="-128"/>
              </a:rPr>
              <a:t>家庭部門</a:t>
            </a:r>
            <a:r>
              <a:rPr lang="ja-JP" altLang="en-US" sz="2200" b="1" dirty="0" smtClean="0">
                <a:solidFill>
                  <a:srgbClr val="FF6600"/>
                </a:solidFill>
                <a:latin typeface="Meiryo UI" panose="020B0604030504040204" pitchFamily="50" charset="-128"/>
                <a:ea typeface="Meiryo UI" panose="020B0604030504040204" pitchFamily="50" charset="-128"/>
              </a:rPr>
              <a:t>のみ</a:t>
            </a:r>
            <a:r>
              <a:rPr lang="en-US" altLang="ja-JP" sz="2200" b="1" dirty="0" smtClean="0">
                <a:solidFill>
                  <a:srgbClr val="FF6600"/>
                </a:solidFill>
                <a:latin typeface="Meiryo UI" panose="020B0604030504040204" pitchFamily="50" charset="-128"/>
                <a:ea typeface="Meiryo UI" panose="020B0604030504040204" pitchFamily="50" charset="-128"/>
              </a:rPr>
              <a:t>2000</a:t>
            </a:r>
            <a:r>
              <a:rPr lang="ja-JP" altLang="en-US" sz="2200" b="1" dirty="0">
                <a:solidFill>
                  <a:srgbClr val="FF6600"/>
                </a:solidFill>
                <a:latin typeface="Meiryo UI" panose="020B0604030504040204" pitchFamily="50" charset="-128"/>
                <a:ea typeface="Meiryo UI" panose="020B0604030504040204" pitchFamily="50" charset="-128"/>
              </a:rPr>
              <a:t>年度から唯一</a:t>
            </a:r>
            <a:r>
              <a:rPr lang="ja-JP" altLang="en-US" sz="2200" b="1" dirty="0" smtClean="0">
                <a:solidFill>
                  <a:srgbClr val="FF6600"/>
                </a:solidFill>
                <a:latin typeface="Meiryo UI" panose="020B0604030504040204" pitchFamily="50" charset="-128"/>
                <a:ea typeface="Meiryo UI" panose="020B0604030504040204" pitchFamily="50" charset="-128"/>
              </a:rPr>
              <a:t>増加</a:t>
            </a:r>
            <a:endParaRPr lang="en-US" altLang="ja-JP" sz="2200" b="1" dirty="0" smtClean="0">
              <a:solidFill>
                <a:srgbClr val="FF6600"/>
              </a:solidFill>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・都内</a:t>
            </a:r>
            <a:r>
              <a:rPr lang="en-US" altLang="ja-JP" sz="2200" dirty="0">
                <a:latin typeface="Meiryo UI" panose="020B0604030504040204" pitchFamily="50" charset="-128"/>
                <a:ea typeface="Meiryo UI" panose="020B0604030504040204" pitchFamily="50" charset="-128"/>
              </a:rPr>
              <a:t>CO</a:t>
            </a:r>
            <a:r>
              <a:rPr lang="en-US" altLang="ja-JP" sz="2200" baseline="-25000" dirty="0">
                <a:latin typeface="Meiryo UI" panose="020B0604030504040204" pitchFamily="50" charset="-128"/>
                <a:ea typeface="Meiryo UI" panose="020B0604030504040204" pitchFamily="50" charset="-128"/>
              </a:rPr>
              <a:t>2</a:t>
            </a:r>
            <a:r>
              <a:rPr lang="ja-JP" altLang="en-US" sz="2200" dirty="0">
                <a:latin typeface="Meiryo UI" panose="020B0604030504040204" pitchFamily="50" charset="-128"/>
                <a:ea typeface="Meiryo UI" panose="020B0604030504040204" pitchFamily="50" charset="-128"/>
              </a:rPr>
              <a:t>排出量の部門別構成比で</a:t>
            </a:r>
            <a:r>
              <a:rPr lang="ja-JP" altLang="en-US" sz="2200" b="1" dirty="0">
                <a:solidFill>
                  <a:srgbClr val="FF6600"/>
                </a:solidFill>
                <a:latin typeface="Meiryo UI" panose="020B0604030504040204" pitchFamily="50" charset="-128"/>
                <a:ea typeface="Meiryo UI" panose="020B0604030504040204" pitchFamily="50" charset="-128"/>
              </a:rPr>
              <a:t>家庭部門が約</a:t>
            </a:r>
            <a:r>
              <a:rPr lang="en-US" altLang="ja-JP" sz="2200" b="1" dirty="0">
                <a:solidFill>
                  <a:srgbClr val="FF6600"/>
                </a:solidFill>
                <a:latin typeface="Meiryo UI" panose="020B0604030504040204" pitchFamily="50" charset="-128"/>
                <a:ea typeface="Meiryo UI" panose="020B0604030504040204" pitchFamily="50" charset="-128"/>
              </a:rPr>
              <a:t>3</a:t>
            </a:r>
            <a:r>
              <a:rPr lang="ja-JP" altLang="en-US" sz="2200" b="1" dirty="0" smtClean="0">
                <a:solidFill>
                  <a:srgbClr val="FF6600"/>
                </a:solidFill>
                <a:latin typeface="Meiryo UI" panose="020B0604030504040204" pitchFamily="50" charset="-128"/>
                <a:ea typeface="Meiryo UI" panose="020B0604030504040204" pitchFamily="50" charset="-128"/>
              </a:rPr>
              <a:t>割</a:t>
            </a:r>
            <a:endParaRPr lang="en-US" altLang="ja-JP" sz="2200" b="1" dirty="0" smtClean="0">
              <a:solidFill>
                <a:srgbClr val="FF6600"/>
              </a:solidFill>
              <a:latin typeface="+mj-ea"/>
              <a:ea typeface="+mj-ea"/>
            </a:endParaRPr>
          </a:p>
          <a:p>
            <a:r>
              <a:rPr lang="ja-JP" altLang="en-US" sz="1600" dirty="0" smtClean="0">
                <a:solidFill>
                  <a:prstClr val="black">
                    <a:lumMod val="75000"/>
                    <a:lumOff val="25000"/>
                  </a:prstClr>
                </a:solidFill>
                <a:latin typeface="+mj-ea"/>
                <a:ea typeface="+mj-ea"/>
                <a:cs typeface="Meiryo UI" panose="020B0604030504040204" pitchFamily="50" charset="-128"/>
              </a:rPr>
              <a:t>　</a:t>
            </a:r>
            <a:r>
              <a:rPr lang="en-US" altLang="ja-JP" sz="1600" dirty="0" smtClean="0">
                <a:solidFill>
                  <a:prstClr val="black">
                    <a:lumMod val="75000"/>
                    <a:lumOff val="25000"/>
                  </a:prstClr>
                </a:solidFill>
                <a:latin typeface="+mj-ea"/>
                <a:ea typeface="+mj-ea"/>
                <a:cs typeface="Meiryo UI" panose="020B0604030504040204" pitchFamily="50" charset="-128"/>
              </a:rPr>
              <a:t>※</a:t>
            </a:r>
            <a:r>
              <a:rPr lang="en-US" altLang="ja-JP" sz="1600" dirty="0">
                <a:solidFill>
                  <a:prstClr val="black">
                    <a:lumMod val="75000"/>
                    <a:lumOff val="25000"/>
                  </a:prstClr>
                </a:solidFill>
                <a:latin typeface="+mj-ea"/>
                <a:ea typeface="+mj-ea"/>
                <a:cs typeface="Meiryo UI" panose="020B0604030504040204" pitchFamily="50" charset="-128"/>
              </a:rPr>
              <a:t>2020</a:t>
            </a:r>
            <a:r>
              <a:rPr lang="ja-JP" altLang="en-US" sz="1600" dirty="0">
                <a:solidFill>
                  <a:prstClr val="black">
                    <a:lumMod val="75000"/>
                    <a:lumOff val="25000"/>
                  </a:prstClr>
                </a:solidFill>
                <a:latin typeface="+mj-ea"/>
                <a:ea typeface="+mj-ea"/>
                <a:cs typeface="Meiryo UI" panose="020B0604030504040204" pitchFamily="50" charset="-128"/>
              </a:rPr>
              <a:t>年度は、コロナ禍による在宅時間の増加等により大幅に増加</a:t>
            </a:r>
          </a:p>
          <a:p>
            <a:endParaRPr lang="en-US" altLang="ja-JP" sz="2400" b="1" baseline="-25000" dirty="0">
              <a:solidFill>
                <a:srgbClr val="FF66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104618" y="3112003"/>
            <a:ext cx="10086529" cy="332509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23" dirty="0">
              <a:solidFill>
                <a:schemeClr val="tx1"/>
              </a:solidFill>
            </a:endParaRPr>
          </a:p>
        </p:txBody>
      </p:sp>
      <p:grpSp>
        <p:nvGrpSpPr>
          <p:cNvPr id="16" name="グループ化 15"/>
          <p:cNvGrpSpPr/>
          <p:nvPr/>
        </p:nvGrpSpPr>
        <p:grpSpPr>
          <a:xfrm>
            <a:off x="1507030" y="3214890"/>
            <a:ext cx="9529172" cy="3133922"/>
            <a:chOff x="-2393739" y="3547788"/>
            <a:chExt cx="10250674" cy="3396532"/>
          </a:xfrm>
          <a:solidFill>
            <a:schemeClr val="bg1"/>
          </a:solidFill>
        </p:grpSpPr>
        <p:graphicFrame>
          <p:nvGraphicFramePr>
            <p:cNvPr id="18" name="Chart 1"/>
            <p:cNvGraphicFramePr>
              <a:graphicFrameLocks/>
            </p:cNvGraphicFramePr>
            <p:nvPr>
              <p:extLst/>
            </p:nvPr>
          </p:nvGraphicFramePr>
          <p:xfrm>
            <a:off x="-2393739" y="3697893"/>
            <a:ext cx="4939415" cy="3246427"/>
          </p:xfrm>
          <a:graphic>
            <a:graphicData uri="http://schemas.openxmlformats.org/drawingml/2006/chart">
              <c:chart xmlns:c="http://schemas.openxmlformats.org/drawingml/2006/chart" xmlns:r="http://schemas.openxmlformats.org/officeDocument/2006/relationships" r:id="rId5"/>
            </a:graphicData>
          </a:graphic>
        </p:graphicFrame>
        <p:sp>
          <p:nvSpPr>
            <p:cNvPr id="22" name="正方形/長方形 21"/>
            <p:cNvSpPr/>
            <p:nvPr/>
          </p:nvSpPr>
          <p:spPr>
            <a:xfrm>
              <a:off x="3153339" y="3594242"/>
              <a:ext cx="4703596" cy="300210"/>
            </a:xfrm>
            <a:prstGeom prst="rect">
              <a:avLst/>
            </a:prstGeom>
            <a:grpFill/>
          </p:spPr>
          <p:txBody>
            <a:bodyPr wrap="square">
              <a:spAutoFit/>
            </a:bodyPr>
            <a:lstStyle/>
            <a:p>
              <a:pPr algn="ctr"/>
              <a:r>
                <a:rPr lang="ja-JP" altLang="ja-JP" sz="1200" b="1" kern="100" dirty="0" smtClean="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都内</a:t>
              </a:r>
              <a:r>
                <a:rPr lang="en-US" altLang="zh-TW"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CO2</a:t>
              </a:r>
              <a:r>
                <a:rPr lang="zh-TW"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排出量部門別</a:t>
              </a:r>
              <a:r>
                <a:rPr lang="zh-TW" altLang="en-US" sz="1200" b="1" kern="100" dirty="0" smtClean="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構成比</a:t>
              </a:r>
              <a:r>
                <a:rPr lang="ja-JP" altLang="ja-JP" sz="1200" b="1" kern="100" dirty="0" smtClean="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2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 name="正方形/長方形 16"/>
            <p:cNvSpPr/>
            <p:nvPr/>
          </p:nvSpPr>
          <p:spPr>
            <a:xfrm>
              <a:off x="-2384715" y="3547788"/>
              <a:ext cx="4939415" cy="300210"/>
            </a:xfrm>
            <a:prstGeom prst="rect">
              <a:avLst/>
            </a:prstGeom>
            <a:grpFill/>
          </p:spPr>
          <p:txBody>
            <a:bodyPr wrap="square">
              <a:spAutoFit/>
            </a:bodyPr>
            <a:lstStyle/>
            <a:p>
              <a:pPr algn="ctr"/>
              <a:r>
                <a:rPr lang="ja-JP"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都内部門別最終エネルギー消費の推移</a:t>
              </a:r>
              <a:r>
                <a:rPr lang="ja-JP"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2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9" name="TextBox 2"/>
          <p:cNvSpPr txBox="1"/>
          <p:nvPr/>
        </p:nvSpPr>
        <p:spPr>
          <a:xfrm>
            <a:off x="1934680" y="3487054"/>
            <a:ext cx="1472085" cy="215444"/>
          </a:xfrm>
          <a:prstGeom prst="rect">
            <a:avLst/>
          </a:prstGeom>
          <a:noFill/>
          <a:ln>
            <a:noFill/>
          </a:ln>
        </p:spPr>
        <p:txBody>
          <a:bodyPr wrap="square" rtlCol="0">
            <a:spAutoFit/>
          </a:bodyPr>
          <a:lstStyle/>
          <a:p>
            <a:pPr algn="l"/>
            <a:r>
              <a:rPr lang="ja-JP" altLang="en-US" sz="800" dirty="0">
                <a:solidFill>
                  <a:schemeClr val="tx1">
                    <a:lumMod val="75000"/>
                    <a:lumOff val="25000"/>
                  </a:schemeClr>
                </a:solidFill>
                <a:latin typeface="+mn-ea"/>
              </a:rPr>
              <a:t>（</a:t>
            </a:r>
            <a:r>
              <a:rPr lang="en-US" altLang="ja-JP" sz="800" dirty="0">
                <a:solidFill>
                  <a:schemeClr val="tx1">
                    <a:lumMod val="75000"/>
                    <a:lumOff val="25000"/>
                  </a:schemeClr>
                </a:solidFill>
                <a:latin typeface="+mn-ea"/>
              </a:rPr>
              <a:t>2000</a:t>
            </a:r>
            <a:r>
              <a:rPr lang="ja-JP" altLang="en-US" sz="800" dirty="0">
                <a:solidFill>
                  <a:schemeClr val="tx1">
                    <a:lumMod val="75000"/>
                    <a:lumOff val="25000"/>
                  </a:schemeClr>
                </a:solidFill>
                <a:latin typeface="+mn-ea"/>
              </a:rPr>
              <a:t>年度</a:t>
            </a:r>
            <a:r>
              <a:rPr lang="en-US" altLang="ja-JP" sz="800" dirty="0">
                <a:solidFill>
                  <a:schemeClr val="tx1">
                    <a:lumMod val="75000"/>
                    <a:lumOff val="25000"/>
                  </a:schemeClr>
                </a:solidFill>
                <a:latin typeface="+mn-ea"/>
              </a:rPr>
              <a:t>=100</a:t>
            </a:r>
            <a:r>
              <a:rPr lang="ja-JP" altLang="en-US" sz="800" dirty="0">
                <a:solidFill>
                  <a:schemeClr val="tx1">
                    <a:lumMod val="75000"/>
                    <a:lumOff val="25000"/>
                  </a:schemeClr>
                </a:solidFill>
                <a:latin typeface="+mn-ea"/>
              </a:rPr>
              <a:t>）</a:t>
            </a:r>
          </a:p>
        </p:txBody>
      </p:sp>
      <p:sp>
        <p:nvSpPr>
          <p:cNvPr id="20" name="正方形/長方形 19"/>
          <p:cNvSpPr/>
          <p:nvPr/>
        </p:nvSpPr>
        <p:spPr>
          <a:xfrm>
            <a:off x="1350613" y="6213803"/>
            <a:ext cx="5313059" cy="1339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23" dirty="0">
              <a:solidFill>
                <a:schemeClr val="tx1"/>
              </a:solidFill>
            </a:endParaRPr>
          </a:p>
        </p:txBody>
      </p:sp>
      <p:pic>
        <p:nvPicPr>
          <p:cNvPr id="21" name="図 20"/>
          <p:cNvPicPr>
            <a:picLocks noChangeAspect="1"/>
          </p:cNvPicPr>
          <p:nvPr/>
        </p:nvPicPr>
        <p:blipFill>
          <a:blip r:embed="rId6"/>
          <a:stretch>
            <a:fillRect/>
          </a:stretch>
        </p:blipFill>
        <p:spPr>
          <a:xfrm>
            <a:off x="6669153" y="3506909"/>
            <a:ext cx="4367049" cy="2649012"/>
          </a:xfrm>
          <a:prstGeom prst="rect">
            <a:avLst/>
          </a:prstGeom>
        </p:spPr>
      </p:pic>
      <p:sp>
        <p:nvSpPr>
          <p:cNvPr id="23" name="テキスト ボックス 22"/>
          <p:cNvSpPr txBox="1"/>
          <p:nvPr/>
        </p:nvSpPr>
        <p:spPr>
          <a:xfrm>
            <a:off x="3908230" y="6435513"/>
            <a:ext cx="4976042" cy="461665"/>
          </a:xfrm>
          <a:prstGeom prst="rect">
            <a:avLst/>
          </a:prstGeom>
          <a:noFill/>
        </p:spPr>
        <p:txBody>
          <a:bodyPr wrap="none" rtlCol="0">
            <a:spAutoFit/>
          </a:bodyPr>
          <a:lstStyle/>
          <a:p>
            <a:r>
              <a:rPr lang="ja-JP" altLang="en-US" sz="2400" b="1" dirty="0" smtClean="0">
                <a:solidFill>
                  <a:srgbClr val="FF6600"/>
                </a:solidFill>
                <a:latin typeface="Meiryo UI" panose="020B0604030504040204" pitchFamily="50" charset="-128"/>
                <a:ea typeface="Meiryo UI" panose="020B0604030504040204" pitchFamily="50" charset="-128"/>
              </a:rPr>
              <a:t>住宅の再エネ・省エネ化の推進が重要</a:t>
            </a:r>
            <a:endParaRPr kumimoji="1" lang="en-US" altLang="ja-JP" sz="2400" b="1" dirty="0" smtClean="0">
              <a:solidFill>
                <a:srgbClr val="FF6600"/>
              </a:solidFill>
              <a:latin typeface="Meiryo UI" panose="020B0604030504040204" pitchFamily="50" charset="-128"/>
              <a:ea typeface="Meiryo UI" panose="020B0604030504040204" pitchFamily="50" charset="-128"/>
            </a:endParaRPr>
          </a:p>
        </p:txBody>
      </p:sp>
      <p:sp>
        <p:nvSpPr>
          <p:cNvPr id="24" name="二等辺三角形 23"/>
          <p:cNvSpPr/>
          <p:nvPr/>
        </p:nvSpPr>
        <p:spPr>
          <a:xfrm rot="10800000">
            <a:off x="4926839" y="6239578"/>
            <a:ext cx="2855344" cy="2115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5659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 y="0"/>
            <a:ext cx="12094233" cy="938801"/>
            <a:chOff x="1" y="0"/>
            <a:chExt cx="12094233" cy="938801"/>
          </a:xfrm>
        </p:grpSpPr>
        <p:pic>
          <p:nvPicPr>
            <p:cNvPr id="28" name="図 27"/>
            <p:cNvPicPr>
              <a:picLocks noChangeAspect="1"/>
            </p:cNvPicPr>
            <p:nvPr/>
          </p:nvPicPr>
          <p:blipFill rotWithShape="1">
            <a:blip r:embed="rId3"/>
            <a:srcRect t="13354"/>
            <a:stretch/>
          </p:blipFill>
          <p:spPr>
            <a:xfrm>
              <a:off x="1" y="0"/>
              <a:ext cx="886910" cy="938801"/>
            </a:xfrm>
            <a:prstGeom prst="rect">
              <a:avLst/>
            </a:prstGeom>
          </p:spPr>
        </p:pic>
        <p:pic>
          <p:nvPicPr>
            <p:cNvPr id="8" name="図 7"/>
            <p:cNvPicPr>
              <a:picLocks noChangeAspect="1"/>
            </p:cNvPicPr>
            <p:nvPr/>
          </p:nvPicPr>
          <p:blipFill>
            <a:blip r:embed="rId4"/>
            <a:stretch>
              <a:fillRect/>
            </a:stretch>
          </p:blipFill>
          <p:spPr>
            <a:xfrm>
              <a:off x="1129785" y="165875"/>
              <a:ext cx="1794196" cy="737415"/>
            </a:xfrm>
            <a:prstGeom prst="rect">
              <a:avLst/>
            </a:prstGeom>
          </p:spPr>
        </p:pic>
        <p:sp>
          <p:nvSpPr>
            <p:cNvPr id="11" name="テキスト ボックス 10"/>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25" name="タイトル 1"/>
          <p:cNvSpPr txBox="1">
            <a:spLocks/>
          </p:cNvSpPr>
          <p:nvPr/>
        </p:nvSpPr>
        <p:spPr>
          <a:xfrm>
            <a:off x="0" y="850444"/>
            <a:ext cx="7916562"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３．家庭（住宅）の省エネ再エネ化</a:t>
            </a:r>
            <a:endParaRPr lang="ja-JP" altLang="en-US" sz="2800" b="1" dirty="0">
              <a:solidFill>
                <a:srgbClr val="002060"/>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6167" y="1681441"/>
            <a:ext cx="6182686" cy="1815882"/>
          </a:xfrm>
          <a:prstGeom prst="rect">
            <a:avLst/>
          </a:prstGeom>
          <a:noFill/>
        </p:spPr>
        <p:txBody>
          <a:bodyPr wrap="square" rtlCol="0">
            <a:spAutoFit/>
          </a:bodyPr>
          <a:lstStyle/>
          <a:p>
            <a:r>
              <a:rPr lang="en-US" altLang="ja-JP" sz="2400" b="1" dirty="0" smtClean="0">
                <a:latin typeface="Meiryo UI" panose="020B0604030504040204" pitchFamily="50" charset="-128"/>
                <a:ea typeface="Meiryo UI" panose="020B0604030504040204" pitchFamily="50" charset="-128"/>
              </a:rPr>
              <a:t>3.1</a:t>
            </a:r>
            <a:r>
              <a:rPr lang="ja-JP" altLang="en-US" sz="2400" b="1" dirty="0" smtClean="0">
                <a:latin typeface="Meiryo UI" panose="020B0604030504040204" pitchFamily="50" charset="-128"/>
                <a:ea typeface="Meiryo UI" panose="020B0604030504040204" pitchFamily="50" charset="-128"/>
              </a:rPr>
              <a:t> 住宅の省エネ化</a:t>
            </a:r>
            <a:endParaRPr lang="en-US" altLang="ja-JP" sz="2400" b="1" dirty="0" smtClean="0">
              <a:latin typeface="Meiryo UI" panose="020B0604030504040204" pitchFamily="50" charset="-128"/>
              <a:ea typeface="Meiryo UI" panose="020B0604030504040204" pitchFamily="50" charset="-128"/>
            </a:endParaRPr>
          </a:p>
          <a:p>
            <a:r>
              <a:rPr lang="ja-JP" altLang="en-US" sz="2200" dirty="0" smtClean="0">
                <a:latin typeface="Meiryo UI" panose="020B0604030504040204" pitchFamily="50" charset="-128"/>
                <a:ea typeface="Meiryo UI" panose="020B0604030504040204" pitchFamily="50" charset="-128"/>
              </a:rPr>
              <a:t>・住宅の熱の出入りの</a:t>
            </a:r>
            <a:r>
              <a:rPr lang="ja-JP" altLang="en-US" sz="2200" b="1" dirty="0" smtClean="0">
                <a:solidFill>
                  <a:srgbClr val="FF6600"/>
                </a:solidFill>
                <a:latin typeface="Meiryo UI" panose="020B0604030504040204" pitchFamily="50" charset="-128"/>
                <a:ea typeface="Meiryo UI" panose="020B0604030504040204" pitchFamily="50" charset="-128"/>
              </a:rPr>
              <a:t>約</a:t>
            </a:r>
            <a:r>
              <a:rPr lang="en-US" altLang="ja-JP" sz="2200" b="1" dirty="0" smtClean="0">
                <a:solidFill>
                  <a:srgbClr val="FF6600"/>
                </a:solidFill>
                <a:latin typeface="Meiryo UI" panose="020B0604030504040204" pitchFamily="50" charset="-128"/>
                <a:ea typeface="Meiryo UI" panose="020B0604030504040204" pitchFamily="50" charset="-128"/>
              </a:rPr>
              <a:t>7</a:t>
            </a:r>
            <a:r>
              <a:rPr lang="ja-JP" altLang="en-US" sz="2200" b="1" dirty="0" smtClean="0">
                <a:solidFill>
                  <a:srgbClr val="FF6600"/>
                </a:solidFill>
                <a:latin typeface="Meiryo UI" panose="020B0604030504040204" pitchFamily="50" charset="-128"/>
                <a:ea typeface="Meiryo UI" panose="020B0604030504040204" pitchFamily="50" charset="-128"/>
              </a:rPr>
              <a:t>割が開口部</a:t>
            </a:r>
            <a:r>
              <a:rPr lang="ja-JP" altLang="en-US" sz="2200" dirty="0" smtClean="0">
                <a:latin typeface="Meiryo UI" panose="020B0604030504040204" pitchFamily="50" charset="-128"/>
                <a:ea typeface="Meiryo UI" panose="020B0604030504040204" pitchFamily="50" charset="-128"/>
              </a:rPr>
              <a:t>（窓・ﾄﾞｱ等）</a:t>
            </a:r>
            <a:r>
              <a:rPr lang="en-US" altLang="ja-JP" sz="2200" dirty="0" smtClean="0">
                <a:latin typeface="Meiryo UI" panose="020B0604030504040204" pitchFamily="50" charset="-128"/>
                <a:ea typeface="Meiryo UI" panose="020B0604030504040204" pitchFamily="50" charset="-128"/>
              </a:rPr>
              <a:t/>
            </a:r>
            <a:br>
              <a:rPr lang="en-US" altLang="ja-JP" sz="2200" dirty="0" smtClean="0">
                <a:latin typeface="Meiryo UI" panose="020B0604030504040204" pitchFamily="50" charset="-128"/>
                <a:ea typeface="Meiryo UI" panose="020B0604030504040204" pitchFamily="50" charset="-128"/>
              </a:rPr>
            </a:br>
            <a:r>
              <a:rPr lang="ja-JP" altLang="en-US" sz="2200" dirty="0" smtClean="0">
                <a:latin typeface="Meiryo UI" panose="020B0604030504040204" pitchFamily="50" charset="-128"/>
                <a:ea typeface="Meiryo UI" panose="020B0604030504040204" pitchFamily="50" charset="-128"/>
              </a:rPr>
              <a:t>　</a:t>
            </a:r>
            <a:r>
              <a:rPr lang="en-US" altLang="ja-JP" dirty="0" smtClean="0">
                <a:latin typeface="+mj-ea"/>
                <a:ea typeface="+mj-ea"/>
              </a:rPr>
              <a:t>※</a:t>
            </a:r>
            <a:r>
              <a:rPr lang="ja-JP" altLang="en-US" dirty="0" smtClean="0">
                <a:latin typeface="+mj-ea"/>
                <a:ea typeface="+mj-ea"/>
              </a:rPr>
              <a:t> 夏の冷房時</a:t>
            </a:r>
            <a:endParaRPr lang="en-US" altLang="ja-JP" sz="2200" dirty="0" smtClean="0">
              <a:latin typeface="+mj-ea"/>
              <a:ea typeface="+mj-ea"/>
            </a:endParaRPr>
          </a:p>
          <a:p>
            <a:r>
              <a:rPr lang="ja-JP" altLang="en-US" sz="2200" dirty="0" smtClean="0">
                <a:latin typeface="Meiryo UI" panose="020B0604030504040204" pitchFamily="50" charset="-128"/>
                <a:ea typeface="Meiryo UI" panose="020B0604030504040204" pitchFamily="50" charset="-128"/>
              </a:rPr>
              <a:t>・都内の住宅ストック</a:t>
            </a:r>
            <a:r>
              <a:rPr lang="ja-JP" altLang="en-US" sz="2200" b="1" dirty="0" smtClean="0">
                <a:solidFill>
                  <a:srgbClr val="FF6600"/>
                </a:solidFill>
                <a:latin typeface="Meiryo UI" panose="020B0604030504040204" pitchFamily="50" charset="-128"/>
                <a:ea typeface="Meiryo UI" panose="020B0604030504040204" pitchFamily="50" charset="-128"/>
              </a:rPr>
              <a:t>約</a:t>
            </a:r>
            <a:r>
              <a:rPr lang="en-US" altLang="ja-JP" sz="2200" b="1" dirty="0" smtClean="0">
                <a:solidFill>
                  <a:srgbClr val="FF6600"/>
                </a:solidFill>
                <a:latin typeface="Meiryo UI" panose="020B0604030504040204" pitchFamily="50" charset="-128"/>
                <a:ea typeface="Meiryo UI" panose="020B0604030504040204" pitchFamily="50" charset="-128"/>
              </a:rPr>
              <a:t>700</a:t>
            </a:r>
            <a:r>
              <a:rPr lang="ja-JP" altLang="en-US" sz="2200" b="1" dirty="0" smtClean="0">
                <a:solidFill>
                  <a:srgbClr val="FF6600"/>
                </a:solidFill>
                <a:latin typeface="Meiryo UI" panose="020B0604030504040204" pitchFamily="50" charset="-128"/>
                <a:ea typeface="Meiryo UI" panose="020B0604030504040204" pitchFamily="50" charset="-128"/>
              </a:rPr>
              <a:t>万戸</a:t>
            </a:r>
            <a:r>
              <a:rPr lang="ja-JP" altLang="en-US" sz="2200" dirty="0" smtClean="0">
                <a:latin typeface="Meiryo UI" panose="020B0604030504040204" pitchFamily="50" charset="-128"/>
                <a:ea typeface="Meiryo UI" panose="020B0604030504040204" pitchFamily="50" charset="-128"/>
              </a:rPr>
              <a:t>のうち、</a:t>
            </a:r>
            <a:r>
              <a:rPr lang="en-US" altLang="ja-JP" sz="2200" dirty="0" smtClean="0">
                <a:latin typeface="Meiryo UI" panose="020B0604030504040204" pitchFamily="50" charset="-128"/>
                <a:ea typeface="Meiryo UI" panose="020B0604030504040204" pitchFamily="50" charset="-128"/>
              </a:rPr>
              <a:t/>
            </a:r>
            <a:br>
              <a:rPr lang="en-US" altLang="ja-JP" sz="2200" dirty="0" smtClean="0">
                <a:latin typeface="Meiryo UI" panose="020B0604030504040204" pitchFamily="50" charset="-128"/>
                <a:ea typeface="Meiryo UI" panose="020B0604030504040204" pitchFamily="50" charset="-128"/>
              </a:rPr>
            </a:br>
            <a:r>
              <a:rPr lang="ja-JP" altLang="en-US" sz="2200" dirty="0" smtClean="0">
                <a:latin typeface="Meiryo UI" panose="020B0604030504040204" pitchFamily="50" charset="-128"/>
                <a:ea typeface="Meiryo UI" panose="020B0604030504040204" pitchFamily="50" charset="-128"/>
              </a:rPr>
              <a:t>　</a:t>
            </a:r>
            <a:r>
              <a:rPr lang="ja-JP" altLang="en-US" sz="2200" b="1" dirty="0" smtClean="0">
                <a:solidFill>
                  <a:srgbClr val="FF6600"/>
                </a:solidFill>
                <a:latin typeface="Meiryo UI" panose="020B0604030504040204" pitchFamily="50" charset="-128"/>
                <a:ea typeface="Meiryo UI" panose="020B0604030504040204" pitchFamily="50" charset="-128"/>
              </a:rPr>
              <a:t>複層ガラス等の普及は約</a:t>
            </a:r>
            <a:r>
              <a:rPr lang="en-US" altLang="ja-JP" sz="2200" b="1" dirty="0" smtClean="0">
                <a:solidFill>
                  <a:srgbClr val="FF6600"/>
                </a:solidFill>
                <a:latin typeface="Meiryo UI" panose="020B0604030504040204" pitchFamily="50" charset="-128"/>
                <a:ea typeface="Meiryo UI" panose="020B0604030504040204" pitchFamily="50" charset="-128"/>
              </a:rPr>
              <a:t>2</a:t>
            </a:r>
            <a:r>
              <a:rPr lang="ja-JP" altLang="en-US" sz="2200" b="1" dirty="0" smtClean="0">
                <a:solidFill>
                  <a:srgbClr val="FF6600"/>
                </a:solidFill>
                <a:latin typeface="Meiryo UI" panose="020B0604030504040204" pitchFamily="50" charset="-128"/>
                <a:ea typeface="Meiryo UI" panose="020B0604030504040204" pitchFamily="50" charset="-128"/>
              </a:rPr>
              <a:t>割</a:t>
            </a:r>
            <a:r>
              <a:rPr lang="ja-JP" altLang="en-US" sz="2200" dirty="0" smtClean="0">
                <a:latin typeface="Meiryo UI" panose="020B0604030504040204" pitchFamily="50" charset="-128"/>
                <a:ea typeface="Meiryo UI" panose="020B0604030504040204" pitchFamily="50" charset="-128"/>
              </a:rPr>
              <a:t>（全国約</a:t>
            </a:r>
            <a:r>
              <a:rPr lang="en-US" altLang="ja-JP" sz="2200" dirty="0" smtClean="0">
                <a:latin typeface="Meiryo UI" panose="020B0604030504040204" pitchFamily="50" charset="-128"/>
                <a:ea typeface="Meiryo UI" panose="020B0604030504040204" pitchFamily="50" charset="-128"/>
              </a:rPr>
              <a:t>3</a:t>
            </a:r>
            <a:r>
              <a:rPr lang="ja-JP" altLang="en-US" sz="2200" dirty="0" smtClean="0">
                <a:latin typeface="Meiryo UI" panose="020B0604030504040204" pitchFamily="50" charset="-128"/>
                <a:ea typeface="Meiryo UI" panose="020B0604030504040204" pitchFamily="50" charset="-128"/>
              </a:rPr>
              <a:t>割）</a:t>
            </a:r>
            <a:endParaRPr lang="en-US" altLang="ja-JP" sz="2200" dirty="0" smtClean="0">
              <a:latin typeface="Meiryo UI" panose="020B0604030504040204" pitchFamily="50" charset="-128"/>
              <a:ea typeface="Meiryo UI" panose="020B0604030504040204" pitchFamily="50" charset="-128"/>
            </a:endParaRPr>
          </a:p>
        </p:txBody>
      </p:sp>
      <p:grpSp>
        <p:nvGrpSpPr>
          <p:cNvPr id="27" name="グループ化 26"/>
          <p:cNvGrpSpPr/>
          <p:nvPr/>
        </p:nvGrpSpPr>
        <p:grpSpPr>
          <a:xfrm>
            <a:off x="7459542" y="2832975"/>
            <a:ext cx="3695700" cy="3393867"/>
            <a:chOff x="171550" y="981738"/>
            <a:chExt cx="3695700" cy="3393867"/>
          </a:xfrm>
        </p:grpSpPr>
        <p:pic>
          <p:nvPicPr>
            <p:cNvPr id="29" name="図 28"/>
            <p:cNvPicPr>
              <a:picLocks noChangeAspect="1"/>
            </p:cNvPicPr>
            <p:nvPr/>
          </p:nvPicPr>
          <p:blipFill>
            <a:blip r:embed="rId5"/>
            <a:stretch>
              <a:fillRect/>
            </a:stretch>
          </p:blipFill>
          <p:spPr>
            <a:xfrm>
              <a:off x="171550" y="981738"/>
              <a:ext cx="3695700" cy="3393867"/>
            </a:xfrm>
            <a:prstGeom prst="rect">
              <a:avLst/>
            </a:prstGeom>
          </p:spPr>
        </p:pic>
        <p:sp>
          <p:nvSpPr>
            <p:cNvPr id="30" name="正方形/長方形 29"/>
            <p:cNvSpPr/>
            <p:nvPr/>
          </p:nvSpPr>
          <p:spPr>
            <a:xfrm>
              <a:off x="200857" y="1001022"/>
              <a:ext cx="3379924" cy="284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●都内太陽光発電設備設置割合</a:t>
              </a:r>
              <a:endParaRPr lang="ja-JP" altLang="en-US" sz="1200" b="1" dirty="0">
                <a:solidFill>
                  <a:schemeClr val="tx1"/>
                </a:solidFill>
                <a:latin typeface="Meiryo UI" panose="020B0604030504040204" pitchFamily="50" charset="-128"/>
                <a:ea typeface="Meiryo UI" panose="020B0604030504040204" pitchFamily="50" charset="-128"/>
              </a:endParaRPr>
            </a:p>
          </p:txBody>
        </p:sp>
      </p:grpSp>
      <p:sp>
        <p:nvSpPr>
          <p:cNvPr id="31" name="正方形/長方形 30"/>
          <p:cNvSpPr/>
          <p:nvPr/>
        </p:nvSpPr>
        <p:spPr>
          <a:xfrm>
            <a:off x="9859535" y="3214121"/>
            <a:ext cx="1185684" cy="782672"/>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a:blip r:embed="rId6"/>
          <a:stretch>
            <a:fillRect/>
          </a:stretch>
        </p:blipFill>
        <p:spPr>
          <a:xfrm>
            <a:off x="920467" y="3857975"/>
            <a:ext cx="4743450" cy="1809750"/>
          </a:xfrm>
          <a:prstGeom prst="rect">
            <a:avLst/>
          </a:prstGeom>
        </p:spPr>
      </p:pic>
      <p:sp>
        <p:nvSpPr>
          <p:cNvPr id="33" name="正方形/長方形 32"/>
          <p:cNvSpPr/>
          <p:nvPr/>
        </p:nvSpPr>
        <p:spPr>
          <a:xfrm>
            <a:off x="106167" y="1522519"/>
            <a:ext cx="6015980" cy="483633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224538" y="1522519"/>
            <a:ext cx="5763330" cy="483633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375060" y="1681441"/>
            <a:ext cx="5486973" cy="800219"/>
          </a:xfrm>
          <a:prstGeom prst="rect">
            <a:avLst/>
          </a:prstGeom>
          <a:noFill/>
        </p:spPr>
        <p:txBody>
          <a:bodyPr wrap="square" rtlCol="0">
            <a:spAutoFit/>
          </a:bodyPr>
          <a:lstStyle/>
          <a:p>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２ 住宅の再エネ化</a:t>
            </a:r>
            <a:endParaRPr lang="en-US" altLang="ja-JP" sz="2400" b="1" dirty="0" smtClean="0">
              <a:latin typeface="Meiryo UI" panose="020B0604030504040204" pitchFamily="50" charset="-128"/>
              <a:ea typeface="Meiryo UI" panose="020B0604030504040204" pitchFamily="50" charset="-128"/>
            </a:endParaRPr>
          </a:p>
          <a:p>
            <a:r>
              <a:rPr lang="ja-JP" altLang="en-US" sz="2200" dirty="0" smtClean="0">
                <a:latin typeface="Meiryo UI" panose="020B0604030504040204" pitchFamily="50" charset="-128"/>
                <a:ea typeface="Meiryo UI" panose="020B0604030504040204" pitchFamily="50" charset="-128"/>
              </a:rPr>
              <a:t>・太陽光発電の都内建への設置は、</a:t>
            </a:r>
            <a:r>
              <a:rPr lang="ja-JP" altLang="en-US" sz="2200" b="1" dirty="0" smtClean="0">
                <a:solidFill>
                  <a:srgbClr val="FF6600"/>
                </a:solidFill>
                <a:latin typeface="Meiryo UI" panose="020B0604030504040204" pitchFamily="50" charset="-128"/>
                <a:ea typeface="Meiryo UI" panose="020B0604030504040204" pitchFamily="50" charset="-128"/>
              </a:rPr>
              <a:t>約</a:t>
            </a:r>
            <a:r>
              <a:rPr lang="en-US" altLang="ja-JP" sz="2200" b="1" dirty="0" smtClean="0">
                <a:solidFill>
                  <a:srgbClr val="FF6600"/>
                </a:solidFill>
                <a:latin typeface="Meiryo UI" panose="020B0604030504040204" pitchFamily="50" charset="-128"/>
                <a:ea typeface="Meiryo UI" panose="020B0604030504040204" pitchFamily="50" charset="-128"/>
              </a:rPr>
              <a:t>4%</a:t>
            </a:r>
          </a:p>
        </p:txBody>
      </p:sp>
    </p:spTree>
    <p:extLst>
      <p:ext uri="{BB962C8B-B14F-4D97-AF65-F5344CB8AC3E}">
        <p14:creationId xmlns:p14="http://schemas.microsoft.com/office/powerpoint/2010/main" val="296147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0" y="1571978"/>
            <a:ext cx="12192000" cy="5036211"/>
          </a:xfrm>
          <a:prstGeom prst="rect">
            <a:avLst/>
          </a:prstGeom>
        </p:spPr>
      </p:pic>
      <p:sp>
        <p:nvSpPr>
          <p:cNvPr id="2" name="スライド番号プレースホルダー 1"/>
          <p:cNvSpPr>
            <a:spLocks noGrp="1"/>
          </p:cNvSpPr>
          <p:nvPr>
            <p:ph type="sldNum" sz="quarter" idx="12"/>
          </p:nvPr>
        </p:nvSpPr>
        <p:spPr/>
        <p:txBody>
          <a:bodyPr/>
          <a:lstStyle/>
          <a:p>
            <a:fld id="{2C5029BF-4171-4A9D-860A-EA918B55B2DF}" type="slidenum">
              <a:rPr kumimoji="1" lang="ja-JP" altLang="en-US" smtClean="0"/>
              <a:t>4</a:t>
            </a:fld>
            <a:endParaRPr kumimoji="1" lang="ja-JP" altLang="en-US" dirty="0"/>
          </a:p>
        </p:txBody>
      </p:sp>
      <p:pic>
        <p:nvPicPr>
          <p:cNvPr id="4" name="図 3"/>
          <p:cNvPicPr>
            <a:picLocks noChangeAspect="1"/>
          </p:cNvPicPr>
          <p:nvPr/>
        </p:nvPicPr>
        <p:blipFill>
          <a:blip r:embed="rId3"/>
          <a:stretch>
            <a:fillRect/>
          </a:stretch>
        </p:blipFill>
        <p:spPr>
          <a:xfrm>
            <a:off x="1946299" y="1623377"/>
            <a:ext cx="8088394" cy="2630240"/>
          </a:xfrm>
          <a:prstGeom prst="rect">
            <a:avLst/>
          </a:prstGeom>
        </p:spPr>
      </p:pic>
      <p:pic>
        <p:nvPicPr>
          <p:cNvPr id="5" name="図 4"/>
          <p:cNvPicPr>
            <a:picLocks noChangeAspect="1"/>
          </p:cNvPicPr>
          <p:nvPr/>
        </p:nvPicPr>
        <p:blipFill>
          <a:blip r:embed="rId4"/>
          <a:stretch>
            <a:fillRect/>
          </a:stretch>
        </p:blipFill>
        <p:spPr>
          <a:xfrm>
            <a:off x="0" y="4206619"/>
            <a:ext cx="6290470" cy="1918304"/>
          </a:xfrm>
          <a:prstGeom prst="rect">
            <a:avLst/>
          </a:prstGeom>
        </p:spPr>
      </p:pic>
      <p:pic>
        <p:nvPicPr>
          <p:cNvPr id="8" name="図 7"/>
          <p:cNvPicPr>
            <a:picLocks noChangeAspect="1"/>
          </p:cNvPicPr>
          <p:nvPr/>
        </p:nvPicPr>
        <p:blipFill>
          <a:blip r:embed="rId5"/>
          <a:stretch>
            <a:fillRect/>
          </a:stretch>
        </p:blipFill>
        <p:spPr>
          <a:xfrm>
            <a:off x="6290470" y="4194102"/>
            <a:ext cx="5748557" cy="1930821"/>
          </a:xfrm>
          <a:prstGeom prst="rect">
            <a:avLst/>
          </a:prstGeom>
        </p:spPr>
      </p:pic>
      <p:pic>
        <p:nvPicPr>
          <p:cNvPr id="10" name="図 9"/>
          <p:cNvPicPr>
            <a:picLocks noChangeAspect="1"/>
          </p:cNvPicPr>
          <p:nvPr/>
        </p:nvPicPr>
        <p:blipFill>
          <a:blip r:embed="rId2"/>
          <a:stretch>
            <a:fillRect/>
          </a:stretch>
        </p:blipFill>
        <p:spPr>
          <a:xfrm>
            <a:off x="11576115" y="5354599"/>
            <a:ext cx="462912" cy="770324"/>
          </a:xfrm>
          <a:prstGeom prst="rect">
            <a:avLst/>
          </a:prstGeom>
        </p:spPr>
      </p:pic>
      <p:sp>
        <p:nvSpPr>
          <p:cNvPr id="11" name="タイトル 1"/>
          <p:cNvSpPr txBox="1">
            <a:spLocks/>
          </p:cNvSpPr>
          <p:nvPr/>
        </p:nvSpPr>
        <p:spPr>
          <a:xfrm>
            <a:off x="-18174" y="988576"/>
            <a:ext cx="5482714"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（参考）太陽光発電のメリット</a:t>
            </a:r>
            <a:endParaRPr lang="ja-JP" altLang="en-US" sz="2800" b="1" dirty="0">
              <a:solidFill>
                <a:srgbClr val="002060"/>
              </a:solidFill>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1" y="0"/>
            <a:ext cx="12094233" cy="938801"/>
            <a:chOff x="1" y="0"/>
            <a:chExt cx="12094233" cy="938801"/>
          </a:xfrm>
        </p:grpSpPr>
        <p:pic>
          <p:nvPicPr>
            <p:cNvPr id="14" name="図 13"/>
            <p:cNvPicPr>
              <a:picLocks noChangeAspect="1"/>
            </p:cNvPicPr>
            <p:nvPr/>
          </p:nvPicPr>
          <p:blipFill rotWithShape="1">
            <a:blip r:embed="rId6"/>
            <a:srcRect t="13354"/>
            <a:stretch/>
          </p:blipFill>
          <p:spPr>
            <a:xfrm>
              <a:off x="1" y="0"/>
              <a:ext cx="886910" cy="938801"/>
            </a:xfrm>
            <a:prstGeom prst="rect">
              <a:avLst/>
            </a:prstGeom>
          </p:spPr>
        </p:pic>
        <p:pic>
          <p:nvPicPr>
            <p:cNvPr id="15" name="図 14"/>
            <p:cNvPicPr>
              <a:picLocks noChangeAspect="1"/>
            </p:cNvPicPr>
            <p:nvPr/>
          </p:nvPicPr>
          <p:blipFill>
            <a:blip r:embed="rId7"/>
            <a:stretch>
              <a:fillRect/>
            </a:stretch>
          </p:blipFill>
          <p:spPr>
            <a:xfrm>
              <a:off x="1129785" y="165875"/>
              <a:ext cx="1794196" cy="737415"/>
            </a:xfrm>
            <a:prstGeom prst="rect">
              <a:avLst/>
            </a:prstGeom>
          </p:spPr>
        </p:pic>
        <p:sp>
          <p:nvSpPr>
            <p:cNvPr id="16" name="テキスト ボックス 15"/>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5044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rot="562847">
            <a:off x="9968447" y="4572237"/>
            <a:ext cx="316073" cy="10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5" name="正方形/長方形 14"/>
          <p:cNvSpPr/>
          <p:nvPr/>
        </p:nvSpPr>
        <p:spPr>
          <a:xfrm>
            <a:off x="10134472" y="4599633"/>
            <a:ext cx="316073"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6" name="正方形/長方形 15"/>
          <p:cNvSpPr/>
          <p:nvPr/>
        </p:nvSpPr>
        <p:spPr>
          <a:xfrm>
            <a:off x="10020841" y="4658865"/>
            <a:ext cx="316073"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7" name="正方形/長方形 16"/>
          <p:cNvSpPr/>
          <p:nvPr/>
        </p:nvSpPr>
        <p:spPr>
          <a:xfrm>
            <a:off x="9970274" y="4749221"/>
            <a:ext cx="474111"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8" name="正方形/長方形 17"/>
          <p:cNvSpPr/>
          <p:nvPr/>
        </p:nvSpPr>
        <p:spPr>
          <a:xfrm>
            <a:off x="10076653" y="4677733"/>
            <a:ext cx="367732"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20" name="正方形/長方形 19"/>
          <p:cNvSpPr/>
          <p:nvPr/>
        </p:nvSpPr>
        <p:spPr>
          <a:xfrm rot="19163335">
            <a:off x="9917226" y="4684448"/>
            <a:ext cx="263139"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4" name="正方形/長方形 13"/>
          <p:cNvSpPr/>
          <p:nvPr/>
        </p:nvSpPr>
        <p:spPr>
          <a:xfrm>
            <a:off x="230747" y="5232517"/>
            <a:ext cx="1728192" cy="1080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47" name="正方形/長方形 46"/>
          <p:cNvSpPr/>
          <p:nvPr/>
        </p:nvSpPr>
        <p:spPr>
          <a:xfrm>
            <a:off x="1538105" y="4732365"/>
            <a:ext cx="71225" cy="1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50" name="正方形/長方形 49"/>
          <p:cNvSpPr/>
          <p:nvPr/>
        </p:nvSpPr>
        <p:spPr>
          <a:xfrm>
            <a:off x="4578652" y="4760146"/>
            <a:ext cx="71225" cy="1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58" name="正方形/長方形 57"/>
          <p:cNvSpPr/>
          <p:nvPr/>
        </p:nvSpPr>
        <p:spPr>
          <a:xfrm>
            <a:off x="4603352" y="4760744"/>
            <a:ext cx="71225" cy="1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66" name="正方形/長方形 65"/>
          <p:cNvSpPr/>
          <p:nvPr/>
        </p:nvSpPr>
        <p:spPr>
          <a:xfrm>
            <a:off x="6136641" y="3297639"/>
            <a:ext cx="115037" cy="301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grpSp>
        <p:nvGrpSpPr>
          <p:cNvPr id="77" name="グループ化 76"/>
          <p:cNvGrpSpPr/>
          <p:nvPr/>
        </p:nvGrpSpPr>
        <p:grpSpPr>
          <a:xfrm>
            <a:off x="1" y="0"/>
            <a:ext cx="12094233" cy="938801"/>
            <a:chOff x="1" y="0"/>
            <a:chExt cx="12094233" cy="938801"/>
          </a:xfrm>
        </p:grpSpPr>
        <p:pic>
          <p:nvPicPr>
            <p:cNvPr id="78" name="図 77"/>
            <p:cNvPicPr>
              <a:picLocks noChangeAspect="1"/>
            </p:cNvPicPr>
            <p:nvPr/>
          </p:nvPicPr>
          <p:blipFill rotWithShape="1">
            <a:blip r:embed="rId3"/>
            <a:srcRect t="13354"/>
            <a:stretch/>
          </p:blipFill>
          <p:spPr>
            <a:xfrm>
              <a:off x="1" y="0"/>
              <a:ext cx="886910" cy="938801"/>
            </a:xfrm>
            <a:prstGeom prst="rect">
              <a:avLst/>
            </a:prstGeom>
          </p:spPr>
        </p:pic>
        <p:pic>
          <p:nvPicPr>
            <p:cNvPr id="79" name="図 78"/>
            <p:cNvPicPr>
              <a:picLocks noChangeAspect="1"/>
            </p:cNvPicPr>
            <p:nvPr/>
          </p:nvPicPr>
          <p:blipFill>
            <a:blip r:embed="rId4"/>
            <a:stretch>
              <a:fillRect/>
            </a:stretch>
          </p:blipFill>
          <p:spPr>
            <a:xfrm>
              <a:off x="1129785" y="165875"/>
              <a:ext cx="1794196" cy="737415"/>
            </a:xfrm>
            <a:prstGeom prst="rect">
              <a:avLst/>
            </a:prstGeom>
          </p:spPr>
        </p:pic>
        <p:sp>
          <p:nvSpPr>
            <p:cNvPr id="80" name="テキスト ボックス 79"/>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85" name="スライド番号プレースホルダー 1"/>
          <p:cNvSpPr>
            <a:spLocks noGrp="1"/>
          </p:cNvSpPr>
          <p:nvPr>
            <p:ph type="sldNum" sz="quarter" idx="12"/>
          </p:nvPr>
        </p:nvSpPr>
        <p:spPr>
          <a:xfrm>
            <a:off x="9432000" y="6478132"/>
            <a:ext cx="2743200" cy="365125"/>
          </a:xfrm>
        </p:spPr>
        <p:txBody>
          <a:bodyPr/>
          <a:lstStyle/>
          <a:p>
            <a:fld id="{2C5029BF-4171-4A9D-860A-EA918B55B2DF}" type="slidenum">
              <a:rPr kumimoji="1" lang="ja-JP" altLang="en-US" smtClean="0"/>
              <a:t>5</a:t>
            </a:fld>
            <a:endParaRPr kumimoji="1" lang="ja-JP" altLang="en-US" dirty="0"/>
          </a:p>
        </p:txBody>
      </p:sp>
      <p:sp>
        <p:nvSpPr>
          <p:cNvPr id="22" name="フローチャート: 処理 21"/>
          <p:cNvSpPr/>
          <p:nvPr/>
        </p:nvSpPr>
        <p:spPr>
          <a:xfrm>
            <a:off x="624199" y="3207814"/>
            <a:ext cx="10739887" cy="3194575"/>
          </a:xfrm>
          <a:prstGeom prst="flowChartProces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弦 71"/>
          <p:cNvSpPr/>
          <p:nvPr/>
        </p:nvSpPr>
        <p:spPr>
          <a:xfrm rot="230405">
            <a:off x="805721" y="3379637"/>
            <a:ext cx="578245" cy="539068"/>
          </a:xfrm>
          <a:prstGeom prst="chord">
            <a:avLst>
              <a:gd name="adj1" fmla="val 2700000"/>
              <a:gd name="adj2" fmla="val 1422131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73" name="フローチャート: 処理 72"/>
          <p:cNvSpPr/>
          <p:nvPr/>
        </p:nvSpPr>
        <p:spPr>
          <a:xfrm>
            <a:off x="2654202" y="3200687"/>
            <a:ext cx="6234679" cy="3194575"/>
          </a:xfrm>
          <a:prstGeom prst="flowChartProces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638356" y="3799304"/>
            <a:ext cx="10722634" cy="2541111"/>
          </a:xfrm>
          <a:custGeom>
            <a:avLst/>
            <a:gdLst>
              <a:gd name="connsiteX0" fmla="*/ 0 w 10739887"/>
              <a:gd name="connsiteY0" fmla="*/ 2437594 h 2497461"/>
              <a:gd name="connsiteX1" fmla="*/ 1345721 w 10739887"/>
              <a:gd name="connsiteY1" fmla="*/ 2385836 h 2497461"/>
              <a:gd name="connsiteX2" fmla="*/ 2846717 w 10739887"/>
              <a:gd name="connsiteY2" fmla="*/ 1419677 h 2497461"/>
              <a:gd name="connsiteX3" fmla="*/ 4261449 w 10739887"/>
              <a:gd name="connsiteY3" fmla="*/ 2196054 h 2497461"/>
              <a:gd name="connsiteX4" fmla="*/ 6262777 w 10739887"/>
              <a:gd name="connsiteY4" fmla="*/ 1937262 h 2497461"/>
              <a:gd name="connsiteX5" fmla="*/ 7832785 w 10739887"/>
              <a:gd name="connsiteY5" fmla="*/ 4945 h 2497461"/>
              <a:gd name="connsiteX6" fmla="*/ 9385540 w 10739887"/>
              <a:gd name="connsiteY6" fmla="*/ 1411051 h 2497461"/>
              <a:gd name="connsiteX7" fmla="*/ 10739887 w 10739887"/>
              <a:gd name="connsiteY7" fmla="*/ 2351330 h 2497461"/>
              <a:gd name="connsiteX8" fmla="*/ 10739887 w 10739887"/>
              <a:gd name="connsiteY8" fmla="*/ 2351330 h 2497461"/>
              <a:gd name="connsiteX0" fmla="*/ 0 w 10722634"/>
              <a:gd name="connsiteY0" fmla="*/ 2541111 h 2568894"/>
              <a:gd name="connsiteX1" fmla="*/ 1328468 w 10722634"/>
              <a:gd name="connsiteY1" fmla="*/ 2385836 h 2568894"/>
              <a:gd name="connsiteX2" fmla="*/ 2829464 w 10722634"/>
              <a:gd name="connsiteY2" fmla="*/ 1419677 h 2568894"/>
              <a:gd name="connsiteX3" fmla="*/ 4244196 w 10722634"/>
              <a:gd name="connsiteY3" fmla="*/ 2196054 h 2568894"/>
              <a:gd name="connsiteX4" fmla="*/ 6245524 w 10722634"/>
              <a:gd name="connsiteY4" fmla="*/ 1937262 h 2568894"/>
              <a:gd name="connsiteX5" fmla="*/ 7815532 w 10722634"/>
              <a:gd name="connsiteY5" fmla="*/ 4945 h 2568894"/>
              <a:gd name="connsiteX6" fmla="*/ 9368287 w 10722634"/>
              <a:gd name="connsiteY6" fmla="*/ 1411051 h 2568894"/>
              <a:gd name="connsiteX7" fmla="*/ 10722634 w 10722634"/>
              <a:gd name="connsiteY7" fmla="*/ 2351330 h 2568894"/>
              <a:gd name="connsiteX8" fmla="*/ 10722634 w 10722634"/>
              <a:gd name="connsiteY8" fmla="*/ 2351330 h 2568894"/>
              <a:gd name="connsiteX0" fmla="*/ 0 w 10722634"/>
              <a:gd name="connsiteY0" fmla="*/ 2541111 h 2541111"/>
              <a:gd name="connsiteX1" fmla="*/ 1328468 w 10722634"/>
              <a:gd name="connsiteY1" fmla="*/ 2385836 h 2541111"/>
              <a:gd name="connsiteX2" fmla="*/ 2829464 w 10722634"/>
              <a:gd name="connsiteY2" fmla="*/ 1419677 h 2541111"/>
              <a:gd name="connsiteX3" fmla="*/ 4244196 w 10722634"/>
              <a:gd name="connsiteY3" fmla="*/ 2196054 h 2541111"/>
              <a:gd name="connsiteX4" fmla="*/ 6245524 w 10722634"/>
              <a:gd name="connsiteY4" fmla="*/ 1937262 h 2541111"/>
              <a:gd name="connsiteX5" fmla="*/ 7815532 w 10722634"/>
              <a:gd name="connsiteY5" fmla="*/ 4945 h 2541111"/>
              <a:gd name="connsiteX6" fmla="*/ 9368287 w 10722634"/>
              <a:gd name="connsiteY6" fmla="*/ 1411051 h 2541111"/>
              <a:gd name="connsiteX7" fmla="*/ 10722634 w 10722634"/>
              <a:gd name="connsiteY7" fmla="*/ 2351330 h 2541111"/>
              <a:gd name="connsiteX8" fmla="*/ 10722634 w 10722634"/>
              <a:gd name="connsiteY8" fmla="*/ 2351330 h 254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2634" h="2541111">
                <a:moveTo>
                  <a:pt x="0" y="2541111"/>
                </a:moveTo>
                <a:cubicBezTo>
                  <a:pt x="435634" y="2470662"/>
                  <a:pt x="856891" y="2572742"/>
                  <a:pt x="1328468" y="2385836"/>
                </a:cubicBezTo>
                <a:cubicBezTo>
                  <a:pt x="1800045" y="2198930"/>
                  <a:pt x="2343509" y="1451307"/>
                  <a:pt x="2829464" y="1419677"/>
                </a:cubicBezTo>
                <a:cubicBezTo>
                  <a:pt x="3315419" y="1388047"/>
                  <a:pt x="3674853" y="2109790"/>
                  <a:pt x="4244196" y="2196054"/>
                </a:cubicBezTo>
                <a:cubicBezTo>
                  <a:pt x="4813539" y="2282318"/>
                  <a:pt x="5650301" y="2302447"/>
                  <a:pt x="6245524" y="1937262"/>
                </a:cubicBezTo>
                <a:cubicBezTo>
                  <a:pt x="6840747" y="1572077"/>
                  <a:pt x="7295071" y="92647"/>
                  <a:pt x="7815532" y="4945"/>
                </a:cubicBezTo>
                <a:cubicBezTo>
                  <a:pt x="8335993" y="-82757"/>
                  <a:pt x="8883770" y="1019987"/>
                  <a:pt x="9368287" y="1411051"/>
                </a:cubicBezTo>
                <a:cubicBezTo>
                  <a:pt x="9852804" y="1802115"/>
                  <a:pt x="10722634" y="2351330"/>
                  <a:pt x="10722634" y="2351330"/>
                </a:cubicBezTo>
                <a:lnTo>
                  <a:pt x="10722634" y="2351330"/>
                </a:lnTo>
              </a:path>
            </a:pathLst>
          </a:cu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24199" y="6340415"/>
            <a:ext cx="10736791" cy="5484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p:nvSpPr>
        <p:spPr>
          <a:xfrm rot="10800000" flipV="1">
            <a:off x="1223510" y="6145340"/>
            <a:ext cx="10137479" cy="202352"/>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2665667" y="3626618"/>
            <a:ext cx="6280030" cy="2789695"/>
          </a:xfrm>
          <a:custGeom>
            <a:avLst/>
            <a:gdLst>
              <a:gd name="connsiteX0" fmla="*/ 0 w 6280030"/>
              <a:gd name="connsiteY0" fmla="*/ 2691459 h 2725965"/>
              <a:gd name="connsiteX1" fmla="*/ 2820837 w 6280030"/>
              <a:gd name="connsiteY1" fmla="*/ 18 h 2725965"/>
              <a:gd name="connsiteX2" fmla="*/ 6280030 w 6280030"/>
              <a:gd name="connsiteY2" fmla="*/ 2725965 h 2725965"/>
              <a:gd name="connsiteX3" fmla="*/ 6280030 w 6280030"/>
              <a:gd name="connsiteY3" fmla="*/ 2725965 h 2725965"/>
              <a:gd name="connsiteX0" fmla="*/ 0 w 6280030"/>
              <a:gd name="connsiteY0" fmla="*/ 2734590 h 2769096"/>
              <a:gd name="connsiteX1" fmla="*/ 2786332 w 6280030"/>
              <a:gd name="connsiteY1" fmla="*/ 17 h 2769096"/>
              <a:gd name="connsiteX2" fmla="*/ 6280030 w 6280030"/>
              <a:gd name="connsiteY2" fmla="*/ 2769096 h 2769096"/>
              <a:gd name="connsiteX3" fmla="*/ 6280030 w 6280030"/>
              <a:gd name="connsiteY3" fmla="*/ 2769096 h 2769096"/>
              <a:gd name="connsiteX0" fmla="*/ 0 w 6280030"/>
              <a:gd name="connsiteY0" fmla="*/ 2725964 h 2760470"/>
              <a:gd name="connsiteX1" fmla="*/ 3441939 w 6280030"/>
              <a:gd name="connsiteY1" fmla="*/ 18 h 2760470"/>
              <a:gd name="connsiteX2" fmla="*/ 6280030 w 6280030"/>
              <a:gd name="connsiteY2" fmla="*/ 2760470 h 2760470"/>
              <a:gd name="connsiteX3" fmla="*/ 6280030 w 6280030"/>
              <a:gd name="connsiteY3" fmla="*/ 2760470 h 2760470"/>
              <a:gd name="connsiteX0" fmla="*/ 0 w 6280030"/>
              <a:gd name="connsiteY0" fmla="*/ 2752029 h 2786535"/>
              <a:gd name="connsiteX1" fmla="*/ 1354347 w 6280030"/>
              <a:gd name="connsiteY1" fmla="*/ 1475320 h 2786535"/>
              <a:gd name="connsiteX2" fmla="*/ 3441939 w 6280030"/>
              <a:gd name="connsiteY2" fmla="*/ 26083 h 2786535"/>
              <a:gd name="connsiteX3" fmla="*/ 6280030 w 6280030"/>
              <a:gd name="connsiteY3" fmla="*/ 2786535 h 2786535"/>
              <a:gd name="connsiteX4" fmla="*/ 6280030 w 6280030"/>
              <a:gd name="connsiteY4" fmla="*/ 2786535 h 2786535"/>
              <a:gd name="connsiteX0" fmla="*/ 0 w 6280030"/>
              <a:gd name="connsiteY0" fmla="*/ 2752029 h 2786535"/>
              <a:gd name="connsiteX1" fmla="*/ 1354347 w 6280030"/>
              <a:gd name="connsiteY1" fmla="*/ 1475320 h 2786535"/>
              <a:gd name="connsiteX2" fmla="*/ 3441939 w 6280030"/>
              <a:gd name="connsiteY2" fmla="*/ 26083 h 2786535"/>
              <a:gd name="connsiteX3" fmla="*/ 6280030 w 6280030"/>
              <a:gd name="connsiteY3" fmla="*/ 2786535 h 2786535"/>
              <a:gd name="connsiteX4" fmla="*/ 6280030 w 6280030"/>
              <a:gd name="connsiteY4" fmla="*/ 2786535 h 2786535"/>
              <a:gd name="connsiteX0" fmla="*/ 0 w 6280030"/>
              <a:gd name="connsiteY0" fmla="*/ 2755189 h 2789695"/>
              <a:gd name="connsiteX1" fmla="*/ 1354347 w 6280030"/>
              <a:gd name="connsiteY1" fmla="*/ 1478480 h 2789695"/>
              <a:gd name="connsiteX2" fmla="*/ 3441939 w 6280030"/>
              <a:gd name="connsiteY2" fmla="*/ 29243 h 2789695"/>
              <a:gd name="connsiteX3" fmla="*/ 6280030 w 6280030"/>
              <a:gd name="connsiteY3" fmla="*/ 2789695 h 2789695"/>
              <a:gd name="connsiteX4" fmla="*/ 6280030 w 6280030"/>
              <a:gd name="connsiteY4" fmla="*/ 2789695 h 278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0030" h="2789695">
                <a:moveTo>
                  <a:pt x="0" y="2755189"/>
                </a:moveTo>
                <a:cubicBezTo>
                  <a:pt x="199845" y="2507899"/>
                  <a:pt x="780691" y="2217476"/>
                  <a:pt x="1354347" y="1478480"/>
                </a:cubicBezTo>
                <a:cubicBezTo>
                  <a:pt x="1928003" y="868880"/>
                  <a:pt x="2620992" y="-189293"/>
                  <a:pt x="3441939" y="29243"/>
                </a:cubicBezTo>
                <a:cubicBezTo>
                  <a:pt x="4262886" y="247779"/>
                  <a:pt x="5807015" y="2329620"/>
                  <a:pt x="6280030" y="2789695"/>
                </a:cubicBezTo>
                <a:lnTo>
                  <a:pt x="6280030" y="2789695"/>
                </a:lnTo>
              </a:path>
            </a:pathLst>
          </a:custGeom>
          <a:solidFill>
            <a:schemeClr val="accent2">
              <a:lumMod val="75000"/>
              <a:alpha val="25098"/>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307877" y="6347693"/>
            <a:ext cx="1232208" cy="59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591" indent="-355591">
              <a:lnSpc>
                <a:spcPct val="150000"/>
              </a:lnSpc>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朝</a:t>
            </a:r>
          </a:p>
        </p:txBody>
      </p:sp>
      <p:sp>
        <p:nvSpPr>
          <p:cNvPr id="75" name="正方形/長方形 74"/>
          <p:cNvSpPr/>
          <p:nvPr/>
        </p:nvSpPr>
        <p:spPr>
          <a:xfrm>
            <a:off x="5376490" y="6380118"/>
            <a:ext cx="1232208" cy="59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591" indent="-355591">
              <a:lnSpc>
                <a:spcPct val="150000"/>
              </a:lnSpc>
            </a:pP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昼間</a:t>
            </a: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6" name="正方形/長方形 75"/>
          <p:cNvSpPr/>
          <p:nvPr/>
        </p:nvSpPr>
        <p:spPr>
          <a:xfrm>
            <a:off x="10842556" y="6335068"/>
            <a:ext cx="1232208" cy="59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591" indent="-355591">
              <a:lnSpc>
                <a:spcPct val="150000"/>
              </a:lnSpc>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夜</a:t>
            </a: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間</a:t>
            </a: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3" name="正方形/長方形 82"/>
          <p:cNvSpPr/>
          <p:nvPr/>
        </p:nvSpPr>
        <p:spPr>
          <a:xfrm>
            <a:off x="487727" y="6319397"/>
            <a:ext cx="1232208" cy="59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591" indent="-355591">
              <a:lnSpc>
                <a:spcPct val="150000"/>
              </a:lnSpc>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夜</a:t>
            </a: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間</a:t>
            </a: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2" name="タイトル 1"/>
          <p:cNvSpPr txBox="1">
            <a:spLocks/>
          </p:cNvSpPr>
          <p:nvPr/>
        </p:nvSpPr>
        <p:spPr>
          <a:xfrm>
            <a:off x="4088899" y="4026330"/>
            <a:ext cx="3338422" cy="72330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smtClean="0">
                <a:latin typeface="+mn-ea"/>
                <a:ea typeface="+mn-ea"/>
              </a:rPr>
              <a:t>余剰電力</a:t>
            </a:r>
            <a:endParaRPr lang="en-US" altLang="ja-JP" sz="1800" b="1" dirty="0" smtClean="0">
              <a:latin typeface="+mn-ea"/>
              <a:ea typeface="+mn-ea"/>
            </a:endParaRPr>
          </a:p>
        </p:txBody>
      </p:sp>
      <p:sp>
        <p:nvSpPr>
          <p:cNvPr id="86" name="タイトル 1"/>
          <p:cNvSpPr txBox="1">
            <a:spLocks/>
          </p:cNvSpPr>
          <p:nvPr/>
        </p:nvSpPr>
        <p:spPr>
          <a:xfrm>
            <a:off x="7991606" y="4388066"/>
            <a:ext cx="1725440" cy="29931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latin typeface="+mn-ea"/>
                <a:ea typeface="+mn-ea"/>
              </a:rPr>
              <a:t>使用電力量</a:t>
            </a:r>
            <a:endParaRPr lang="ja-JP" altLang="en-US" sz="1800" b="1" dirty="0">
              <a:latin typeface="+mn-ea"/>
              <a:ea typeface="+mn-ea"/>
            </a:endParaRPr>
          </a:p>
        </p:txBody>
      </p:sp>
      <p:sp>
        <p:nvSpPr>
          <p:cNvPr id="87" name="タイトル 1"/>
          <p:cNvSpPr txBox="1">
            <a:spLocks/>
          </p:cNvSpPr>
          <p:nvPr/>
        </p:nvSpPr>
        <p:spPr>
          <a:xfrm>
            <a:off x="5271157" y="6087301"/>
            <a:ext cx="1725440" cy="29931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latin typeface="+mn-ea"/>
                <a:ea typeface="+mn-ea"/>
              </a:rPr>
              <a:t>自家消費</a:t>
            </a:r>
            <a:endParaRPr lang="ja-JP" altLang="en-US" sz="1800" b="1" dirty="0">
              <a:latin typeface="+mn-ea"/>
              <a:ea typeface="+mn-ea"/>
            </a:endParaRPr>
          </a:p>
        </p:txBody>
      </p:sp>
      <p:sp>
        <p:nvSpPr>
          <p:cNvPr id="88" name="弦 87"/>
          <p:cNvSpPr/>
          <p:nvPr/>
        </p:nvSpPr>
        <p:spPr>
          <a:xfrm rot="230405">
            <a:off x="10553433" y="3439420"/>
            <a:ext cx="578245" cy="539068"/>
          </a:xfrm>
          <a:prstGeom prst="chord">
            <a:avLst>
              <a:gd name="adj1" fmla="val 2700000"/>
              <a:gd name="adj2" fmla="val 1422131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29597" y="3297152"/>
            <a:ext cx="750049" cy="759484"/>
          </a:xfrm>
          <a:prstGeom prst="rect">
            <a:avLst/>
          </a:prstGeom>
        </p:spPr>
      </p:pic>
      <p:sp>
        <p:nvSpPr>
          <p:cNvPr id="89" name="タイトル 1"/>
          <p:cNvSpPr txBox="1">
            <a:spLocks/>
          </p:cNvSpPr>
          <p:nvPr/>
        </p:nvSpPr>
        <p:spPr>
          <a:xfrm>
            <a:off x="4435032" y="3857033"/>
            <a:ext cx="2896294" cy="43324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b="1" dirty="0" smtClean="0">
                <a:solidFill>
                  <a:schemeClr val="accent2"/>
                </a:solidFill>
                <a:latin typeface="+mn-ea"/>
                <a:ea typeface="+mn-ea"/>
              </a:rPr>
              <a:t>太陽光発電の発電量</a:t>
            </a:r>
            <a:endParaRPr lang="en-US" altLang="ja-JP" sz="1600" b="1" dirty="0" smtClean="0">
              <a:solidFill>
                <a:schemeClr val="accent2"/>
              </a:solidFill>
              <a:latin typeface="+mn-ea"/>
              <a:ea typeface="+mn-ea"/>
            </a:endParaRPr>
          </a:p>
        </p:txBody>
      </p:sp>
      <p:sp>
        <p:nvSpPr>
          <p:cNvPr id="2" name="テキスト ボックス 1"/>
          <p:cNvSpPr txBox="1"/>
          <p:nvPr/>
        </p:nvSpPr>
        <p:spPr>
          <a:xfrm>
            <a:off x="4211510" y="4944712"/>
            <a:ext cx="2905982" cy="584775"/>
          </a:xfrm>
          <a:prstGeom prst="rect">
            <a:avLst/>
          </a:prstGeom>
          <a:noFill/>
        </p:spPr>
        <p:txBody>
          <a:bodyPr wrap="square" rtlCol="0">
            <a:spAutoFit/>
          </a:bodyPr>
          <a:lstStyle/>
          <a:p>
            <a:r>
              <a:rPr lang="ja-JP" altLang="en-US" sz="1600" b="1" dirty="0">
                <a:solidFill>
                  <a:srgbClr val="0000CC"/>
                </a:solidFill>
                <a:latin typeface="+mn-ea"/>
              </a:rPr>
              <a:t>“蓄電池</a:t>
            </a:r>
            <a:r>
              <a:rPr lang="ja-JP" altLang="en-US" sz="1600" b="1" dirty="0" smtClean="0">
                <a:solidFill>
                  <a:srgbClr val="0000CC"/>
                </a:solidFill>
                <a:latin typeface="+mn-ea"/>
              </a:rPr>
              <a:t>”に蓄電</a:t>
            </a:r>
            <a:endParaRPr lang="en-US" altLang="ja-JP" sz="1600" b="1" dirty="0" smtClean="0">
              <a:solidFill>
                <a:srgbClr val="0000CC"/>
              </a:solidFill>
              <a:latin typeface="+mn-ea"/>
            </a:endParaRPr>
          </a:p>
          <a:p>
            <a:r>
              <a:rPr lang="ja-JP" altLang="en-US" sz="1600" b="1" dirty="0" smtClean="0">
                <a:solidFill>
                  <a:srgbClr val="0000CC"/>
                </a:solidFill>
                <a:latin typeface="+mn-ea"/>
              </a:rPr>
              <a:t>“</a:t>
            </a:r>
            <a:r>
              <a:rPr lang="ja-JP" altLang="en-US" sz="1600" b="1" dirty="0">
                <a:solidFill>
                  <a:srgbClr val="0000CC"/>
                </a:solidFill>
                <a:latin typeface="+mn-ea"/>
              </a:rPr>
              <a:t>ヒートポンプ給湯器</a:t>
            </a:r>
            <a:r>
              <a:rPr lang="ja-JP" altLang="en-US" sz="1600" b="1" dirty="0" smtClean="0">
                <a:solidFill>
                  <a:srgbClr val="0000CC"/>
                </a:solidFill>
                <a:latin typeface="+mn-ea"/>
              </a:rPr>
              <a:t>”に貯湯</a:t>
            </a:r>
            <a:endParaRPr kumimoji="1" lang="ja-JP" altLang="en-US" sz="1600" dirty="0">
              <a:solidFill>
                <a:srgbClr val="0000CC"/>
              </a:solidFill>
            </a:endParaRPr>
          </a:p>
        </p:txBody>
      </p:sp>
      <p:sp>
        <p:nvSpPr>
          <p:cNvPr id="4" name="上カーブ矢印 3"/>
          <p:cNvSpPr/>
          <p:nvPr/>
        </p:nvSpPr>
        <p:spPr>
          <a:xfrm rot="689422">
            <a:off x="6087362" y="5740283"/>
            <a:ext cx="2830491" cy="564323"/>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楕円 4"/>
          <p:cNvSpPr/>
          <p:nvPr/>
        </p:nvSpPr>
        <p:spPr>
          <a:xfrm>
            <a:off x="8613983" y="5177099"/>
            <a:ext cx="2116383" cy="935815"/>
          </a:xfrm>
          <a:prstGeom prst="ellipse">
            <a:avLst/>
          </a:prstGeom>
          <a:solidFill>
            <a:srgbClr val="FFC000">
              <a:alpha val="50196"/>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FF6600"/>
                </a:solidFill>
                <a:latin typeface="Meiryo UI" panose="020B0604030504040204" pitchFamily="50" charset="-128"/>
                <a:ea typeface="Meiryo UI" panose="020B0604030504040204" pitchFamily="50" charset="-128"/>
              </a:rPr>
              <a:t>夕方・夜間に利用</a:t>
            </a:r>
            <a:endParaRPr kumimoji="1" lang="ja-JP" altLang="en-US" sz="1400" b="1" dirty="0">
              <a:solidFill>
                <a:srgbClr val="FF6600"/>
              </a:solidFill>
              <a:latin typeface="Meiryo UI" panose="020B0604030504040204" pitchFamily="50" charset="-128"/>
              <a:ea typeface="Meiryo UI" panose="020B0604030504040204" pitchFamily="50" charset="-128"/>
            </a:endParaRPr>
          </a:p>
        </p:txBody>
      </p:sp>
      <p:sp>
        <p:nvSpPr>
          <p:cNvPr id="41" name="タイトル 1"/>
          <p:cNvSpPr txBox="1">
            <a:spLocks/>
          </p:cNvSpPr>
          <p:nvPr/>
        </p:nvSpPr>
        <p:spPr>
          <a:xfrm>
            <a:off x="1" y="1109735"/>
            <a:ext cx="12033850" cy="190300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Aft>
                <a:spcPts val="600"/>
              </a:spcAft>
            </a:pPr>
            <a:r>
              <a:rPr lang="en-US" altLang="ja-JP" sz="2800" b="1" dirty="0" smtClean="0">
                <a:solidFill>
                  <a:srgbClr val="002060"/>
                </a:solidFill>
                <a:latin typeface="Meiryo UI" panose="020B0604030504040204" pitchFamily="50" charset="-128"/>
                <a:ea typeface="Meiryo UI" panose="020B0604030504040204" pitchFamily="50" charset="-128"/>
              </a:rPr>
              <a:t>4</a:t>
            </a:r>
            <a:r>
              <a:rPr lang="ja-JP" altLang="en-US" sz="2800" b="1" dirty="0" err="1" smtClean="0">
                <a:solidFill>
                  <a:srgbClr val="002060"/>
                </a:solidFill>
                <a:latin typeface="Meiryo UI" panose="020B0604030504040204" pitchFamily="50" charset="-128"/>
                <a:ea typeface="Meiryo UI" panose="020B0604030504040204" pitchFamily="50" charset="-128"/>
              </a:rPr>
              <a:t>．</a:t>
            </a:r>
            <a:r>
              <a:rPr lang="ja-JP" altLang="en-US" sz="2800" b="1" dirty="0" smtClean="0">
                <a:solidFill>
                  <a:srgbClr val="002060"/>
                </a:solidFill>
                <a:latin typeface="Meiryo UI" panose="020B0604030504040204" pitchFamily="50" charset="-128"/>
                <a:ea typeface="Meiryo UI" panose="020B0604030504040204" pitchFamily="50" charset="-128"/>
              </a:rPr>
              <a:t>太陽光発電の効率的な活用（自家消費）</a:t>
            </a:r>
            <a:endParaRPr lang="en-US" altLang="ja-JP" sz="2800" b="1" dirty="0" smtClean="0">
              <a:solidFill>
                <a:srgbClr val="002060"/>
              </a:solidFill>
              <a:latin typeface="Meiryo UI" panose="020B0604030504040204" pitchFamily="50" charset="-128"/>
              <a:ea typeface="Meiryo UI" panose="020B0604030504040204" pitchFamily="50" charset="-128"/>
            </a:endParaRPr>
          </a:p>
          <a:p>
            <a:pPr>
              <a:lnSpc>
                <a:spcPct val="100000"/>
              </a:lnSpc>
              <a:spcAft>
                <a:spcPts val="600"/>
              </a:spcAft>
            </a:pPr>
            <a:r>
              <a:rPr lang="ja-JP" altLang="en-US" sz="2200" dirty="0" smtClean="0">
                <a:latin typeface="Meiryo UI" panose="020B0604030504040204" pitchFamily="50" charset="-128"/>
                <a:ea typeface="Meiryo UI" panose="020B0604030504040204" pitchFamily="50" charset="-128"/>
              </a:rPr>
              <a:t>　・自宅で創った電気は、自宅での消費が効率的（経済的）</a:t>
            </a:r>
            <a:r>
              <a:rPr lang="en-US" altLang="ja-JP" sz="2200" dirty="0" smtClean="0">
                <a:latin typeface="Meiryo UI" panose="020B0604030504040204" pitchFamily="50" charset="-128"/>
                <a:ea typeface="Meiryo UI" panose="020B0604030504040204" pitchFamily="50" charset="-128"/>
              </a:rPr>
              <a:t/>
            </a:r>
            <a:br>
              <a:rPr lang="en-US" altLang="ja-JP" sz="2200" dirty="0" smtClean="0">
                <a:latin typeface="Meiryo UI" panose="020B0604030504040204" pitchFamily="50" charset="-128"/>
                <a:ea typeface="Meiryo UI" panose="020B0604030504040204" pitchFamily="50" charset="-128"/>
              </a:rPr>
            </a:br>
            <a:r>
              <a:rPr lang="ja-JP" altLang="en-US" sz="2400" b="1" dirty="0">
                <a:solidFill>
                  <a:srgbClr val="FF6600"/>
                </a:solidFill>
                <a:latin typeface="Meiryo UI" panose="020B0604030504040204" pitchFamily="50" charset="-128"/>
                <a:ea typeface="Meiryo UI" panose="020B0604030504040204" pitchFamily="50" charset="-128"/>
              </a:rPr>
              <a:t>　</a:t>
            </a:r>
            <a:r>
              <a:rPr lang="ja-JP" altLang="en-US" sz="2400" b="1" dirty="0" smtClean="0">
                <a:solidFill>
                  <a:srgbClr val="FF6600"/>
                </a:solidFill>
                <a:latin typeface="Meiryo UI" panose="020B0604030504040204" pitchFamily="50" charset="-128"/>
                <a:ea typeface="Meiryo UI" panose="020B0604030504040204" pitchFamily="50" charset="-128"/>
              </a:rPr>
              <a:t>　　　</a:t>
            </a:r>
            <a:endParaRPr lang="en-US" altLang="ja-JP" sz="2400" b="1" dirty="0" smtClean="0">
              <a:solidFill>
                <a:srgbClr val="FF6600"/>
              </a:solidFill>
              <a:latin typeface="Meiryo UI" panose="020B0604030504040204" pitchFamily="50" charset="-128"/>
              <a:ea typeface="Meiryo UI" panose="020B0604030504040204" pitchFamily="50" charset="-128"/>
            </a:endParaRPr>
          </a:p>
          <a:p>
            <a:pPr>
              <a:lnSpc>
                <a:spcPct val="100000"/>
              </a:lnSpc>
              <a:spcAft>
                <a:spcPts val="600"/>
              </a:spcAft>
            </a:pPr>
            <a:r>
              <a:rPr lang="ja-JP" altLang="en-US" sz="2400" b="1" dirty="0">
                <a:solidFill>
                  <a:srgbClr val="FF6600"/>
                </a:solidFill>
                <a:latin typeface="Meiryo UI" panose="020B0604030504040204" pitchFamily="50" charset="-128"/>
                <a:ea typeface="Meiryo UI" panose="020B0604030504040204" pitchFamily="50" charset="-128"/>
              </a:rPr>
              <a:t>　</a:t>
            </a:r>
            <a:r>
              <a:rPr lang="ja-JP" altLang="en-US" sz="2400" b="1" dirty="0" smtClean="0">
                <a:solidFill>
                  <a:srgbClr val="FF6600"/>
                </a:solidFill>
                <a:latin typeface="Meiryo UI" panose="020B0604030504040204" pitchFamily="50" charset="-128"/>
                <a:ea typeface="Meiryo UI" panose="020B0604030504040204" pitchFamily="50" charset="-128"/>
              </a:rPr>
              <a:t>　　　　“</a:t>
            </a:r>
            <a:r>
              <a:rPr lang="ja-JP" altLang="en-US" sz="2400" b="1" dirty="0">
                <a:solidFill>
                  <a:srgbClr val="FF6600"/>
                </a:solidFill>
                <a:latin typeface="Meiryo UI" panose="020B0604030504040204" pitchFamily="50" charset="-128"/>
                <a:ea typeface="Meiryo UI" panose="020B0604030504040204" pitchFamily="50" charset="-128"/>
              </a:rPr>
              <a:t>蓄電池”</a:t>
            </a:r>
            <a:r>
              <a:rPr lang="ja-JP" altLang="en-US" sz="2400" b="1" dirty="0">
                <a:latin typeface="Meiryo UI" panose="020B0604030504040204" pitchFamily="50" charset="-128"/>
                <a:ea typeface="Meiryo UI" panose="020B0604030504040204" pitchFamily="50" charset="-128"/>
              </a:rPr>
              <a:t>や</a:t>
            </a:r>
            <a:r>
              <a:rPr lang="ja-JP" altLang="en-US" sz="2400" b="1" dirty="0">
                <a:solidFill>
                  <a:srgbClr val="FF6600"/>
                </a:solidFill>
                <a:latin typeface="Meiryo UI" panose="020B0604030504040204" pitchFamily="50" charset="-128"/>
                <a:ea typeface="Meiryo UI" panose="020B0604030504040204" pitchFamily="50" charset="-128"/>
              </a:rPr>
              <a:t>“ヒートポンプ給湯器”</a:t>
            </a:r>
            <a:r>
              <a:rPr lang="ja-JP" altLang="en-US" sz="2400" b="1" dirty="0">
                <a:latin typeface="Meiryo UI" panose="020B0604030504040204" pitchFamily="50" charset="-128"/>
                <a:ea typeface="Meiryo UI" panose="020B0604030504040204" pitchFamily="50" charset="-128"/>
              </a:rPr>
              <a:t>との組み合わせで、電気を</a:t>
            </a:r>
            <a:r>
              <a:rPr lang="ja-JP" altLang="en-US" sz="2400" b="1" dirty="0">
                <a:solidFill>
                  <a:srgbClr val="FF6600"/>
                </a:solidFill>
                <a:latin typeface="Meiryo UI" panose="020B0604030504040204" pitchFamily="50" charset="-128"/>
                <a:ea typeface="Meiryo UI" panose="020B0604030504040204" pitchFamily="50" charset="-128"/>
              </a:rPr>
              <a:t>自家消費</a:t>
            </a:r>
          </a:p>
          <a:p>
            <a:pPr>
              <a:lnSpc>
                <a:spcPct val="100000"/>
              </a:lnSpc>
              <a:spcAft>
                <a:spcPts val="600"/>
              </a:spcAft>
            </a:pPr>
            <a:endParaRPr lang="en-US" altLang="ja-JP" sz="2200" dirty="0" smtClean="0">
              <a:latin typeface="Meiryo UI" panose="020B0604030504040204" pitchFamily="50" charset="-128"/>
              <a:ea typeface="Meiryo UI" panose="020B0604030504040204" pitchFamily="50" charset="-128"/>
            </a:endParaRPr>
          </a:p>
          <a:p>
            <a:pPr>
              <a:lnSpc>
                <a:spcPct val="100000"/>
              </a:lnSpc>
              <a:spcAft>
                <a:spcPts val="600"/>
              </a:spcAft>
            </a:pPr>
            <a:r>
              <a:rPr lang="ja-JP" altLang="en-US" sz="2200" dirty="0">
                <a:latin typeface="Meiryo UI" panose="020B0604030504040204" pitchFamily="50" charset="-128"/>
                <a:ea typeface="Meiryo UI" panose="020B0604030504040204" pitchFamily="50" charset="-128"/>
              </a:rPr>
              <a:t>　</a:t>
            </a:r>
            <a:endParaRPr lang="en-US" altLang="ja-JP" sz="2800" b="1" dirty="0" smtClean="0">
              <a:solidFill>
                <a:srgbClr val="00206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692125" y="6264672"/>
            <a:ext cx="970446" cy="1219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850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84840" y="2344920"/>
            <a:ext cx="9766887" cy="409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591" indent="-355591"/>
            <a:r>
              <a:rPr lang="en-US" altLang="ja-JP" sz="2400" b="1" dirty="0">
                <a:solidFill>
                  <a:srgbClr val="0000FF"/>
                </a:solidFill>
                <a:latin typeface="HGS創英角ｺﾞｼｯｸUB" panose="020B0900000000000000" pitchFamily="50" charset="-128"/>
                <a:ea typeface="HGS創英角ｺﾞｼｯｸUB" panose="020B0900000000000000" pitchFamily="50" charset="-128"/>
              </a:rPr>
              <a:t/>
            </a:r>
            <a:br>
              <a:rPr lang="en-US" altLang="ja-JP" sz="2400" b="1" dirty="0">
                <a:solidFill>
                  <a:srgbClr val="0000FF"/>
                </a:solidFill>
                <a:latin typeface="HGS創英角ｺﾞｼｯｸUB" panose="020B0900000000000000" pitchFamily="50" charset="-128"/>
                <a:ea typeface="HGS創英角ｺﾞｼｯｸUB" panose="020B0900000000000000" pitchFamily="50" charset="-128"/>
              </a:rPr>
            </a:br>
            <a:endParaRPr lang="en-US" altLang="ja-JP" sz="2400" b="1" dirty="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3" name="正方形/長方形 2"/>
          <p:cNvSpPr/>
          <p:nvPr/>
        </p:nvSpPr>
        <p:spPr>
          <a:xfrm rot="562847">
            <a:off x="9968447" y="4572237"/>
            <a:ext cx="316073" cy="10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5" name="正方形/長方形 14"/>
          <p:cNvSpPr/>
          <p:nvPr/>
        </p:nvSpPr>
        <p:spPr>
          <a:xfrm>
            <a:off x="10134472" y="4599633"/>
            <a:ext cx="316073"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6" name="正方形/長方形 15"/>
          <p:cNvSpPr/>
          <p:nvPr/>
        </p:nvSpPr>
        <p:spPr>
          <a:xfrm>
            <a:off x="10020841" y="4658865"/>
            <a:ext cx="316073"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7" name="正方形/長方形 16"/>
          <p:cNvSpPr/>
          <p:nvPr/>
        </p:nvSpPr>
        <p:spPr>
          <a:xfrm>
            <a:off x="9970274" y="4749221"/>
            <a:ext cx="474111"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8" name="正方形/長方形 17"/>
          <p:cNvSpPr/>
          <p:nvPr/>
        </p:nvSpPr>
        <p:spPr>
          <a:xfrm>
            <a:off x="10076653" y="4677733"/>
            <a:ext cx="367732"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20" name="正方形/長方形 19"/>
          <p:cNvSpPr/>
          <p:nvPr/>
        </p:nvSpPr>
        <p:spPr>
          <a:xfrm rot="19163335">
            <a:off x="9917226" y="4684448"/>
            <a:ext cx="263139" cy="9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4" name="正方形/長方形 13"/>
          <p:cNvSpPr/>
          <p:nvPr/>
        </p:nvSpPr>
        <p:spPr>
          <a:xfrm>
            <a:off x="230747" y="5232517"/>
            <a:ext cx="1728192" cy="1080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47" name="正方形/長方形 46"/>
          <p:cNvSpPr/>
          <p:nvPr/>
        </p:nvSpPr>
        <p:spPr>
          <a:xfrm>
            <a:off x="1538105" y="4732365"/>
            <a:ext cx="71225" cy="1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50" name="正方形/長方形 49"/>
          <p:cNvSpPr/>
          <p:nvPr/>
        </p:nvSpPr>
        <p:spPr>
          <a:xfrm>
            <a:off x="4578652" y="4760146"/>
            <a:ext cx="71225" cy="1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58" name="正方形/長方形 57"/>
          <p:cNvSpPr/>
          <p:nvPr/>
        </p:nvSpPr>
        <p:spPr>
          <a:xfrm>
            <a:off x="4603352" y="4760744"/>
            <a:ext cx="71225" cy="1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66" name="正方形/長方形 65"/>
          <p:cNvSpPr/>
          <p:nvPr/>
        </p:nvSpPr>
        <p:spPr>
          <a:xfrm>
            <a:off x="6136641" y="3297639"/>
            <a:ext cx="115037" cy="301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63" name="タイトル 1"/>
          <p:cNvSpPr txBox="1">
            <a:spLocks/>
          </p:cNvSpPr>
          <p:nvPr/>
        </p:nvSpPr>
        <p:spPr>
          <a:xfrm>
            <a:off x="123816" y="1823473"/>
            <a:ext cx="6615952" cy="501978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b="1" dirty="0" smtClean="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ü"/>
            </a:pPr>
            <a:r>
              <a:rPr lang="ja-JP" altLang="en-US" sz="2600" dirty="0" smtClean="0">
                <a:latin typeface="Meiryo UI" panose="020B0604030504040204" pitchFamily="50" charset="-128"/>
                <a:ea typeface="Meiryo UI" panose="020B0604030504040204" pitchFamily="50" charset="-128"/>
              </a:rPr>
              <a:t>給湯や暖房など比較的低温で利用できる太陽熱や地中熱は、太陽光発電と並ぶ再生可能エネルギー</a:t>
            </a:r>
            <a:endParaRPr lang="en-US" altLang="ja-JP" sz="2600" dirty="0" smtClean="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ü"/>
            </a:pPr>
            <a:endParaRPr lang="en-US" altLang="ja-JP" sz="2600" dirty="0" smtClean="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ü"/>
            </a:pPr>
            <a:r>
              <a:rPr lang="ja-JP" altLang="en-US" sz="2600" b="1" dirty="0">
                <a:solidFill>
                  <a:srgbClr val="FF6600"/>
                </a:solidFill>
                <a:latin typeface="Meiryo UI" panose="020B0604030504040204" pitchFamily="50" charset="-128"/>
                <a:ea typeface="Meiryo UI" panose="020B0604030504040204" pitchFamily="50" charset="-128"/>
              </a:rPr>
              <a:t>太陽熱</a:t>
            </a:r>
            <a:r>
              <a:rPr lang="ja-JP" altLang="en-US" sz="2600" dirty="0">
                <a:latin typeface="Meiryo UI" panose="020B0604030504040204" pitchFamily="50" charset="-128"/>
                <a:ea typeface="Meiryo UI" panose="020B0604030504040204" pitchFamily="50" charset="-128"/>
              </a:rPr>
              <a:t>は熱を直接利用するため効率が良く、冬季の晴天日で</a:t>
            </a:r>
            <a:r>
              <a:rPr lang="en-US" altLang="ja-JP" sz="2600" dirty="0">
                <a:latin typeface="Meiryo UI" panose="020B0604030504040204" pitchFamily="50" charset="-128"/>
                <a:ea typeface="Meiryo UI" panose="020B0604030504040204" pitchFamily="50" charset="-128"/>
              </a:rPr>
              <a:t>40</a:t>
            </a: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50℃</a:t>
            </a:r>
            <a:r>
              <a:rPr lang="ja-JP" altLang="en-US" sz="2600" dirty="0">
                <a:latin typeface="Meiryo UI" panose="020B0604030504040204" pitchFamily="50" charset="-128"/>
                <a:ea typeface="Meiryo UI" panose="020B0604030504040204" pitchFamily="50" charset="-128"/>
              </a:rPr>
              <a:t>程度、夏季の場合</a:t>
            </a:r>
            <a:r>
              <a:rPr lang="en-US" altLang="ja-JP" sz="2600" dirty="0">
                <a:latin typeface="Meiryo UI" panose="020B0604030504040204" pitchFamily="50" charset="-128"/>
                <a:ea typeface="Meiryo UI" panose="020B0604030504040204" pitchFamily="50" charset="-128"/>
              </a:rPr>
              <a:t>60</a:t>
            </a: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70℃</a:t>
            </a:r>
            <a:r>
              <a:rPr lang="ja-JP" altLang="en-US" sz="2600" dirty="0">
                <a:latin typeface="Meiryo UI" panose="020B0604030504040204" pitchFamily="50" charset="-128"/>
                <a:ea typeface="Meiryo UI" panose="020B0604030504040204" pitchFamily="50" charset="-128"/>
              </a:rPr>
              <a:t>程度に水を温めることが可能です</a:t>
            </a:r>
            <a:r>
              <a:rPr lang="ja-JP" altLang="en-US" sz="2600" dirty="0" smtClean="0">
                <a:latin typeface="Meiryo UI" panose="020B0604030504040204" pitchFamily="50" charset="-128"/>
                <a:ea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ü"/>
            </a:pPr>
            <a:endParaRPr lang="en-US" altLang="ja-JP" sz="26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ü"/>
            </a:pPr>
            <a:r>
              <a:rPr lang="ja-JP" altLang="en-US" sz="2600" b="1" dirty="0" smtClean="0">
                <a:solidFill>
                  <a:srgbClr val="FF6600"/>
                </a:solidFill>
                <a:latin typeface="Meiryo UI" panose="020B0604030504040204" pitchFamily="50" charset="-128"/>
                <a:ea typeface="Meiryo UI" panose="020B0604030504040204" pitchFamily="50" charset="-128"/>
              </a:rPr>
              <a:t>地中熱</a:t>
            </a:r>
            <a:r>
              <a:rPr lang="ja-JP" altLang="en-US" sz="2600" dirty="0" smtClean="0">
                <a:latin typeface="Meiryo UI" panose="020B0604030504040204" pitchFamily="50" charset="-128"/>
                <a:ea typeface="Meiryo UI" panose="020B0604030504040204" pitchFamily="50" charset="-128"/>
              </a:rPr>
              <a:t>は、季節に関わらずほぼ安定していて、夏は外気温より冷たく、冬は暖かい性質を持っています。冷暖房などに利用することができます。</a:t>
            </a:r>
            <a:endParaRPr lang="en-US" altLang="ja-JP" sz="2600" dirty="0" smtClean="0">
              <a:latin typeface="Meiryo UI" panose="020B0604030504040204" pitchFamily="50" charset="-128"/>
              <a:ea typeface="Meiryo UI" panose="020B0604030504040204" pitchFamily="50" charset="-128"/>
            </a:endParaRPr>
          </a:p>
          <a:p>
            <a:endParaRPr lang="en-US" altLang="ja-JP" sz="2600" dirty="0" smtClean="0">
              <a:latin typeface="Meiryo UI" panose="020B0604030504040204" pitchFamily="50" charset="-128"/>
              <a:ea typeface="Meiryo UI" panose="020B0604030504040204" pitchFamily="50" charset="-128"/>
            </a:endParaRPr>
          </a:p>
          <a:p>
            <a:endParaRPr lang="ja-JP" altLang="en-US" sz="2600" dirty="0">
              <a:latin typeface="Meiryo UI" panose="020B0604030504040204" pitchFamily="50" charset="-128"/>
              <a:ea typeface="Meiryo UI" panose="020B0604030504040204" pitchFamily="50" charset="-128"/>
            </a:endParaRPr>
          </a:p>
        </p:txBody>
      </p:sp>
      <p:grpSp>
        <p:nvGrpSpPr>
          <p:cNvPr id="77" name="グループ化 76"/>
          <p:cNvGrpSpPr/>
          <p:nvPr/>
        </p:nvGrpSpPr>
        <p:grpSpPr>
          <a:xfrm>
            <a:off x="1" y="0"/>
            <a:ext cx="12094233" cy="938801"/>
            <a:chOff x="1" y="0"/>
            <a:chExt cx="12094233" cy="938801"/>
          </a:xfrm>
        </p:grpSpPr>
        <p:pic>
          <p:nvPicPr>
            <p:cNvPr id="78" name="図 77"/>
            <p:cNvPicPr>
              <a:picLocks noChangeAspect="1"/>
            </p:cNvPicPr>
            <p:nvPr/>
          </p:nvPicPr>
          <p:blipFill rotWithShape="1">
            <a:blip r:embed="rId3"/>
            <a:srcRect t="13354"/>
            <a:stretch/>
          </p:blipFill>
          <p:spPr>
            <a:xfrm>
              <a:off x="1" y="0"/>
              <a:ext cx="886910" cy="938801"/>
            </a:xfrm>
            <a:prstGeom prst="rect">
              <a:avLst/>
            </a:prstGeom>
          </p:spPr>
        </p:pic>
        <p:pic>
          <p:nvPicPr>
            <p:cNvPr id="79" name="図 78"/>
            <p:cNvPicPr>
              <a:picLocks noChangeAspect="1"/>
            </p:cNvPicPr>
            <p:nvPr/>
          </p:nvPicPr>
          <p:blipFill>
            <a:blip r:embed="rId4"/>
            <a:stretch>
              <a:fillRect/>
            </a:stretch>
          </p:blipFill>
          <p:spPr>
            <a:xfrm>
              <a:off x="1129785" y="165875"/>
              <a:ext cx="1794196" cy="737415"/>
            </a:xfrm>
            <a:prstGeom prst="rect">
              <a:avLst/>
            </a:prstGeom>
          </p:spPr>
        </p:pic>
        <p:sp>
          <p:nvSpPr>
            <p:cNvPr id="80" name="テキスト ボックス 79"/>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81" name="タイトル 1"/>
          <p:cNvSpPr txBox="1">
            <a:spLocks/>
          </p:cNvSpPr>
          <p:nvPr/>
        </p:nvSpPr>
        <p:spPr>
          <a:xfrm>
            <a:off x="230747" y="1041225"/>
            <a:ext cx="11240219"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５</a:t>
            </a:r>
            <a:r>
              <a:rPr lang="ja-JP" altLang="en-US" sz="2800" b="1" dirty="0">
                <a:solidFill>
                  <a:srgbClr val="002060"/>
                </a:solidFill>
                <a:latin typeface="Meiryo UI" panose="020B0604030504040204" pitchFamily="50" charset="-128"/>
                <a:ea typeface="Meiryo UI" panose="020B0604030504040204" pitchFamily="50" charset="-128"/>
              </a:rPr>
              <a:t>．</a:t>
            </a:r>
            <a:r>
              <a:rPr lang="ja-JP" altLang="en-US" sz="2800" b="1" dirty="0" smtClean="0">
                <a:solidFill>
                  <a:srgbClr val="002060"/>
                </a:solidFill>
                <a:latin typeface="Meiryo UI" panose="020B0604030504040204" pitchFamily="50" charset="-128"/>
                <a:ea typeface="Meiryo UI" panose="020B0604030504040204" pitchFamily="50" charset="-128"/>
              </a:rPr>
              <a:t>太陽熱、地中熱の有効利用</a:t>
            </a:r>
            <a:endParaRPr lang="ja-JP" altLang="en-US" sz="2800" b="1" dirty="0">
              <a:solidFill>
                <a:srgbClr val="002060"/>
              </a:solidFill>
              <a:latin typeface="Meiryo UI" panose="020B0604030504040204" pitchFamily="50" charset="-128"/>
              <a:ea typeface="Meiryo UI" panose="020B0604030504040204" pitchFamily="50" charset="-128"/>
            </a:endParaRPr>
          </a:p>
        </p:txBody>
      </p:sp>
      <p:sp>
        <p:nvSpPr>
          <p:cNvPr id="85" name="スライド番号プレースホルダー 1"/>
          <p:cNvSpPr>
            <a:spLocks noGrp="1"/>
          </p:cNvSpPr>
          <p:nvPr>
            <p:ph type="sldNum" sz="quarter" idx="12"/>
          </p:nvPr>
        </p:nvSpPr>
        <p:spPr>
          <a:xfrm>
            <a:off x="9432000" y="6478132"/>
            <a:ext cx="2743200" cy="365125"/>
          </a:xfrm>
        </p:spPr>
        <p:txBody>
          <a:bodyPr/>
          <a:lstStyle/>
          <a:p>
            <a:fld id="{2C5029BF-4171-4A9D-860A-EA918B55B2DF}" type="slidenum">
              <a:rPr kumimoji="1" lang="ja-JP" altLang="en-US" smtClean="0"/>
              <a:t>6</a:t>
            </a:fld>
            <a:endParaRPr kumimoji="1" lang="ja-JP" altLang="en-US" dirty="0"/>
          </a:p>
        </p:txBody>
      </p:sp>
      <p:pic>
        <p:nvPicPr>
          <p:cNvPr id="7" name="図 6"/>
          <p:cNvPicPr>
            <a:picLocks noChangeAspect="1"/>
          </p:cNvPicPr>
          <p:nvPr/>
        </p:nvPicPr>
        <p:blipFill>
          <a:blip r:embed="rId5"/>
          <a:stretch>
            <a:fillRect/>
          </a:stretch>
        </p:blipFill>
        <p:spPr>
          <a:xfrm>
            <a:off x="6714807" y="1668197"/>
            <a:ext cx="5477193" cy="4104344"/>
          </a:xfrm>
          <a:prstGeom prst="rect">
            <a:avLst/>
          </a:prstGeom>
        </p:spPr>
      </p:pic>
      <p:sp>
        <p:nvSpPr>
          <p:cNvPr id="13" name="円 12"/>
          <p:cNvSpPr/>
          <p:nvPr/>
        </p:nvSpPr>
        <p:spPr>
          <a:xfrm rot="16200000">
            <a:off x="7724339" y="2230027"/>
            <a:ext cx="3379229" cy="3200400"/>
          </a:xfrm>
          <a:prstGeom prst="pie">
            <a:avLst>
              <a:gd name="adj1" fmla="val 0"/>
              <a:gd name="adj2" fmla="val 1204353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タイトル 1"/>
          <p:cNvSpPr txBox="1">
            <a:spLocks/>
          </p:cNvSpPr>
          <p:nvPr/>
        </p:nvSpPr>
        <p:spPr>
          <a:xfrm>
            <a:off x="7932199" y="5900543"/>
            <a:ext cx="3334880" cy="29931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smtClean="0">
                <a:latin typeface="+mn-ea"/>
                <a:ea typeface="+mn-ea"/>
              </a:rPr>
              <a:t>出典：家庭の省エネハンドブック</a:t>
            </a:r>
            <a:endParaRPr lang="ja-JP" altLang="en-US" sz="1400" dirty="0">
              <a:latin typeface="+mn-ea"/>
              <a:ea typeface="+mn-ea"/>
            </a:endParaRPr>
          </a:p>
        </p:txBody>
      </p:sp>
    </p:spTree>
    <p:extLst>
      <p:ext uri="{BB962C8B-B14F-4D97-AF65-F5344CB8AC3E}">
        <p14:creationId xmlns:p14="http://schemas.microsoft.com/office/powerpoint/2010/main" val="4291421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527381" y="4389107"/>
            <a:ext cx="9793088" cy="3072341"/>
          </a:xfrm>
          <a:prstGeom prst="rect">
            <a:avLst/>
          </a:prstGeom>
        </p:spPr>
        <p:txBody>
          <a:bodyPr vert="horz" lIns="121917" tIns="60959" rIns="121917" bIns="60959" rtlCol="0">
            <a:norm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HGS創英角ｺﾞｼｯｸUB" panose="020B0900000000000000" pitchFamily="50" charset="-128"/>
                <a:ea typeface="HGS創英角ｺﾞｼｯｸUB" panose="020B0900000000000000" pitchFamily="50" charset="-128"/>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HGS創英角ｺﾞｼｯｸUB" panose="020B0900000000000000" pitchFamily="50" charset="-128"/>
                <a:ea typeface="HGS創英角ｺﾞｼｯｸUB" panose="020B0900000000000000" pitchFamily="50" charset="-128"/>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HGS創英角ｺﾞｼｯｸUB" panose="020B0900000000000000" pitchFamily="50" charset="-128"/>
                <a:ea typeface="HGS創英角ｺﾞｼｯｸUB" panose="020B0900000000000000" pitchFamily="50" charset="-128"/>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4267" dirty="0"/>
          </a:p>
          <a:p>
            <a:pPr marL="0" indent="0">
              <a:buNone/>
            </a:pPr>
            <a:endParaRPr lang="en-US" altLang="ja-JP" sz="4267" dirty="0"/>
          </a:p>
          <a:p>
            <a:pPr marL="0" indent="0">
              <a:buNone/>
            </a:pPr>
            <a:endParaRPr lang="en-US" altLang="ja-JP" sz="2933" dirty="0"/>
          </a:p>
          <a:p>
            <a:pPr marL="0" indent="0">
              <a:buNone/>
            </a:pPr>
            <a:endParaRPr lang="ja-JP" altLang="en-US" sz="4267" dirty="0"/>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t="36265" b="22118"/>
          <a:stretch/>
        </p:blipFill>
        <p:spPr>
          <a:xfrm>
            <a:off x="1363604" y="1549738"/>
            <a:ext cx="8850072" cy="4287416"/>
          </a:xfrm>
          <a:prstGeom prst="rect">
            <a:avLst/>
          </a:prstGeom>
        </p:spPr>
      </p:pic>
      <p:grpSp>
        <p:nvGrpSpPr>
          <p:cNvPr id="14" name="グループ化 13"/>
          <p:cNvGrpSpPr/>
          <p:nvPr/>
        </p:nvGrpSpPr>
        <p:grpSpPr>
          <a:xfrm>
            <a:off x="1" y="14843"/>
            <a:ext cx="12094233" cy="938801"/>
            <a:chOff x="1" y="0"/>
            <a:chExt cx="12094233" cy="938801"/>
          </a:xfrm>
        </p:grpSpPr>
        <p:pic>
          <p:nvPicPr>
            <p:cNvPr id="15" name="図 14"/>
            <p:cNvPicPr>
              <a:picLocks noChangeAspect="1"/>
            </p:cNvPicPr>
            <p:nvPr/>
          </p:nvPicPr>
          <p:blipFill rotWithShape="1">
            <a:blip r:embed="rId4"/>
            <a:srcRect t="13354"/>
            <a:stretch/>
          </p:blipFill>
          <p:spPr>
            <a:xfrm>
              <a:off x="1" y="0"/>
              <a:ext cx="886910" cy="938801"/>
            </a:xfrm>
            <a:prstGeom prst="rect">
              <a:avLst/>
            </a:prstGeom>
          </p:spPr>
        </p:pic>
        <p:pic>
          <p:nvPicPr>
            <p:cNvPr id="16" name="図 15"/>
            <p:cNvPicPr>
              <a:picLocks noChangeAspect="1"/>
            </p:cNvPicPr>
            <p:nvPr/>
          </p:nvPicPr>
          <p:blipFill>
            <a:blip r:embed="rId5"/>
            <a:stretch>
              <a:fillRect/>
            </a:stretch>
          </p:blipFill>
          <p:spPr>
            <a:xfrm>
              <a:off x="1129785" y="165875"/>
              <a:ext cx="1794196" cy="737415"/>
            </a:xfrm>
            <a:prstGeom prst="rect">
              <a:avLst/>
            </a:prstGeom>
          </p:spPr>
        </p:pic>
        <p:sp>
          <p:nvSpPr>
            <p:cNvPr id="17" name="テキスト ボックス 16"/>
            <p:cNvSpPr txBox="1"/>
            <p:nvPr/>
          </p:nvSpPr>
          <p:spPr>
            <a:xfrm>
              <a:off x="3166855" y="53901"/>
              <a:ext cx="8927379" cy="830997"/>
            </a:xfrm>
            <a:prstGeom prst="rect">
              <a:avLst/>
            </a:prstGeom>
            <a:solidFill>
              <a:srgbClr val="002060"/>
            </a:solid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TIME</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TO</a:t>
              </a:r>
              <a:r>
                <a:rPr lang="ja-JP" altLang="en-US" sz="2400"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ACT</a:t>
              </a:r>
              <a:r>
                <a:rPr lang="ja-JP" altLang="en-US" sz="24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18" name="タイトル 1"/>
          <p:cNvSpPr txBox="1">
            <a:spLocks/>
          </p:cNvSpPr>
          <p:nvPr/>
        </p:nvSpPr>
        <p:spPr>
          <a:xfrm>
            <a:off x="1" y="927836"/>
            <a:ext cx="11168601"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rgbClr val="002060"/>
                </a:solidFill>
                <a:latin typeface="Meiryo UI" panose="020B0604030504040204" pitchFamily="50" charset="-128"/>
                <a:ea typeface="Meiryo UI" panose="020B0604030504040204" pitchFamily="50" charset="-128"/>
              </a:rPr>
              <a:t>６．災害</a:t>
            </a:r>
            <a:r>
              <a:rPr lang="ja-JP" altLang="en-US" sz="2800" b="1" dirty="0">
                <a:solidFill>
                  <a:srgbClr val="002060"/>
                </a:solidFill>
                <a:latin typeface="Meiryo UI" panose="020B0604030504040204" pitchFamily="50" charset="-128"/>
                <a:ea typeface="Meiryo UI" panose="020B0604030504040204" pitchFamily="50" charset="-128"/>
              </a:rPr>
              <a:t>にも強く健康にも資する断熱・太陽光住宅普及拡大事業</a:t>
            </a:r>
          </a:p>
        </p:txBody>
      </p:sp>
      <p:sp>
        <p:nvSpPr>
          <p:cNvPr id="20" name="スライド番号プレースホルダー 1"/>
          <p:cNvSpPr>
            <a:spLocks noGrp="1"/>
          </p:cNvSpPr>
          <p:nvPr>
            <p:ph type="sldNum" sz="quarter" idx="12"/>
          </p:nvPr>
        </p:nvSpPr>
        <p:spPr>
          <a:xfrm>
            <a:off x="9432000" y="6478132"/>
            <a:ext cx="2743200" cy="365125"/>
          </a:xfrm>
        </p:spPr>
        <p:txBody>
          <a:bodyPr/>
          <a:lstStyle/>
          <a:p>
            <a:fld id="{2C5029BF-4171-4A9D-860A-EA918B55B2DF}" type="slidenum">
              <a:rPr kumimoji="1" lang="ja-JP" altLang="en-US" smtClean="0"/>
              <a:t>7</a:t>
            </a:fld>
            <a:endParaRPr kumimoji="1" lang="ja-JP" altLang="en-US" dirty="0"/>
          </a:p>
        </p:txBody>
      </p:sp>
      <p:sp>
        <p:nvSpPr>
          <p:cNvPr id="11" name="テキスト ボックス 10"/>
          <p:cNvSpPr txBox="1"/>
          <p:nvPr/>
        </p:nvSpPr>
        <p:spPr>
          <a:xfrm>
            <a:off x="2418209" y="5886495"/>
            <a:ext cx="6332183"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rPr>
              <a:t>住宅の省エネ・再エネ対策を支援します！</a:t>
            </a:r>
            <a:endParaRPr kumimoji="1" lang="en-US" altLang="ja-JP" sz="2800" b="1"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95249" y="6256552"/>
            <a:ext cx="10373353" cy="584775"/>
          </a:xfrm>
          <a:prstGeom prst="rect">
            <a:avLst/>
          </a:prstGeom>
          <a:noFill/>
        </p:spPr>
        <p:txBody>
          <a:bodyPr wrap="none" rtlCol="0">
            <a:spAutoFit/>
          </a:bodyPr>
          <a:lstStyle/>
          <a:p>
            <a:endParaRPr kumimoji="1" lang="en-US" altLang="ja-JP" sz="1600" b="1" dirty="0" smtClean="0">
              <a:solidFill>
                <a:srgbClr val="0000FF"/>
              </a:solidFill>
              <a:latin typeface="Meiryo UI" panose="020B0604030504040204" pitchFamily="50" charset="-128"/>
              <a:ea typeface="Meiryo UI" panose="020B0604030504040204" pitchFamily="50" charset="-128"/>
            </a:endParaRPr>
          </a:p>
          <a:p>
            <a:r>
              <a:rPr kumimoji="1" lang="en-US" altLang="ja-JP" sz="1600" b="1" dirty="0" smtClean="0">
                <a:solidFill>
                  <a:srgbClr val="0000FF"/>
                </a:solidFill>
                <a:latin typeface="Meiryo UI" panose="020B0604030504040204" pitchFamily="50" charset="-128"/>
                <a:ea typeface="Meiryo UI" panose="020B0604030504040204" pitchFamily="50" charset="-128"/>
              </a:rPr>
              <a:t>※</a:t>
            </a:r>
            <a:r>
              <a:rPr kumimoji="1" lang="ja-JP" altLang="en-US" sz="1600" b="1" dirty="0" smtClean="0">
                <a:solidFill>
                  <a:srgbClr val="0000FF"/>
                </a:solidFill>
                <a:latin typeface="Meiryo UI" panose="020B0604030504040204" pitchFamily="50" charset="-128"/>
                <a:ea typeface="Meiryo UI" panose="020B0604030504040204" pitchFamily="50" charset="-128"/>
              </a:rPr>
              <a:t>同じ</a:t>
            </a:r>
            <a:r>
              <a:rPr lang="ja-JP" altLang="en-US" sz="1600" b="1" dirty="0" smtClean="0">
                <a:solidFill>
                  <a:srgbClr val="0000FF"/>
                </a:solidFill>
                <a:latin typeface="Meiryo UI" panose="020B0604030504040204" pitchFamily="50" charset="-128"/>
                <a:ea typeface="Meiryo UI" panose="020B0604030504040204" pitchFamily="50" charset="-128"/>
              </a:rPr>
              <a:t>対象機器に対して、都又は公社から交付される助成金や東京ゼロエミポイントなどを重複して受けることはできません。</a:t>
            </a:r>
            <a:endParaRPr kumimoji="1" lang="en-US" altLang="ja-JP" sz="1600" b="1" dirty="0" smtClean="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640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グループ化 92"/>
          <p:cNvGrpSpPr/>
          <p:nvPr/>
        </p:nvGrpSpPr>
        <p:grpSpPr>
          <a:xfrm>
            <a:off x="47569" y="-5906"/>
            <a:ext cx="12046664" cy="889101"/>
            <a:chOff x="47570" y="-67960"/>
            <a:chExt cx="12046664" cy="938801"/>
          </a:xfrm>
        </p:grpSpPr>
        <p:pic>
          <p:nvPicPr>
            <p:cNvPr id="96" name="図 95"/>
            <p:cNvPicPr>
              <a:picLocks noChangeAspect="1"/>
            </p:cNvPicPr>
            <p:nvPr/>
          </p:nvPicPr>
          <p:blipFill rotWithShape="1">
            <a:blip r:embed="rId3"/>
            <a:srcRect t="13354"/>
            <a:stretch/>
          </p:blipFill>
          <p:spPr>
            <a:xfrm>
              <a:off x="47570" y="-67960"/>
              <a:ext cx="886910" cy="938801"/>
            </a:xfrm>
            <a:prstGeom prst="rect">
              <a:avLst/>
            </a:prstGeom>
          </p:spPr>
        </p:pic>
        <p:pic>
          <p:nvPicPr>
            <p:cNvPr id="97" name="図 96"/>
            <p:cNvPicPr>
              <a:picLocks noChangeAspect="1"/>
            </p:cNvPicPr>
            <p:nvPr/>
          </p:nvPicPr>
          <p:blipFill>
            <a:blip r:embed="rId4"/>
            <a:stretch>
              <a:fillRect/>
            </a:stretch>
          </p:blipFill>
          <p:spPr>
            <a:xfrm>
              <a:off x="1129785" y="3193"/>
              <a:ext cx="1794196" cy="737415"/>
            </a:xfrm>
            <a:prstGeom prst="rect">
              <a:avLst/>
            </a:prstGeom>
          </p:spPr>
        </p:pic>
        <p:sp>
          <p:nvSpPr>
            <p:cNvPr id="98" name="テキスト ボックス 97"/>
            <p:cNvSpPr txBox="1"/>
            <p:nvPr/>
          </p:nvSpPr>
          <p:spPr>
            <a:xfrm>
              <a:off x="3166855" y="-67960"/>
              <a:ext cx="8927379" cy="830997"/>
            </a:xfrm>
            <a:prstGeom prst="rect">
              <a:avLst/>
            </a:prstGeom>
            <a:solidFill>
              <a:srgbClr val="002060"/>
            </a:solidFill>
          </p:spPr>
          <p:txBody>
            <a:bodyPr wrap="square" rtlCol="0">
              <a:spAutoFit/>
            </a:bodyPr>
            <a:lstStyle/>
            <a:p>
              <a:r>
                <a:rPr lang="ja-JP" altLang="en-US" sz="2300" b="1" dirty="0" smtClean="0">
                  <a:solidFill>
                    <a:schemeClr val="bg1"/>
                  </a:solidFill>
                  <a:latin typeface="Meiryo UI" panose="020B0604030504040204" pitchFamily="50" charset="-128"/>
                  <a:ea typeface="Meiryo UI" panose="020B0604030504040204" pitchFamily="50" charset="-128"/>
                </a:rPr>
                <a:t>気候危機とエネルギー危機への対応</a:t>
              </a:r>
              <a:endParaRPr lang="en-US" altLang="ja-JP" sz="2300" b="1" dirty="0" smtClean="0">
                <a:solidFill>
                  <a:schemeClr val="bg1"/>
                </a:solidFill>
                <a:latin typeface="Meiryo UI" panose="020B0604030504040204" pitchFamily="50" charset="-128"/>
                <a:ea typeface="Meiryo UI" panose="020B0604030504040204" pitchFamily="50" charset="-128"/>
              </a:endParaRPr>
            </a:p>
            <a:p>
              <a:r>
                <a:rPr lang="ja-JP" altLang="en-US" sz="2300" b="1" dirty="0">
                  <a:solidFill>
                    <a:schemeClr val="bg1"/>
                  </a:solidFill>
                  <a:latin typeface="Meiryo UI" panose="020B0604030504040204" pitchFamily="50" charset="-128"/>
                  <a:ea typeface="Meiryo UI" panose="020B0604030504040204" pitchFamily="50" charset="-128"/>
                </a:rPr>
                <a:t>　</a:t>
              </a:r>
              <a:r>
                <a:rPr lang="ja-JP" altLang="en-US" sz="2300" b="1" dirty="0" smtClean="0">
                  <a:solidFill>
                    <a:schemeClr val="bg1"/>
                  </a:solidFill>
                  <a:latin typeface="Meiryo UI" panose="020B0604030504040204" pitchFamily="50" charset="-128"/>
                  <a:ea typeface="Meiryo UI" panose="020B0604030504040204" pitchFamily="50" charset="-128"/>
                </a:rPr>
                <a:t>　　　「“</a:t>
              </a:r>
              <a:r>
                <a:rPr lang="en-US" altLang="ja-JP" sz="2300" b="1" dirty="0" smtClean="0">
                  <a:solidFill>
                    <a:schemeClr val="bg1"/>
                  </a:solidFill>
                  <a:latin typeface="Meiryo UI" panose="020B0604030504040204" pitchFamily="50" charset="-128"/>
                  <a:ea typeface="Meiryo UI" panose="020B0604030504040204" pitchFamily="50" charset="-128"/>
                </a:rPr>
                <a:t>TIME</a:t>
              </a:r>
              <a:r>
                <a:rPr lang="ja-JP" altLang="en-US" sz="2300" b="1" dirty="0" smtClean="0">
                  <a:solidFill>
                    <a:schemeClr val="bg1"/>
                  </a:solidFill>
                  <a:latin typeface="Meiryo UI" panose="020B0604030504040204" pitchFamily="50" charset="-128"/>
                  <a:ea typeface="Meiryo UI" panose="020B0604030504040204" pitchFamily="50" charset="-128"/>
                </a:rPr>
                <a:t> </a:t>
              </a:r>
              <a:r>
                <a:rPr lang="en-US" altLang="ja-JP" sz="2300" b="1" dirty="0" smtClean="0">
                  <a:solidFill>
                    <a:schemeClr val="bg1"/>
                  </a:solidFill>
                  <a:latin typeface="Meiryo UI" panose="020B0604030504040204" pitchFamily="50" charset="-128"/>
                  <a:ea typeface="Meiryo UI" panose="020B0604030504040204" pitchFamily="50" charset="-128"/>
                </a:rPr>
                <a:t>TO</a:t>
              </a:r>
              <a:r>
                <a:rPr lang="ja-JP" altLang="en-US" sz="2300" b="1" dirty="0" smtClean="0">
                  <a:solidFill>
                    <a:schemeClr val="bg1"/>
                  </a:solidFill>
                  <a:latin typeface="Meiryo UI" panose="020B0604030504040204" pitchFamily="50" charset="-128"/>
                  <a:ea typeface="Meiryo UI" panose="020B0604030504040204" pitchFamily="50" charset="-128"/>
                </a:rPr>
                <a:t> </a:t>
              </a:r>
              <a:r>
                <a:rPr lang="en-US" altLang="ja-JP" sz="2300" b="1" dirty="0" smtClean="0">
                  <a:solidFill>
                    <a:schemeClr val="bg1"/>
                  </a:solidFill>
                  <a:latin typeface="Meiryo UI" panose="020B0604030504040204" pitchFamily="50" charset="-128"/>
                  <a:ea typeface="Meiryo UI" panose="020B0604030504040204" pitchFamily="50" charset="-128"/>
                </a:rPr>
                <a:t>ACT</a:t>
              </a:r>
              <a:r>
                <a:rPr lang="ja-JP" altLang="en-US" sz="2300" b="1" dirty="0" smtClean="0">
                  <a:solidFill>
                    <a:schemeClr val="bg1"/>
                  </a:solidFill>
                  <a:latin typeface="Meiryo UI" panose="020B0604030504040204" pitchFamily="50" charset="-128"/>
                  <a:ea typeface="Meiryo UI" panose="020B0604030504040204" pitchFamily="50" charset="-128"/>
                </a:rPr>
                <a:t>”　－　今こそ、行動を加速する時」</a:t>
              </a:r>
              <a:endParaRPr kumimoji="1" lang="ja-JP" altLang="en-US" sz="2300" b="1" dirty="0">
                <a:solidFill>
                  <a:schemeClr val="bg1"/>
                </a:solidFill>
                <a:latin typeface="Meiryo UI" panose="020B0604030504040204" pitchFamily="50" charset="-128"/>
                <a:ea typeface="Meiryo UI" panose="020B0604030504040204" pitchFamily="50" charset="-128"/>
              </a:endParaRPr>
            </a:p>
          </p:txBody>
        </p:sp>
      </p:grpSp>
      <p:sp>
        <p:nvSpPr>
          <p:cNvPr id="99" name="タイトル 1"/>
          <p:cNvSpPr txBox="1">
            <a:spLocks/>
          </p:cNvSpPr>
          <p:nvPr/>
        </p:nvSpPr>
        <p:spPr>
          <a:xfrm>
            <a:off x="160475" y="755266"/>
            <a:ext cx="11168601" cy="67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rgbClr val="002060"/>
                </a:solidFill>
                <a:latin typeface="Meiryo UI" panose="020B0604030504040204" pitchFamily="50" charset="-128"/>
                <a:ea typeface="Meiryo UI" panose="020B0604030504040204" pitchFamily="50" charset="-128"/>
              </a:rPr>
              <a:t>6.1</a:t>
            </a:r>
            <a:r>
              <a:rPr lang="ja-JP" altLang="en-US" sz="2400" b="1" dirty="0" smtClean="0">
                <a:solidFill>
                  <a:srgbClr val="002060"/>
                </a:solidFill>
                <a:latin typeface="Meiryo UI" panose="020B0604030504040204" pitchFamily="50" charset="-128"/>
                <a:ea typeface="Meiryo UI" panose="020B0604030504040204" pitchFamily="50" charset="-128"/>
              </a:rPr>
              <a:t> 申請手続きの簡素化</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stretch>
            <a:fillRect/>
          </a:stretch>
        </p:blipFill>
        <p:spPr>
          <a:xfrm>
            <a:off x="1693448" y="1304532"/>
            <a:ext cx="8842746" cy="5494413"/>
          </a:xfrm>
          <a:prstGeom prst="rect">
            <a:avLst/>
          </a:prstGeom>
        </p:spPr>
      </p:pic>
    </p:spTree>
    <p:extLst>
      <p:ext uri="{BB962C8B-B14F-4D97-AF65-F5344CB8AC3E}">
        <p14:creationId xmlns:p14="http://schemas.microsoft.com/office/powerpoint/2010/main" val="975680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7416</TotalTime>
  <Words>2218</Words>
  <Application>Microsoft Office PowerPoint</Application>
  <PresentationFormat>ワイド画面</PresentationFormat>
  <Paragraphs>259</Paragraphs>
  <Slides>14</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14</vt:i4>
      </vt:variant>
    </vt:vector>
  </HeadingPairs>
  <TitlesOfParts>
    <vt:vector size="28" baseType="lpstr">
      <vt:lpstr>Aharoni</vt:lpstr>
      <vt:lpstr>HGP創英角ｺﾞｼｯｸUB</vt:lpstr>
      <vt:lpstr>HGS創英角ｺﾞｼｯｸUB</vt:lpstr>
      <vt:lpstr>HG創英角ｺﾞｼｯｸUB</vt:lpstr>
      <vt:lpstr>Meiryo UI</vt:lpstr>
      <vt:lpstr>メイリオ</vt:lpstr>
      <vt:lpstr>游ゴシック</vt:lpstr>
      <vt:lpstr>游ゴシック Light</vt:lpstr>
      <vt:lpstr>Arial</vt:lpstr>
      <vt:lpstr>Calibri</vt:lpstr>
      <vt:lpstr>Times New Roman</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古川　幸一郎</cp:lastModifiedBy>
  <cp:revision>985</cp:revision>
  <cp:lastPrinted>2023-05-26T09:56:19Z</cp:lastPrinted>
  <dcterms:created xsi:type="dcterms:W3CDTF">2022-05-04T00:11:06Z</dcterms:created>
  <dcterms:modified xsi:type="dcterms:W3CDTF">2023-09-20T06:30:47Z</dcterms:modified>
</cp:coreProperties>
</file>