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2" r:id="rId3"/>
    <p:sldId id="310" r:id="rId4"/>
    <p:sldId id="309" r:id="rId5"/>
    <p:sldId id="305" r:id="rId6"/>
    <p:sldId id="311" r:id="rId7"/>
    <p:sldId id="306" r:id="rId8"/>
    <p:sldId id="307" r:id="rId9"/>
    <p:sldId id="308" r:id="rId10"/>
    <p:sldId id="312" r:id="rId11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5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78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8FFD6-084F-4F8E-9ECB-3CAB98349CEE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9E870-C020-4557-9E15-1F9AE93122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527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EE049-E83B-4787-8E80-E3AAF9C9C366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A380A-AB9A-4330-A729-7BEA3D22F5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922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21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249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689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71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32" y="1139509"/>
            <a:ext cx="4258818" cy="50374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139509"/>
            <a:ext cx="4258818" cy="503745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6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11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86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40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74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46C86-74A7-42A5-B0AE-C584C11A28E0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6742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" y="210312"/>
            <a:ext cx="8631936" cy="7498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" y="1069848"/>
            <a:ext cx="8631936" cy="5107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46C86-74A7-42A5-B0AE-C584C11A28E0}" type="datetimeFigureOut">
              <a:rPr kumimoji="1" lang="ja-JP" altLang="en-US" smtClean="0"/>
              <a:t>2024/5/11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14566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0E692-FC27-4B72-BF38-74E8965916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8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BE0414-57BF-46F7-B301-60821490AE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企業のＳｃｏｐｅ３対応に向けた</a:t>
            </a:r>
            <a:b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航空貨物輸送でのＳＡＦ活用促進事業</a:t>
            </a:r>
            <a:b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プラン</a:t>
            </a:r>
            <a:r>
              <a:rPr lang="zh-TW" altLang="en-US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説明書</a:t>
            </a:r>
            <a:b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kumimoji="1" lang="en-US" altLang="ja-JP" sz="2800" b="1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2800" b="1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15B5BD9-AA44-46D8-B899-50AB5908C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3101" y="2998356"/>
            <a:ext cx="6858000" cy="665162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申請者名</a:t>
            </a:r>
            <a:r>
              <a:rPr lang="en-US" altLang="ja-JP" sz="32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38556D-548F-4B0D-A596-5AB542063D06}"/>
              </a:ext>
            </a:extLst>
          </p:cNvPr>
          <p:cNvSpPr txBox="1"/>
          <p:nvPr/>
        </p:nvSpPr>
        <p:spPr>
          <a:xfrm>
            <a:off x="1143000" y="4942789"/>
            <a:ext cx="6971168" cy="5232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作成における注意事項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テキストボックス（背面グレー）は削除の上作成してください。（このテキストボックスを含む）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70162" y="262108"/>
            <a:ext cx="3912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指定様式－申請事業説明書</a:t>
            </a:r>
          </a:p>
        </p:txBody>
      </p:sp>
    </p:spTree>
    <p:extLst>
      <p:ext uri="{BB962C8B-B14F-4D97-AF65-F5344CB8AC3E}">
        <p14:creationId xmlns:p14="http://schemas.microsoft.com/office/powerpoint/2010/main" val="86614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BFF51C-3A66-40D5-B353-8BB5C0E76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375" y="87694"/>
            <a:ext cx="8631936" cy="336512"/>
          </a:xfrm>
        </p:spPr>
        <p:txBody>
          <a:bodyPr>
            <a:norm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その他</a:t>
            </a:r>
          </a:p>
        </p:txBody>
      </p:sp>
      <p:sp>
        <p:nvSpPr>
          <p:cNvPr id="18" name="スライド番号プレースホルダ 275">
            <a:extLst>
              <a:ext uri="{FF2B5EF4-FFF2-40B4-BE49-F238E27FC236}">
                <a16:creationId xmlns:a16="http://schemas.microsoft.com/office/drawing/2014/main" id="{F5759E1E-A5D0-4DB8-B6C8-96E85CF7C130}"/>
              </a:ext>
            </a:extLst>
          </p:cNvPr>
          <p:cNvSpPr txBox="1">
            <a:spLocks/>
          </p:cNvSpPr>
          <p:nvPr/>
        </p:nvSpPr>
        <p:spPr bwMode="auto">
          <a:xfrm>
            <a:off x="7543800" y="6628861"/>
            <a:ext cx="1600200" cy="136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r" defTabSz="685779">
              <a:defRPr/>
            </a:pPr>
            <a:fld id="{243C00DB-0754-4388-87DE-26ECCD62BEB4}" type="slidenum"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</a:rPr>
              <a:pPr algn="r" defTabSz="685779">
                <a:defRPr/>
              </a:pPr>
              <a:t>10</a:t>
            </a:fld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39DB24-45B4-D906-F852-1E59235834F3}"/>
              </a:ext>
            </a:extLst>
          </p:cNvPr>
          <p:cNvSpPr txBox="1"/>
          <p:nvPr/>
        </p:nvSpPr>
        <p:spPr>
          <a:xfrm>
            <a:off x="296879" y="661997"/>
            <a:ext cx="8303768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・本プランについて、上記以外に補足する事項等がある場合は記入すること。（自由記入欄）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 275">
            <a:extLst>
              <a:ext uri="{FF2B5EF4-FFF2-40B4-BE49-F238E27FC236}">
                <a16:creationId xmlns:a16="http://schemas.microsoft.com/office/drawing/2014/main" id="{86E813C7-F29B-29BA-AD04-3CFD6E000BB7}"/>
              </a:ext>
            </a:extLst>
          </p:cNvPr>
          <p:cNvSpPr txBox="1">
            <a:spLocks/>
          </p:cNvSpPr>
          <p:nvPr/>
        </p:nvSpPr>
        <p:spPr bwMode="auto">
          <a:xfrm>
            <a:off x="7543800" y="6628861"/>
            <a:ext cx="1600200" cy="136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r" defTabSz="685779">
              <a:defRPr/>
            </a:pPr>
            <a:fld id="{243C00DB-0754-4388-87DE-26ECCD62BEB4}" type="slidenum"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</a:rPr>
              <a:pPr algn="r" defTabSz="685779">
                <a:defRPr/>
              </a:pPr>
              <a:t>10</a:t>
            </a:fld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6B66E7-7207-927A-F193-90422880CFA4}"/>
              </a:ext>
            </a:extLst>
          </p:cNvPr>
          <p:cNvSpPr/>
          <p:nvPr/>
        </p:nvSpPr>
        <p:spPr>
          <a:xfrm>
            <a:off x="159657" y="468502"/>
            <a:ext cx="8781143" cy="60548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5354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BFF51C-3A66-40D5-B353-8BB5C0E76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375" y="87694"/>
            <a:ext cx="8631936" cy="336512"/>
          </a:xfrm>
        </p:spPr>
        <p:txBody>
          <a:bodyPr>
            <a:normAutofit/>
          </a:bodyPr>
          <a:lstStyle/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プランの概要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スライド番号プレースホルダ 275">
            <a:extLst>
              <a:ext uri="{FF2B5EF4-FFF2-40B4-BE49-F238E27FC236}">
                <a16:creationId xmlns:a16="http://schemas.microsoft.com/office/drawing/2014/main" id="{F5759E1E-A5D0-4DB8-B6C8-96E85CF7C130}"/>
              </a:ext>
            </a:extLst>
          </p:cNvPr>
          <p:cNvSpPr txBox="1">
            <a:spLocks/>
          </p:cNvSpPr>
          <p:nvPr/>
        </p:nvSpPr>
        <p:spPr bwMode="auto">
          <a:xfrm>
            <a:off x="7543800" y="6628861"/>
            <a:ext cx="1600200" cy="136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r" defTabSz="685779">
              <a:defRPr/>
            </a:pPr>
            <a:fld id="{243C00DB-0754-4388-87DE-26ECCD62BEB4}" type="slidenum"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</a:rPr>
              <a:pPr algn="r" defTabSz="685779">
                <a:defRPr/>
              </a:pPr>
              <a:t>2</a:t>
            </a:fld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39DB24-45B4-D906-F852-1E59235834F3}"/>
              </a:ext>
            </a:extLst>
          </p:cNvPr>
          <p:cNvSpPr txBox="1"/>
          <p:nvPr/>
        </p:nvSpPr>
        <p:spPr>
          <a:xfrm>
            <a:off x="296879" y="945461"/>
            <a:ext cx="8303768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・本助成事業に提案するプランについて、提供するプランの考え方、使用する環境価値等を説明すること。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 275">
            <a:extLst>
              <a:ext uri="{FF2B5EF4-FFF2-40B4-BE49-F238E27FC236}">
                <a16:creationId xmlns:a16="http://schemas.microsoft.com/office/drawing/2014/main" id="{86E813C7-F29B-29BA-AD04-3CFD6E000BB7}"/>
              </a:ext>
            </a:extLst>
          </p:cNvPr>
          <p:cNvSpPr txBox="1">
            <a:spLocks/>
          </p:cNvSpPr>
          <p:nvPr/>
        </p:nvSpPr>
        <p:spPr bwMode="auto">
          <a:xfrm>
            <a:off x="7543800" y="6628861"/>
            <a:ext cx="1600200" cy="136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r" defTabSz="685779">
              <a:defRPr/>
            </a:pPr>
            <a:fld id="{243C00DB-0754-4388-87DE-26ECCD62BEB4}" type="slidenum"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</a:rPr>
              <a:pPr algn="r" defTabSz="685779">
                <a:defRPr/>
              </a:pPr>
              <a:t>2</a:t>
            </a:fld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6B66E7-7207-927A-F193-90422880CFA4}"/>
              </a:ext>
            </a:extLst>
          </p:cNvPr>
          <p:cNvSpPr/>
          <p:nvPr/>
        </p:nvSpPr>
        <p:spPr>
          <a:xfrm>
            <a:off x="159657" y="468502"/>
            <a:ext cx="8781143" cy="59097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7FD4C9-C9B4-0616-CCED-68FD4E840EA7}"/>
              </a:ext>
            </a:extLst>
          </p:cNvPr>
          <p:cNvSpPr txBox="1"/>
          <p:nvPr/>
        </p:nvSpPr>
        <p:spPr>
          <a:xfrm>
            <a:off x="43542" y="532312"/>
            <a:ext cx="5773057" cy="317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（１）プランについて</a:t>
            </a:r>
          </a:p>
        </p:txBody>
      </p:sp>
    </p:spTree>
    <p:extLst>
      <p:ext uri="{BB962C8B-B14F-4D97-AF65-F5344CB8AC3E}">
        <p14:creationId xmlns:p14="http://schemas.microsoft.com/office/powerpoint/2010/main" val="2541385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BFF51C-3A66-40D5-B353-8BB5C0E76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375" y="87694"/>
            <a:ext cx="8631936" cy="336512"/>
          </a:xfrm>
        </p:spPr>
        <p:txBody>
          <a:bodyPr>
            <a:normAutofit/>
          </a:bodyPr>
          <a:lstStyle/>
          <a:p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プランの概要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スライド番号プレースホルダ 275">
            <a:extLst>
              <a:ext uri="{FF2B5EF4-FFF2-40B4-BE49-F238E27FC236}">
                <a16:creationId xmlns:a16="http://schemas.microsoft.com/office/drawing/2014/main" id="{F5759E1E-A5D0-4DB8-B6C8-96E85CF7C130}"/>
              </a:ext>
            </a:extLst>
          </p:cNvPr>
          <p:cNvSpPr txBox="1">
            <a:spLocks/>
          </p:cNvSpPr>
          <p:nvPr/>
        </p:nvSpPr>
        <p:spPr bwMode="auto">
          <a:xfrm>
            <a:off x="7543800" y="6628861"/>
            <a:ext cx="1600200" cy="136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r" defTabSz="685779">
              <a:defRPr/>
            </a:pPr>
            <a:fld id="{243C00DB-0754-4388-87DE-26ECCD62BEB4}" type="slidenum"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</a:rPr>
              <a:pPr algn="r" defTabSz="685779">
                <a:defRPr/>
              </a:pPr>
              <a:t>3</a:t>
            </a:fld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 275">
            <a:extLst>
              <a:ext uri="{FF2B5EF4-FFF2-40B4-BE49-F238E27FC236}">
                <a16:creationId xmlns:a16="http://schemas.microsoft.com/office/drawing/2014/main" id="{86E813C7-F29B-29BA-AD04-3CFD6E000BB7}"/>
              </a:ext>
            </a:extLst>
          </p:cNvPr>
          <p:cNvSpPr txBox="1">
            <a:spLocks/>
          </p:cNvSpPr>
          <p:nvPr/>
        </p:nvSpPr>
        <p:spPr bwMode="auto">
          <a:xfrm>
            <a:off x="7543800" y="6628861"/>
            <a:ext cx="1600200" cy="136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r" defTabSz="685779">
              <a:defRPr/>
            </a:pPr>
            <a:fld id="{243C00DB-0754-4388-87DE-26ECCD62BEB4}" type="slidenum"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</a:rPr>
              <a:pPr algn="r" defTabSz="685779">
                <a:defRPr/>
              </a:pPr>
              <a:t>3</a:t>
            </a:fld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26AFDE4F-0039-8930-DD83-5D7B71A1A137}"/>
              </a:ext>
            </a:extLst>
          </p:cNvPr>
          <p:cNvGrpSpPr/>
          <p:nvPr/>
        </p:nvGrpSpPr>
        <p:grpSpPr>
          <a:xfrm>
            <a:off x="43542" y="3677358"/>
            <a:ext cx="8897258" cy="3112173"/>
            <a:chOff x="43542" y="497227"/>
            <a:chExt cx="8897258" cy="3171528"/>
          </a:xfrm>
        </p:grpSpPr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B0DD4C47-C98F-31B6-AC5E-1B0F42022722}"/>
                </a:ext>
              </a:extLst>
            </p:cNvPr>
            <p:cNvSpPr txBox="1"/>
            <p:nvPr/>
          </p:nvSpPr>
          <p:spPr>
            <a:xfrm>
              <a:off x="365459" y="1005682"/>
              <a:ext cx="8303768" cy="31364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・本事業で発行する</a:t>
              </a:r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CO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２削減証書の発行者、記載内容を説明すること。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536EE514-BBDF-59C2-B3F3-FEF1DE050061}"/>
                </a:ext>
              </a:extLst>
            </p:cNvPr>
            <p:cNvSpPr txBox="1"/>
            <p:nvPr/>
          </p:nvSpPr>
          <p:spPr>
            <a:xfrm>
              <a:off x="43542" y="541744"/>
              <a:ext cx="5773057" cy="313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（２）</a:t>
              </a:r>
              <a:r>
                <a:rPr kumimoji="1" lang="en-US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CO2</a:t>
              </a:r>
              <a:r>
                <a:rPr kumimoji="1"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削減証書について</a:t>
              </a: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545F6D3A-387B-C002-19A3-C082C9DBCA8D}"/>
                </a:ext>
              </a:extLst>
            </p:cNvPr>
            <p:cNvSpPr/>
            <p:nvPr/>
          </p:nvSpPr>
          <p:spPr>
            <a:xfrm>
              <a:off x="159657" y="497227"/>
              <a:ext cx="8781143" cy="31715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26AFDE4F-0039-8930-DD83-5D7B71A1A137}"/>
              </a:ext>
            </a:extLst>
          </p:cNvPr>
          <p:cNvGrpSpPr/>
          <p:nvPr/>
        </p:nvGrpSpPr>
        <p:grpSpPr>
          <a:xfrm>
            <a:off x="37896" y="465665"/>
            <a:ext cx="8897258" cy="3112173"/>
            <a:chOff x="43542" y="497227"/>
            <a:chExt cx="8897258" cy="3171528"/>
          </a:xfrm>
        </p:grpSpPr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B0DD4C47-C98F-31B6-AC5E-1B0F42022722}"/>
                </a:ext>
              </a:extLst>
            </p:cNvPr>
            <p:cNvSpPr txBox="1"/>
            <p:nvPr/>
          </p:nvSpPr>
          <p:spPr>
            <a:xfrm>
              <a:off x="365459" y="1005682"/>
              <a:ext cx="8303768" cy="31364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・本事業で使用する</a:t>
              </a:r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SAF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の製造者や</a:t>
              </a:r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LCA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での</a:t>
              </a:r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CO2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削減率等を説明すること。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536EE514-BBDF-59C2-B3F3-FEF1DE050061}"/>
                </a:ext>
              </a:extLst>
            </p:cNvPr>
            <p:cNvSpPr txBox="1"/>
            <p:nvPr/>
          </p:nvSpPr>
          <p:spPr>
            <a:xfrm>
              <a:off x="43542" y="541744"/>
              <a:ext cx="5773057" cy="3136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（２）使用する</a:t>
              </a:r>
              <a:r>
                <a:rPr kumimoji="1" lang="en-US" altLang="ja-JP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SAF</a:t>
              </a:r>
              <a:r>
                <a:rPr kumimoji="1" lang="ja-JP" altLang="en-US" sz="14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について</a:t>
              </a: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545F6D3A-387B-C002-19A3-C082C9DBCA8D}"/>
                </a:ext>
              </a:extLst>
            </p:cNvPr>
            <p:cNvSpPr/>
            <p:nvPr/>
          </p:nvSpPr>
          <p:spPr>
            <a:xfrm>
              <a:off x="159657" y="497227"/>
              <a:ext cx="8781143" cy="31715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8138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BFF51C-3A66-40D5-B353-8BB5C0E76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375" y="87694"/>
            <a:ext cx="8631936" cy="336512"/>
          </a:xfrm>
        </p:spPr>
        <p:txBody>
          <a:bodyPr>
            <a:norm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脱炭素化への貢献度</a:t>
            </a:r>
          </a:p>
        </p:txBody>
      </p:sp>
      <p:sp>
        <p:nvSpPr>
          <p:cNvPr id="18" name="スライド番号プレースホルダ 275">
            <a:extLst>
              <a:ext uri="{FF2B5EF4-FFF2-40B4-BE49-F238E27FC236}">
                <a16:creationId xmlns:a16="http://schemas.microsoft.com/office/drawing/2014/main" id="{F5759E1E-A5D0-4DB8-B6C8-96E85CF7C130}"/>
              </a:ext>
            </a:extLst>
          </p:cNvPr>
          <p:cNvSpPr txBox="1">
            <a:spLocks/>
          </p:cNvSpPr>
          <p:nvPr/>
        </p:nvSpPr>
        <p:spPr bwMode="auto">
          <a:xfrm>
            <a:off x="7543800" y="6628861"/>
            <a:ext cx="1600200" cy="136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r" defTabSz="685779">
              <a:defRPr/>
            </a:pPr>
            <a:fld id="{243C00DB-0754-4388-87DE-26ECCD62BEB4}" type="slidenum"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</a:rPr>
              <a:pPr algn="r" defTabSz="685779">
                <a:defRPr/>
              </a:pPr>
              <a:t>4</a:t>
            </a:fld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39DB24-45B4-D906-F852-1E59235834F3}"/>
              </a:ext>
            </a:extLst>
          </p:cNvPr>
          <p:cNvSpPr txBox="1"/>
          <p:nvPr/>
        </p:nvSpPr>
        <p:spPr>
          <a:xfrm>
            <a:off x="296879" y="945461"/>
            <a:ext cx="8303768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・提案プランの実施により想定される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削減量及び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SAF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使用量をそれぞれ説明すること。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 275">
            <a:extLst>
              <a:ext uri="{FF2B5EF4-FFF2-40B4-BE49-F238E27FC236}">
                <a16:creationId xmlns:a16="http://schemas.microsoft.com/office/drawing/2014/main" id="{86E813C7-F29B-29BA-AD04-3CFD6E000BB7}"/>
              </a:ext>
            </a:extLst>
          </p:cNvPr>
          <p:cNvSpPr txBox="1">
            <a:spLocks/>
          </p:cNvSpPr>
          <p:nvPr/>
        </p:nvSpPr>
        <p:spPr bwMode="auto">
          <a:xfrm>
            <a:off x="7543800" y="6628861"/>
            <a:ext cx="1600200" cy="136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r" defTabSz="685779">
              <a:defRPr/>
            </a:pPr>
            <a:fld id="{243C00DB-0754-4388-87DE-26ECCD62BEB4}" type="slidenum"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</a:rPr>
              <a:pPr algn="r" defTabSz="685779">
                <a:defRPr/>
              </a:pPr>
              <a:t>4</a:t>
            </a:fld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6B66E7-7207-927A-F193-90422880CFA4}"/>
              </a:ext>
            </a:extLst>
          </p:cNvPr>
          <p:cNvSpPr/>
          <p:nvPr/>
        </p:nvSpPr>
        <p:spPr>
          <a:xfrm>
            <a:off x="159657" y="468502"/>
            <a:ext cx="8781143" cy="60113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7FD4C9-C9B4-0616-CCED-68FD4E840EA7}"/>
              </a:ext>
            </a:extLst>
          </p:cNvPr>
          <p:cNvSpPr txBox="1"/>
          <p:nvPr/>
        </p:nvSpPr>
        <p:spPr>
          <a:xfrm>
            <a:off x="43542" y="532312"/>
            <a:ext cx="5773057" cy="317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（１）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削減量及び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SAF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使用量見込み</a:t>
            </a:r>
          </a:p>
        </p:txBody>
      </p:sp>
    </p:spTree>
    <p:extLst>
      <p:ext uri="{BB962C8B-B14F-4D97-AF65-F5344CB8AC3E}">
        <p14:creationId xmlns:p14="http://schemas.microsoft.com/office/powerpoint/2010/main" val="544631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BFF51C-3A66-40D5-B353-8BB5C0E76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375" y="87694"/>
            <a:ext cx="8631936" cy="336512"/>
          </a:xfrm>
        </p:spPr>
        <p:txBody>
          <a:bodyPr>
            <a:norm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SAF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流通促進への寄与度</a:t>
            </a:r>
          </a:p>
        </p:txBody>
      </p:sp>
      <p:sp>
        <p:nvSpPr>
          <p:cNvPr id="18" name="スライド番号プレースホルダ 275">
            <a:extLst>
              <a:ext uri="{FF2B5EF4-FFF2-40B4-BE49-F238E27FC236}">
                <a16:creationId xmlns:a16="http://schemas.microsoft.com/office/drawing/2014/main" id="{F5759E1E-A5D0-4DB8-B6C8-96E85CF7C130}"/>
              </a:ext>
            </a:extLst>
          </p:cNvPr>
          <p:cNvSpPr txBox="1">
            <a:spLocks/>
          </p:cNvSpPr>
          <p:nvPr/>
        </p:nvSpPr>
        <p:spPr bwMode="auto">
          <a:xfrm>
            <a:off x="7543800" y="6628861"/>
            <a:ext cx="1600200" cy="136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r" defTabSz="685779">
              <a:defRPr/>
            </a:pPr>
            <a:fld id="{243C00DB-0754-4388-87DE-26ECCD62BEB4}" type="slidenum"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</a:rPr>
              <a:pPr algn="r" defTabSz="685779">
                <a:defRPr/>
              </a:pPr>
              <a:t>5</a:t>
            </a:fld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39DB24-45B4-D906-F852-1E59235834F3}"/>
              </a:ext>
            </a:extLst>
          </p:cNvPr>
          <p:cNvSpPr txBox="1"/>
          <p:nvPr/>
        </p:nvSpPr>
        <p:spPr>
          <a:xfrm>
            <a:off x="296879" y="945461"/>
            <a:ext cx="8303768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・提案するプランのプラン料金、販売ロット数等を説明すること。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 275">
            <a:extLst>
              <a:ext uri="{FF2B5EF4-FFF2-40B4-BE49-F238E27FC236}">
                <a16:creationId xmlns:a16="http://schemas.microsoft.com/office/drawing/2014/main" id="{86E813C7-F29B-29BA-AD04-3CFD6E000BB7}"/>
              </a:ext>
            </a:extLst>
          </p:cNvPr>
          <p:cNvSpPr txBox="1">
            <a:spLocks/>
          </p:cNvSpPr>
          <p:nvPr/>
        </p:nvSpPr>
        <p:spPr bwMode="auto">
          <a:xfrm>
            <a:off x="7543800" y="6628861"/>
            <a:ext cx="1600200" cy="136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r" defTabSz="685779">
              <a:defRPr/>
            </a:pPr>
            <a:fld id="{243C00DB-0754-4388-87DE-26ECCD62BEB4}" type="slidenum"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</a:rPr>
              <a:pPr algn="r" defTabSz="685779">
                <a:defRPr/>
              </a:pPr>
              <a:t>5</a:t>
            </a:fld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6B66E7-7207-927A-F193-90422880CFA4}"/>
              </a:ext>
            </a:extLst>
          </p:cNvPr>
          <p:cNvSpPr/>
          <p:nvPr/>
        </p:nvSpPr>
        <p:spPr>
          <a:xfrm>
            <a:off x="159657" y="468502"/>
            <a:ext cx="8781143" cy="60548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7FD4C9-C9B4-0616-CCED-68FD4E840EA7}"/>
              </a:ext>
            </a:extLst>
          </p:cNvPr>
          <p:cNvSpPr txBox="1"/>
          <p:nvPr/>
        </p:nvSpPr>
        <p:spPr>
          <a:xfrm>
            <a:off x="43542" y="532312"/>
            <a:ext cx="5773057" cy="317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（１）プランの内容</a:t>
            </a:r>
          </a:p>
        </p:txBody>
      </p:sp>
    </p:spTree>
    <p:extLst>
      <p:ext uri="{BB962C8B-B14F-4D97-AF65-F5344CB8AC3E}">
        <p14:creationId xmlns:p14="http://schemas.microsoft.com/office/powerpoint/2010/main" val="3543558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BFF51C-3A66-40D5-B353-8BB5C0E76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375" y="87694"/>
            <a:ext cx="8631936" cy="336512"/>
          </a:xfrm>
        </p:spPr>
        <p:txBody>
          <a:bodyPr>
            <a:norm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SAF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流通促進への寄与度</a:t>
            </a:r>
          </a:p>
        </p:txBody>
      </p:sp>
      <p:sp>
        <p:nvSpPr>
          <p:cNvPr id="18" name="スライド番号プレースホルダ 275">
            <a:extLst>
              <a:ext uri="{FF2B5EF4-FFF2-40B4-BE49-F238E27FC236}">
                <a16:creationId xmlns:a16="http://schemas.microsoft.com/office/drawing/2014/main" id="{F5759E1E-A5D0-4DB8-B6C8-96E85CF7C130}"/>
              </a:ext>
            </a:extLst>
          </p:cNvPr>
          <p:cNvSpPr txBox="1">
            <a:spLocks/>
          </p:cNvSpPr>
          <p:nvPr/>
        </p:nvSpPr>
        <p:spPr bwMode="auto">
          <a:xfrm>
            <a:off x="7543800" y="6628861"/>
            <a:ext cx="1600200" cy="136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r" defTabSz="685779">
              <a:defRPr/>
            </a:pPr>
            <a:fld id="{243C00DB-0754-4388-87DE-26ECCD62BEB4}" type="slidenum"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</a:rPr>
              <a:pPr algn="r" defTabSz="685779">
                <a:defRPr/>
              </a:pPr>
              <a:t>6</a:t>
            </a:fld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39DB24-45B4-D906-F852-1E59235834F3}"/>
              </a:ext>
            </a:extLst>
          </p:cNvPr>
          <p:cNvSpPr txBox="1"/>
          <p:nvPr/>
        </p:nvSpPr>
        <p:spPr>
          <a:xfrm>
            <a:off x="296879" y="945461"/>
            <a:ext cx="8303768" cy="738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・①羽田空港または成田空港で給油を受けた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SAF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の環境価値と、②羽田空港または成田空港に直行便がある海外　　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の空港で給油を受けた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SAF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の環境価値の使用割合を説明すること。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①の割合が大きいほど評価点が高い。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 275">
            <a:extLst>
              <a:ext uri="{FF2B5EF4-FFF2-40B4-BE49-F238E27FC236}">
                <a16:creationId xmlns:a16="http://schemas.microsoft.com/office/drawing/2014/main" id="{86E813C7-F29B-29BA-AD04-3CFD6E000BB7}"/>
              </a:ext>
            </a:extLst>
          </p:cNvPr>
          <p:cNvSpPr txBox="1">
            <a:spLocks/>
          </p:cNvSpPr>
          <p:nvPr/>
        </p:nvSpPr>
        <p:spPr bwMode="auto">
          <a:xfrm>
            <a:off x="7543800" y="6628861"/>
            <a:ext cx="1600200" cy="136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r" defTabSz="685779">
              <a:defRPr/>
            </a:pPr>
            <a:fld id="{243C00DB-0754-4388-87DE-26ECCD62BEB4}" type="slidenum"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</a:rPr>
              <a:pPr algn="r" defTabSz="685779">
                <a:defRPr/>
              </a:pPr>
              <a:t>6</a:t>
            </a:fld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6B66E7-7207-927A-F193-90422880CFA4}"/>
              </a:ext>
            </a:extLst>
          </p:cNvPr>
          <p:cNvSpPr/>
          <p:nvPr/>
        </p:nvSpPr>
        <p:spPr>
          <a:xfrm>
            <a:off x="159657" y="468502"/>
            <a:ext cx="8781143" cy="60548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7FD4C9-C9B4-0616-CCED-68FD4E840EA7}"/>
              </a:ext>
            </a:extLst>
          </p:cNvPr>
          <p:cNvSpPr txBox="1"/>
          <p:nvPr/>
        </p:nvSpPr>
        <p:spPr>
          <a:xfrm>
            <a:off x="43542" y="532312"/>
            <a:ext cx="5773057" cy="317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（２）使用する環境価値の割合</a:t>
            </a:r>
          </a:p>
        </p:txBody>
      </p:sp>
    </p:spTree>
    <p:extLst>
      <p:ext uri="{BB962C8B-B14F-4D97-AF65-F5344CB8AC3E}">
        <p14:creationId xmlns:p14="http://schemas.microsoft.com/office/powerpoint/2010/main" val="3726688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BFF51C-3A66-40D5-B353-8BB5C0E76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375" y="87694"/>
            <a:ext cx="8631936" cy="336512"/>
          </a:xfrm>
        </p:spPr>
        <p:txBody>
          <a:bodyPr>
            <a:norm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削減証書の適格性</a:t>
            </a:r>
          </a:p>
        </p:txBody>
      </p:sp>
      <p:sp>
        <p:nvSpPr>
          <p:cNvPr id="18" name="スライド番号プレースホルダ 275">
            <a:extLst>
              <a:ext uri="{FF2B5EF4-FFF2-40B4-BE49-F238E27FC236}">
                <a16:creationId xmlns:a16="http://schemas.microsoft.com/office/drawing/2014/main" id="{F5759E1E-A5D0-4DB8-B6C8-96E85CF7C130}"/>
              </a:ext>
            </a:extLst>
          </p:cNvPr>
          <p:cNvSpPr txBox="1">
            <a:spLocks/>
          </p:cNvSpPr>
          <p:nvPr/>
        </p:nvSpPr>
        <p:spPr bwMode="auto">
          <a:xfrm>
            <a:off x="7543800" y="6628861"/>
            <a:ext cx="1600200" cy="136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r" defTabSz="685779">
              <a:defRPr/>
            </a:pPr>
            <a:fld id="{243C00DB-0754-4388-87DE-26ECCD62BEB4}" type="slidenum"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</a:rPr>
              <a:pPr algn="r" defTabSz="685779">
                <a:defRPr/>
              </a:pPr>
              <a:t>7</a:t>
            </a:fld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39DB24-45B4-D906-F852-1E59235834F3}"/>
              </a:ext>
            </a:extLst>
          </p:cNvPr>
          <p:cNvSpPr txBox="1"/>
          <p:nvPr/>
        </p:nvSpPr>
        <p:spPr>
          <a:xfrm>
            <a:off x="296879" y="945461"/>
            <a:ext cx="8303768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・荷主に発行される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削減証書が、第三者機関の認証等を受けた適格性の高いものか説明すること。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 275">
            <a:extLst>
              <a:ext uri="{FF2B5EF4-FFF2-40B4-BE49-F238E27FC236}">
                <a16:creationId xmlns:a16="http://schemas.microsoft.com/office/drawing/2014/main" id="{86E813C7-F29B-29BA-AD04-3CFD6E000BB7}"/>
              </a:ext>
            </a:extLst>
          </p:cNvPr>
          <p:cNvSpPr txBox="1">
            <a:spLocks/>
          </p:cNvSpPr>
          <p:nvPr/>
        </p:nvSpPr>
        <p:spPr bwMode="auto">
          <a:xfrm>
            <a:off x="7543800" y="6628861"/>
            <a:ext cx="1600200" cy="136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r" defTabSz="685779">
              <a:defRPr/>
            </a:pPr>
            <a:fld id="{243C00DB-0754-4388-87DE-26ECCD62BEB4}" type="slidenum"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</a:rPr>
              <a:pPr algn="r" defTabSz="685779">
                <a:defRPr/>
              </a:pPr>
              <a:t>7</a:t>
            </a:fld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6B66E7-7207-927A-F193-90422880CFA4}"/>
              </a:ext>
            </a:extLst>
          </p:cNvPr>
          <p:cNvSpPr/>
          <p:nvPr/>
        </p:nvSpPr>
        <p:spPr>
          <a:xfrm>
            <a:off x="159657" y="468502"/>
            <a:ext cx="8781143" cy="60548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7FD4C9-C9B4-0616-CCED-68FD4E840EA7}"/>
              </a:ext>
            </a:extLst>
          </p:cNvPr>
          <p:cNvSpPr txBox="1"/>
          <p:nvPr/>
        </p:nvSpPr>
        <p:spPr>
          <a:xfrm>
            <a:off x="296879" y="548450"/>
            <a:ext cx="5773057" cy="317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CO2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削減証書</a:t>
            </a:r>
          </a:p>
        </p:txBody>
      </p:sp>
    </p:spTree>
    <p:extLst>
      <p:ext uri="{BB962C8B-B14F-4D97-AF65-F5344CB8AC3E}">
        <p14:creationId xmlns:p14="http://schemas.microsoft.com/office/powerpoint/2010/main" val="3128654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BFF51C-3A66-40D5-B353-8BB5C0E76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375" y="87694"/>
            <a:ext cx="8631936" cy="336512"/>
          </a:xfrm>
        </p:spPr>
        <p:txBody>
          <a:bodyPr>
            <a:norm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取組内容の実現可能性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スライド番号プレースホルダ 275">
            <a:extLst>
              <a:ext uri="{FF2B5EF4-FFF2-40B4-BE49-F238E27FC236}">
                <a16:creationId xmlns:a16="http://schemas.microsoft.com/office/drawing/2014/main" id="{F5759E1E-A5D0-4DB8-B6C8-96E85CF7C130}"/>
              </a:ext>
            </a:extLst>
          </p:cNvPr>
          <p:cNvSpPr txBox="1">
            <a:spLocks/>
          </p:cNvSpPr>
          <p:nvPr/>
        </p:nvSpPr>
        <p:spPr bwMode="auto">
          <a:xfrm>
            <a:off x="7543800" y="6628861"/>
            <a:ext cx="1600200" cy="136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r" defTabSz="685779">
              <a:defRPr/>
            </a:pPr>
            <a:fld id="{243C00DB-0754-4388-87DE-26ECCD62BEB4}" type="slidenum"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</a:rPr>
              <a:pPr algn="r" defTabSz="685779">
                <a:defRPr/>
              </a:pPr>
              <a:t>8</a:t>
            </a:fld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39DB24-45B4-D906-F852-1E59235834F3}"/>
              </a:ext>
            </a:extLst>
          </p:cNvPr>
          <p:cNvSpPr txBox="1"/>
          <p:nvPr/>
        </p:nvSpPr>
        <p:spPr>
          <a:xfrm>
            <a:off x="296879" y="945461"/>
            <a:ext cx="8303768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・航空会社及び荷主等との連携状況を含め、申請事業は実現可能な計画になっているか説明すること。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 275">
            <a:extLst>
              <a:ext uri="{FF2B5EF4-FFF2-40B4-BE49-F238E27FC236}">
                <a16:creationId xmlns:a16="http://schemas.microsoft.com/office/drawing/2014/main" id="{86E813C7-F29B-29BA-AD04-3CFD6E000BB7}"/>
              </a:ext>
            </a:extLst>
          </p:cNvPr>
          <p:cNvSpPr txBox="1">
            <a:spLocks/>
          </p:cNvSpPr>
          <p:nvPr/>
        </p:nvSpPr>
        <p:spPr bwMode="auto">
          <a:xfrm>
            <a:off x="7543800" y="6628861"/>
            <a:ext cx="1600200" cy="136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r" defTabSz="685779">
              <a:defRPr/>
            </a:pPr>
            <a:fld id="{243C00DB-0754-4388-87DE-26ECCD62BEB4}" type="slidenum"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</a:rPr>
              <a:pPr algn="r" defTabSz="685779">
                <a:defRPr/>
              </a:pPr>
              <a:t>8</a:t>
            </a:fld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6B66E7-7207-927A-F193-90422880CFA4}"/>
              </a:ext>
            </a:extLst>
          </p:cNvPr>
          <p:cNvSpPr/>
          <p:nvPr/>
        </p:nvSpPr>
        <p:spPr>
          <a:xfrm>
            <a:off x="159657" y="468502"/>
            <a:ext cx="8781143" cy="59887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7FD4C9-C9B4-0616-CCED-68FD4E840EA7}"/>
              </a:ext>
            </a:extLst>
          </p:cNvPr>
          <p:cNvSpPr txBox="1"/>
          <p:nvPr/>
        </p:nvSpPr>
        <p:spPr>
          <a:xfrm>
            <a:off x="296879" y="548450"/>
            <a:ext cx="5773057" cy="317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取組内容の実現可能性</a:t>
            </a:r>
          </a:p>
        </p:txBody>
      </p:sp>
    </p:spTree>
    <p:extLst>
      <p:ext uri="{BB962C8B-B14F-4D97-AF65-F5344CB8AC3E}">
        <p14:creationId xmlns:p14="http://schemas.microsoft.com/office/powerpoint/2010/main" val="621205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BFF51C-3A66-40D5-B353-8BB5C0E76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375" y="87694"/>
            <a:ext cx="8631936" cy="336512"/>
          </a:xfrm>
        </p:spPr>
        <p:txBody>
          <a:bodyPr>
            <a:norm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事業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スライド番号プレースホルダ 275">
            <a:extLst>
              <a:ext uri="{FF2B5EF4-FFF2-40B4-BE49-F238E27FC236}">
                <a16:creationId xmlns:a16="http://schemas.microsoft.com/office/drawing/2014/main" id="{F5759E1E-A5D0-4DB8-B6C8-96E85CF7C130}"/>
              </a:ext>
            </a:extLst>
          </p:cNvPr>
          <p:cNvSpPr txBox="1">
            <a:spLocks/>
          </p:cNvSpPr>
          <p:nvPr/>
        </p:nvSpPr>
        <p:spPr bwMode="auto">
          <a:xfrm>
            <a:off x="7543800" y="6628861"/>
            <a:ext cx="1600200" cy="136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r" defTabSz="685779">
              <a:defRPr/>
            </a:pPr>
            <a:fld id="{243C00DB-0754-4388-87DE-26ECCD62BEB4}" type="slidenum"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</a:rPr>
              <a:pPr algn="r" defTabSz="685779">
                <a:defRPr/>
              </a:pPr>
              <a:t>9</a:t>
            </a:fld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39DB24-45B4-D906-F852-1E59235834F3}"/>
              </a:ext>
            </a:extLst>
          </p:cNvPr>
          <p:cNvSpPr txBox="1"/>
          <p:nvPr/>
        </p:nvSpPr>
        <p:spPr>
          <a:xfrm>
            <a:off x="296879" y="945461"/>
            <a:ext cx="8303768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・本事業に取り組んでいることの対外的なＰＲ及び情報発信方法について説明すること。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スライド番号プレースホルダ 275">
            <a:extLst>
              <a:ext uri="{FF2B5EF4-FFF2-40B4-BE49-F238E27FC236}">
                <a16:creationId xmlns:a16="http://schemas.microsoft.com/office/drawing/2014/main" id="{86E813C7-F29B-29BA-AD04-3CFD6E000BB7}"/>
              </a:ext>
            </a:extLst>
          </p:cNvPr>
          <p:cNvSpPr txBox="1">
            <a:spLocks/>
          </p:cNvSpPr>
          <p:nvPr/>
        </p:nvSpPr>
        <p:spPr bwMode="auto">
          <a:xfrm>
            <a:off x="7543800" y="6628861"/>
            <a:ext cx="1600200" cy="1360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r" defTabSz="685779">
              <a:defRPr/>
            </a:pPr>
            <a:fld id="{243C00DB-0754-4388-87DE-26ECCD62BEB4}" type="slidenum">
              <a:rPr lang="ja-JP" altLang="en-US" sz="1500">
                <a:latin typeface="Meiryo UI" panose="020B0604030504040204" pitchFamily="50" charset="-128"/>
                <a:ea typeface="Meiryo UI" panose="020B0604030504040204" pitchFamily="50" charset="-128"/>
              </a:rPr>
              <a:pPr algn="r" defTabSz="685779">
                <a:defRPr/>
              </a:pPr>
              <a:t>9</a:t>
            </a:fld>
            <a:endParaRPr lang="en-US" altLang="ja-JP" sz="1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B6B66E7-7207-927A-F193-90422880CFA4}"/>
              </a:ext>
            </a:extLst>
          </p:cNvPr>
          <p:cNvSpPr/>
          <p:nvPr/>
        </p:nvSpPr>
        <p:spPr>
          <a:xfrm>
            <a:off x="159657" y="468502"/>
            <a:ext cx="8781143" cy="60548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7FD4C9-C9B4-0616-CCED-68FD4E840EA7}"/>
              </a:ext>
            </a:extLst>
          </p:cNvPr>
          <p:cNvSpPr txBox="1"/>
          <p:nvPr/>
        </p:nvSpPr>
        <p:spPr>
          <a:xfrm>
            <a:off x="296879" y="548450"/>
            <a:ext cx="5773057" cy="317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5403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 Light-Constantia">
      <a:majorFont>
        <a:latin typeface="Calibri Light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441</Words>
  <Application>Microsoft Office PowerPoint</Application>
  <PresentationFormat>画面に合わせる (4:3)</PresentationFormat>
  <Paragraphs>53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Meiryo UI</vt:lpstr>
      <vt:lpstr>游ゴシック</vt:lpstr>
      <vt:lpstr>Arial</vt:lpstr>
      <vt:lpstr>Calibri Light</vt:lpstr>
      <vt:lpstr>Constantia</vt:lpstr>
      <vt:lpstr>Office テーマ</vt:lpstr>
      <vt:lpstr>企業のＳｃｏｐｅ３対応に向けた 航空貨物輸送でのＳＡＦ活用促進事業 プラン説明書  </vt:lpstr>
      <vt:lpstr>【プランの概要】</vt:lpstr>
      <vt:lpstr>【プランの概要】</vt:lpstr>
      <vt:lpstr>１.脱炭素化への貢献度</vt:lpstr>
      <vt:lpstr>２. SAF流通促進への寄与度</vt:lpstr>
      <vt:lpstr>２. SAF流通促進への寄与度</vt:lpstr>
      <vt:lpstr>３. CO2削減証書の適格性</vt:lpstr>
      <vt:lpstr>４.取組内容の実現可能性</vt:lpstr>
      <vt:lpstr>５. 事業PR</vt:lpstr>
      <vt:lpstr>６. その他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2024-05-11T04:26:10Z</dcterms:created>
  <dcterms:modified xsi:type="dcterms:W3CDTF">2024-05-11T04:26:19Z</dcterms:modified>
</cp:coreProperties>
</file>