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3"/>
  </p:notesMasterIdLst>
  <p:handoutMasterIdLst>
    <p:handoutMasterId r:id="rId14"/>
  </p:handoutMasterIdLst>
  <p:sldIdLst>
    <p:sldId id="256" r:id="rId2"/>
    <p:sldId id="257" r:id="rId3"/>
    <p:sldId id="301" r:id="rId4"/>
    <p:sldId id="314" r:id="rId5"/>
    <p:sldId id="302" r:id="rId6"/>
    <p:sldId id="306" r:id="rId7"/>
    <p:sldId id="315" r:id="rId8"/>
    <p:sldId id="307" r:id="rId9"/>
    <p:sldId id="310" r:id="rId10"/>
    <p:sldId id="316" r:id="rId11"/>
    <p:sldId id="311" r:id="rId1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54" autoAdjust="0"/>
    <p:restoredTop sz="94660"/>
  </p:normalViewPr>
  <p:slideViewPr>
    <p:cSldViewPr snapToGrid="0">
      <p:cViewPr varScale="1">
        <p:scale>
          <a:sx n="67" d="100"/>
          <a:sy n="67"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2D88FFD6-084F-4F8E-9ECB-3CAB98349CEE}" type="datetimeFigureOut">
              <a:rPr kumimoji="1" lang="ja-JP" altLang="en-US" smtClean="0"/>
              <a:t>2024/5/13</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44A9E870-C020-4557-9E15-1F9AE93122F2}" type="slidenum">
              <a:rPr kumimoji="1" lang="ja-JP" altLang="en-US" smtClean="0"/>
              <a:t>‹#›</a:t>
            </a:fld>
            <a:endParaRPr kumimoji="1" lang="ja-JP" altLang="en-US"/>
          </a:p>
        </p:txBody>
      </p:sp>
    </p:spTree>
    <p:extLst>
      <p:ext uri="{BB962C8B-B14F-4D97-AF65-F5344CB8AC3E}">
        <p14:creationId xmlns:p14="http://schemas.microsoft.com/office/powerpoint/2010/main" val="34175274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7EEE049-E83B-4787-8E80-E3AAF9C9C366}" type="datetimeFigureOut">
              <a:rPr kumimoji="1" lang="ja-JP" altLang="en-US" smtClean="0"/>
              <a:t>2024/5/13</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23A380A-AB9A-4330-A729-7BEA3D22F50F}" type="slidenum">
              <a:rPr kumimoji="1" lang="ja-JP" altLang="en-US" smtClean="0"/>
              <a:t>‹#›</a:t>
            </a:fld>
            <a:endParaRPr kumimoji="1" lang="ja-JP" altLang="en-US"/>
          </a:p>
        </p:txBody>
      </p:sp>
    </p:spTree>
    <p:extLst>
      <p:ext uri="{BB962C8B-B14F-4D97-AF65-F5344CB8AC3E}">
        <p14:creationId xmlns:p14="http://schemas.microsoft.com/office/powerpoint/2010/main" val="25399220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36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2024/5/13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230687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2024/5/13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1133211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2024/5/13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721249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ormAutofit/>
          </a:bodyPr>
          <a:lstStyle>
            <a:lvl1pPr>
              <a:defRPr sz="1800"/>
            </a:lvl1pPr>
            <a:lvl2pPr>
              <a:defRPr sz="1800"/>
            </a:lvl2pPr>
            <a:lvl3pPr>
              <a:defRPr sz="1800"/>
            </a:lvl3pPr>
            <a:lvl4pPr>
              <a:defRPr sz="1800"/>
            </a:lvl4pPr>
            <a:lvl5pPr>
              <a:defRPr sz="18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2024/5/13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546894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2024/5/13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412712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6032" y="1139509"/>
            <a:ext cx="4258818" cy="503745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139509"/>
            <a:ext cx="4258818" cy="503745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2024/5/13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35565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F346C86-74A7-42A5-B0AE-C584C11A28E0}" type="datetimeFigureOut">
              <a:rPr kumimoji="1" lang="ja-JP" altLang="en-US" smtClean="0"/>
              <a:t>2024/5/13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599115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F346C86-74A7-42A5-B0AE-C584C11A28E0}" type="datetimeFigureOut">
              <a:rPr kumimoji="1" lang="ja-JP" altLang="en-US" smtClean="0"/>
              <a:t>2024/5/13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204869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46C86-74A7-42A5-B0AE-C584C11A28E0}" type="datetimeFigureOut">
              <a:rPr kumimoji="1" lang="ja-JP" altLang="en-US" smtClean="0"/>
              <a:t>2024/5/13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095404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2024/5/13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67774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2024/5/13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966742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 y="210312"/>
            <a:ext cx="8631936" cy="74980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6032" y="1069848"/>
            <a:ext cx="8631936" cy="5107115"/>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256032"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46C86-74A7-42A5-B0AE-C584C11A28E0}" type="datetimeFigureOut">
              <a:rPr kumimoji="1" lang="ja-JP" altLang="en-US" smtClean="0"/>
              <a:t>2024/5/13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14566"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277381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BE0414-57BF-46F7-B301-60821490AEFC}"/>
              </a:ext>
            </a:extLst>
          </p:cNvPr>
          <p:cNvSpPr>
            <a:spLocks noGrp="1"/>
          </p:cNvSpPr>
          <p:nvPr>
            <p:ph type="ctrTitle"/>
          </p:nvPr>
        </p:nvSpPr>
        <p:spPr/>
        <p:txBody>
          <a:bodyPr>
            <a:normAutofit/>
          </a:bodyPr>
          <a:lstStyle/>
          <a:p>
            <a:r>
              <a:rPr kumimoji="1" lang="ja-JP" altLang="en-US" sz="2800" b="1" dirty="0">
                <a:latin typeface="Meiryo UI" panose="020B0604030504040204" pitchFamily="50" charset="-128"/>
                <a:ea typeface="Meiryo UI" panose="020B0604030504040204" pitchFamily="50" charset="-128"/>
              </a:rPr>
              <a:t>バイオ燃料活用における事業化促進支援事業</a:t>
            </a:r>
            <a:br>
              <a:rPr kumimoji="1" lang="en-US" altLang="ja-JP" sz="2800" b="1" dirty="0">
                <a:latin typeface="Meiryo UI" panose="020B0604030504040204" pitchFamily="50" charset="-128"/>
                <a:ea typeface="Meiryo UI" panose="020B0604030504040204" pitchFamily="50" charset="-128"/>
              </a:rPr>
            </a:br>
            <a:r>
              <a:rPr lang="zh-TW" altLang="en-US" sz="2800" b="1" dirty="0">
                <a:latin typeface="Meiryo UI" panose="020B0604030504040204" pitchFamily="50" charset="-128"/>
                <a:ea typeface="Meiryo UI" panose="020B0604030504040204" pitchFamily="50" charset="-128"/>
              </a:rPr>
              <a:t>申請事業説明書</a:t>
            </a:r>
            <a:br>
              <a:rPr kumimoji="1" lang="en-US" altLang="ja-JP" sz="2800" b="1" dirty="0">
                <a:latin typeface="Meiryo UI" panose="020B0604030504040204" pitchFamily="50" charset="-128"/>
                <a:ea typeface="Meiryo UI" panose="020B0604030504040204" pitchFamily="50" charset="-128"/>
              </a:rPr>
            </a:br>
            <a:br>
              <a:rPr kumimoji="1" lang="en-US" altLang="ja-JP" sz="2800" b="1" dirty="0">
                <a:latin typeface="Meiryo UI" panose="020B0604030504040204" pitchFamily="50" charset="-128"/>
                <a:ea typeface="Meiryo UI" panose="020B0604030504040204" pitchFamily="50" charset="-128"/>
              </a:rPr>
            </a:br>
            <a:endParaRPr kumimoji="1" lang="ja-JP" altLang="en-US" sz="2800" b="1" dirty="0">
              <a:solidFill>
                <a:srgbClr val="00B050"/>
              </a:solidFill>
              <a:latin typeface="Meiryo UI" panose="020B0604030504040204" pitchFamily="50" charset="-128"/>
              <a:ea typeface="Meiryo UI" panose="020B0604030504040204" pitchFamily="50" charset="-128"/>
            </a:endParaRPr>
          </a:p>
        </p:txBody>
      </p:sp>
      <p:sp>
        <p:nvSpPr>
          <p:cNvPr id="3" name="字幕 2">
            <a:extLst>
              <a:ext uri="{FF2B5EF4-FFF2-40B4-BE49-F238E27FC236}">
                <a16:creationId xmlns:a16="http://schemas.microsoft.com/office/drawing/2014/main" id="{715B5BD9-AA44-46D8-B899-50AB5908CB5C}"/>
              </a:ext>
            </a:extLst>
          </p:cNvPr>
          <p:cNvSpPr>
            <a:spLocks noGrp="1"/>
          </p:cNvSpPr>
          <p:nvPr>
            <p:ph type="subTitle" idx="1"/>
          </p:nvPr>
        </p:nvSpPr>
        <p:spPr>
          <a:xfrm>
            <a:off x="1143000" y="3602038"/>
            <a:ext cx="6858000" cy="665162"/>
          </a:xfrm>
        </p:spPr>
        <p:txBody>
          <a:bodyPr>
            <a:normAutofit/>
          </a:bodyPr>
          <a:lstStyle/>
          <a:p>
            <a:r>
              <a:rPr lang="en-US" altLang="ja-JP" sz="3200" dirty="0">
                <a:latin typeface="Meiryo UI" panose="020B0604030504040204" pitchFamily="50" charset="-128"/>
                <a:ea typeface="Meiryo UI" panose="020B0604030504040204" pitchFamily="50" charset="-128"/>
              </a:rPr>
              <a:t>【</a:t>
            </a:r>
            <a:r>
              <a:rPr lang="ja-JP" altLang="en-US" sz="3200" dirty="0">
                <a:latin typeface="Meiryo UI" panose="020B0604030504040204" pitchFamily="50" charset="-128"/>
                <a:ea typeface="Meiryo UI" panose="020B0604030504040204" pitchFamily="50" charset="-128"/>
              </a:rPr>
              <a:t>申請者名</a:t>
            </a:r>
            <a:r>
              <a:rPr lang="en-US" altLang="ja-JP" sz="3200" dirty="0">
                <a:latin typeface="Meiryo UI" panose="020B0604030504040204" pitchFamily="50" charset="-128"/>
                <a:ea typeface="Meiryo UI" panose="020B0604030504040204" pitchFamily="50" charset="-128"/>
              </a:rPr>
              <a:t>】</a:t>
            </a:r>
            <a:endParaRPr kumimoji="1" lang="ja-JP" altLang="en-US" sz="32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338556D-548F-4B0D-A596-5AB542063D06}"/>
              </a:ext>
            </a:extLst>
          </p:cNvPr>
          <p:cNvSpPr txBox="1"/>
          <p:nvPr/>
        </p:nvSpPr>
        <p:spPr>
          <a:xfrm>
            <a:off x="1143000" y="4942789"/>
            <a:ext cx="6971168" cy="1169551"/>
          </a:xfrm>
          <a:prstGeom prst="rect">
            <a:avLst/>
          </a:prstGeom>
          <a:solidFill>
            <a:schemeClr val="accent3">
              <a:lumMod val="20000"/>
              <a:lumOff val="80000"/>
            </a:schemeClr>
          </a:solid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作成における注意事項</a:t>
            </a:r>
            <a:r>
              <a:rPr kumimoji="1" lang="en-US" altLang="ja-JP" sz="1400" dirty="0">
                <a:latin typeface="Meiryo UI" panose="020B0604030504040204" pitchFamily="50" charset="-128"/>
                <a:ea typeface="Meiryo UI" panose="020B0604030504040204" pitchFamily="50" charset="-128"/>
              </a:rPr>
              <a:t>】</a:t>
            </a:r>
          </a:p>
          <a:p>
            <a:r>
              <a:rPr kumimoji="1" lang="ja-JP" altLang="en-US" sz="1400" dirty="0">
                <a:latin typeface="Meiryo UI" panose="020B0604030504040204" pitchFamily="50" charset="-128"/>
                <a:ea typeface="Meiryo UI" panose="020B0604030504040204" pitchFamily="50" charset="-128"/>
              </a:rPr>
              <a:t>・資料はこのフォーマットを用いて、記載例を参考に作成してください。</a:t>
            </a:r>
          </a:p>
          <a:p>
            <a:r>
              <a:rPr kumimoji="1" lang="ja-JP" altLang="en-US" sz="1400" dirty="0">
                <a:latin typeface="Meiryo UI" panose="020B0604030504040204" pitchFamily="50" charset="-128"/>
                <a:ea typeface="Meiryo UI" panose="020B0604030504040204" pitchFamily="50" charset="-128"/>
              </a:rPr>
              <a:t>・テキストボックス外の文字（タイトル、大小目等）は変更しないでください。</a:t>
            </a:r>
          </a:p>
          <a:p>
            <a:r>
              <a:rPr kumimoji="1" lang="ja-JP" altLang="en-US" sz="1400" dirty="0">
                <a:latin typeface="Meiryo UI" panose="020B0604030504040204" pitchFamily="50" charset="-128"/>
                <a:ea typeface="Meiryo UI" panose="020B0604030504040204" pitchFamily="50" charset="-128"/>
              </a:rPr>
              <a:t>・テキストボックス（背面グレー）は削除の上作成してください。</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（このテキストボックスを含む）</a:t>
            </a:r>
            <a:endParaRPr kumimoji="1" lang="en-US" altLang="ja-JP" sz="1400"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70162" y="262108"/>
            <a:ext cx="3912731"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指定様式－申請事業説明書</a:t>
            </a:r>
          </a:p>
        </p:txBody>
      </p:sp>
    </p:spTree>
    <p:extLst>
      <p:ext uri="{BB962C8B-B14F-4D97-AF65-F5344CB8AC3E}">
        <p14:creationId xmlns:p14="http://schemas.microsoft.com/office/powerpoint/2010/main" val="86614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10</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78515" y="68840"/>
            <a:ext cx="8631936" cy="341434"/>
          </a:xfrm>
        </p:spPr>
        <p:txBody>
          <a:bodyPr>
            <a:normAutofit/>
          </a:bodyPr>
          <a:lstStyle/>
          <a:p>
            <a:r>
              <a:rPr lang="ja-JP" altLang="en-US" sz="1600" dirty="0">
                <a:latin typeface="Meiryo UI" panose="020B0604030504040204" pitchFamily="50" charset="-128"/>
                <a:ea typeface="Meiryo UI" panose="020B0604030504040204" pitchFamily="50" charset="-128"/>
              </a:rPr>
              <a:t>７</a:t>
            </a:r>
            <a:r>
              <a:rPr kumimoji="1" lang="ja-JP" altLang="en-US" sz="1600" dirty="0">
                <a:latin typeface="Meiryo UI" panose="020B0604030504040204" pitchFamily="50" charset="-128"/>
                <a:ea typeface="Meiryo UI" panose="020B0604030504040204" pitchFamily="50" charset="-128"/>
              </a:rPr>
              <a:t>．将来の事業の拡大可能性</a:t>
            </a:r>
          </a:p>
        </p:txBody>
      </p:sp>
      <p:sp>
        <p:nvSpPr>
          <p:cNvPr id="9" name="テキスト ボックス 8">
            <a:extLst>
              <a:ext uri="{FF2B5EF4-FFF2-40B4-BE49-F238E27FC236}">
                <a16:creationId xmlns:a16="http://schemas.microsoft.com/office/drawing/2014/main" id="{9DA2403F-32A3-49A8-8602-426C4DF35D4C}"/>
              </a:ext>
            </a:extLst>
          </p:cNvPr>
          <p:cNvSpPr txBox="1"/>
          <p:nvPr/>
        </p:nvSpPr>
        <p:spPr>
          <a:xfrm>
            <a:off x="342599" y="551865"/>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・補助期間終了後における当該事業の持続可能性や、事業の拡大見込みについて記載すること。</a:t>
            </a:r>
            <a:endParaRPr lang="en-US" altLang="ja-JP" sz="1400" dirty="0">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9FEDA74C-9ED1-489D-92B4-C7CA795D6425}"/>
              </a:ext>
            </a:extLst>
          </p:cNvPr>
          <p:cNvSpPr/>
          <p:nvPr/>
        </p:nvSpPr>
        <p:spPr>
          <a:xfrm>
            <a:off x="159657" y="421806"/>
            <a:ext cx="8781143" cy="59698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B3C22F0D-B0E0-423D-BBED-0F8652BDEBFB}"/>
              </a:ext>
            </a:extLst>
          </p:cNvPr>
          <p:cNvSpPr txBox="1"/>
          <p:nvPr/>
        </p:nvSpPr>
        <p:spPr>
          <a:xfrm>
            <a:off x="6447934" y="60765"/>
            <a:ext cx="2611225"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関連審査項目：将来の事業の拡大可能性</a:t>
            </a:r>
            <a:endParaRPr kumimoji="1" lang="en-US" altLang="ja-JP"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69445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11</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78515" y="68840"/>
            <a:ext cx="8631936" cy="341434"/>
          </a:xfrm>
        </p:spPr>
        <p:txBody>
          <a:bodyPr>
            <a:normAutofit/>
          </a:bodyPr>
          <a:lstStyle/>
          <a:p>
            <a:r>
              <a:rPr lang="ja-JP" altLang="en-US" sz="1600" dirty="0">
                <a:latin typeface="Meiryo UI" panose="020B0604030504040204" pitchFamily="50" charset="-128"/>
                <a:ea typeface="Meiryo UI" panose="020B0604030504040204" pitchFamily="50" charset="-128"/>
              </a:rPr>
              <a:t>８</a:t>
            </a:r>
            <a:r>
              <a:rPr kumimoji="1" lang="ja-JP" altLang="en-US" sz="1600" dirty="0">
                <a:latin typeface="Meiryo UI" panose="020B0604030504040204" pitchFamily="50" charset="-128"/>
                <a:ea typeface="Meiryo UI" panose="020B0604030504040204" pitchFamily="50" charset="-128"/>
              </a:rPr>
              <a:t>．事業</a:t>
            </a:r>
            <a:r>
              <a:rPr kumimoji="1" lang="en-US" altLang="ja-JP" sz="1600" dirty="0">
                <a:latin typeface="Meiryo UI" panose="020B0604030504040204" pitchFamily="50" charset="-128"/>
                <a:ea typeface="Meiryo UI" panose="020B0604030504040204" pitchFamily="50" charset="-128"/>
              </a:rPr>
              <a:t>PR</a:t>
            </a:r>
            <a:endParaRPr kumimoji="1" lang="ja-JP" altLang="en-US" sz="1600" dirty="0">
              <a:solidFill>
                <a:srgbClr val="FF000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9DA2403F-32A3-49A8-8602-426C4DF35D4C}"/>
              </a:ext>
            </a:extLst>
          </p:cNvPr>
          <p:cNvSpPr txBox="1"/>
          <p:nvPr/>
        </p:nvSpPr>
        <p:spPr>
          <a:xfrm>
            <a:off x="342599" y="551865"/>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・本事業に関する</a:t>
            </a:r>
            <a:r>
              <a:rPr lang="en-US" altLang="ja-JP" sz="1400" dirty="0">
                <a:latin typeface="Meiryo UI" panose="020B0604030504040204" pitchFamily="50" charset="-128"/>
                <a:ea typeface="Meiryo UI" panose="020B0604030504040204" pitchFamily="50" charset="-128"/>
              </a:rPr>
              <a:t>PR</a:t>
            </a:r>
            <a:r>
              <a:rPr lang="ja-JP" altLang="en-US" sz="1400" dirty="0">
                <a:latin typeface="Meiryo UI" panose="020B0604030504040204" pitchFamily="50" charset="-128"/>
                <a:ea typeface="Meiryo UI" panose="020B0604030504040204" pitchFamily="50" charset="-128"/>
              </a:rPr>
              <a:t>及び情報発信方法について、内容の想定、</a:t>
            </a:r>
            <a:r>
              <a:rPr lang="ja-JP" altLang="en-US" sz="1400">
                <a:latin typeface="Meiryo UI" panose="020B0604030504040204" pitchFamily="50" charset="-128"/>
                <a:ea typeface="Meiryo UI" panose="020B0604030504040204" pitchFamily="50" charset="-128"/>
              </a:rPr>
              <a:t>媒体及び計画</a:t>
            </a:r>
            <a:r>
              <a:rPr lang="ja-JP" altLang="en-US" sz="1400" dirty="0">
                <a:latin typeface="Meiryo UI" panose="020B0604030504040204" pitchFamily="50" charset="-128"/>
                <a:ea typeface="Meiryo UI" panose="020B0604030504040204" pitchFamily="50" charset="-128"/>
              </a:rPr>
              <a:t>等を記載すること。</a:t>
            </a:r>
            <a:endParaRPr lang="en-US" altLang="ja-JP" sz="1400" dirty="0">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9FEDA74C-9ED1-489D-92B4-C7CA795D6425}"/>
              </a:ext>
            </a:extLst>
          </p:cNvPr>
          <p:cNvSpPr/>
          <p:nvPr/>
        </p:nvSpPr>
        <p:spPr>
          <a:xfrm>
            <a:off x="159657" y="421806"/>
            <a:ext cx="8781143" cy="59698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B3C22F0D-B0E0-423D-BBED-0F8652BDEBFB}"/>
              </a:ext>
            </a:extLst>
          </p:cNvPr>
          <p:cNvSpPr txBox="1"/>
          <p:nvPr/>
        </p:nvSpPr>
        <p:spPr>
          <a:xfrm>
            <a:off x="7255239" y="60765"/>
            <a:ext cx="1803920"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関連審査項目：事業</a:t>
            </a:r>
            <a:r>
              <a:rPr kumimoji="1" lang="en-US" altLang="ja-JP" sz="1050" dirty="0">
                <a:latin typeface="Meiryo UI" panose="020B0604030504040204" pitchFamily="50" charset="-128"/>
                <a:ea typeface="Meiryo UI" panose="020B0604030504040204" pitchFamily="50" charset="-128"/>
              </a:rPr>
              <a:t>PR</a:t>
            </a:r>
            <a:endParaRPr kumimoji="1" lang="en-US" altLang="ja-JP" sz="105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66614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BFF51C-3A66-40D5-B353-8BB5C0E76C7E}"/>
              </a:ext>
            </a:extLst>
          </p:cNvPr>
          <p:cNvSpPr>
            <a:spLocks noGrp="1"/>
          </p:cNvSpPr>
          <p:nvPr>
            <p:ph type="title"/>
          </p:nvPr>
        </p:nvSpPr>
        <p:spPr>
          <a:xfrm>
            <a:off x="201375" y="78266"/>
            <a:ext cx="8631936" cy="388591"/>
          </a:xfrm>
        </p:spPr>
        <p:txBody>
          <a:bodyPr>
            <a:normAutofit/>
          </a:bodyPr>
          <a:lstStyle/>
          <a:p>
            <a:r>
              <a:rPr kumimoji="1" lang="ja-JP" altLang="en-US" sz="1600" dirty="0">
                <a:latin typeface="Meiryo UI" panose="020B0604030504040204" pitchFamily="50" charset="-128"/>
                <a:ea typeface="Meiryo UI" panose="020B0604030504040204" pitchFamily="50" charset="-128"/>
              </a:rPr>
              <a:t>１．助成事業の概要</a:t>
            </a:r>
          </a:p>
        </p:txBody>
      </p:sp>
      <p:sp>
        <p:nvSpPr>
          <p:cNvPr id="15" name="テキスト ボックス 14">
            <a:extLst>
              <a:ext uri="{FF2B5EF4-FFF2-40B4-BE49-F238E27FC236}">
                <a16:creationId xmlns:a16="http://schemas.microsoft.com/office/drawing/2014/main" id="{985B5B79-009F-4544-BE67-F60CCCBCDECB}"/>
              </a:ext>
            </a:extLst>
          </p:cNvPr>
          <p:cNvSpPr txBox="1"/>
          <p:nvPr/>
        </p:nvSpPr>
        <p:spPr>
          <a:xfrm>
            <a:off x="294751" y="914797"/>
            <a:ext cx="3371994" cy="523220"/>
          </a:xfrm>
          <a:prstGeom prst="rect">
            <a:avLst/>
          </a:prstGeom>
          <a:solidFill>
            <a:schemeClr val="accent3">
              <a:lumMod val="20000"/>
              <a:lumOff val="80000"/>
            </a:schemeClr>
          </a:solidFill>
        </p:spPr>
        <p:txBody>
          <a:bodyPr wrap="square" rtlCol="0">
            <a:spAutoFit/>
          </a:bodyPr>
          <a:lstStyle/>
          <a:p>
            <a:r>
              <a:rPr kumimoji="1" lang="ja-JP" altLang="en-US" sz="1400" b="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実施事業の概要を、</a:t>
            </a:r>
            <a:r>
              <a:rPr kumimoji="1" lang="ja-JP" altLang="en-US" sz="1400" b="0" dirty="0">
                <a:latin typeface="Meiryo UI" panose="020B0604030504040204" pitchFamily="50" charset="-128"/>
                <a:ea typeface="Meiryo UI" panose="020B0604030504040204" pitchFamily="50" charset="-128"/>
              </a:rPr>
              <a:t>文章にて簡潔に記載</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100</a:t>
            </a:r>
            <a:r>
              <a:rPr kumimoji="1" lang="ja-JP" altLang="en-US" sz="1400" dirty="0">
                <a:latin typeface="Meiryo UI" panose="020B0604030504040204" pitchFamily="50" charset="-128"/>
                <a:ea typeface="Meiryo UI" panose="020B0604030504040204" pitchFamily="50" charset="-128"/>
              </a:rPr>
              <a:t>文字程度）</a:t>
            </a:r>
            <a:endParaRPr kumimoji="1" lang="en-US" altLang="ja-JP" sz="1400" b="0"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C3E0950C-E7E5-44AD-8113-057D602FCB31}"/>
              </a:ext>
            </a:extLst>
          </p:cNvPr>
          <p:cNvSpPr txBox="1"/>
          <p:nvPr/>
        </p:nvSpPr>
        <p:spPr>
          <a:xfrm>
            <a:off x="4736124" y="910590"/>
            <a:ext cx="3954926" cy="1969770"/>
          </a:xfrm>
          <a:prstGeom prst="rect">
            <a:avLst/>
          </a:prstGeom>
          <a:solidFill>
            <a:schemeClr val="accent3">
              <a:lumMod val="20000"/>
              <a:lumOff val="80000"/>
            </a:schemeClr>
          </a:solidFill>
        </p:spPr>
        <p:txBody>
          <a:bodyPr wrap="square" rtlCol="0">
            <a:spAutoFit/>
          </a:bodyPr>
          <a:lstStyle/>
          <a:p>
            <a:pPr marL="92075" indent="-92075"/>
            <a:r>
              <a:rPr kumimoji="1" lang="ja-JP" altLang="en-US" sz="1400" b="0" dirty="0">
                <a:latin typeface="Meiryo UI" panose="020B0604030504040204" pitchFamily="50" charset="-128"/>
                <a:ea typeface="Meiryo UI" panose="020B0604030504040204" pitchFamily="50" charset="-128"/>
              </a:rPr>
              <a:t>・広域地図、敷地配置図を使い、助成事業の実施場所（研究・開発場所、助成対象設備や機器の設置場所、実証場所等も含む）の位置がわかるようにすること。</a:t>
            </a:r>
            <a:endParaRPr kumimoji="1" lang="en-US" altLang="ja-JP" sz="1400" b="0" dirty="0">
              <a:latin typeface="Meiryo UI" panose="020B0604030504040204" pitchFamily="50" charset="-128"/>
              <a:ea typeface="Meiryo UI" panose="020B0604030504040204" pitchFamily="50" charset="-128"/>
            </a:endParaRPr>
          </a:p>
          <a:p>
            <a:pPr marL="92075" indent="-92075">
              <a:spcBef>
                <a:spcPts val="600"/>
              </a:spcBef>
            </a:pPr>
            <a:r>
              <a:rPr kumimoji="1" lang="ja-JP" altLang="en-US" sz="1400" dirty="0">
                <a:latin typeface="Meiryo UI" panose="020B0604030504040204" pitchFamily="50" charset="-128"/>
                <a:ea typeface="Meiryo UI" panose="020B0604030504040204" pitchFamily="50" charset="-128"/>
              </a:rPr>
              <a:t>・</a:t>
            </a:r>
            <a:r>
              <a:rPr kumimoji="1" lang="ja-JP" altLang="en-US" sz="1400" b="0" dirty="0">
                <a:latin typeface="Meiryo UI" panose="020B0604030504040204" pitchFamily="50" charset="-128"/>
                <a:ea typeface="Meiryo UI" panose="020B0604030504040204" pitchFamily="50" charset="-128"/>
              </a:rPr>
              <a:t>写真等を使用し、助成事業の実施場所や周辺の状況が分かるようにすること。</a:t>
            </a:r>
            <a:endParaRPr kumimoji="1" lang="en-US" altLang="ja-JP" sz="1400" b="0" dirty="0">
              <a:latin typeface="Meiryo UI" panose="020B0604030504040204" pitchFamily="50" charset="-128"/>
              <a:ea typeface="Meiryo UI" panose="020B0604030504040204" pitchFamily="50" charset="-128"/>
            </a:endParaRPr>
          </a:p>
          <a:p>
            <a:pPr marL="92075" indent="-92075">
              <a:spcBef>
                <a:spcPts val="600"/>
              </a:spcBef>
            </a:pPr>
            <a:r>
              <a:rPr kumimoji="1" lang="ja-JP" altLang="en-US" sz="1400" dirty="0">
                <a:latin typeface="Meiryo UI" panose="020B0604030504040204" pitchFamily="50" charset="-128"/>
                <a:ea typeface="Meiryo UI" panose="020B0604030504040204" pitchFamily="50" charset="-128"/>
              </a:rPr>
              <a:t>・主要施設の施設名、住所、施設所有者名を明記　すること。</a:t>
            </a:r>
            <a:endParaRPr kumimoji="1" lang="ja-JP" altLang="en-US" sz="1400" b="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509A6D34-7E83-CA5F-DF15-B1BA80DE4A04}"/>
              </a:ext>
            </a:extLst>
          </p:cNvPr>
          <p:cNvSpPr/>
          <p:nvPr/>
        </p:nvSpPr>
        <p:spPr>
          <a:xfrm>
            <a:off x="159657" y="466857"/>
            <a:ext cx="8781143" cy="61226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cxnSp>
        <p:nvCxnSpPr>
          <p:cNvPr id="5" name="直線コネクタ 4">
            <a:extLst>
              <a:ext uri="{FF2B5EF4-FFF2-40B4-BE49-F238E27FC236}">
                <a16:creationId xmlns:a16="http://schemas.microsoft.com/office/drawing/2014/main" id="{05705293-5B60-ABA9-2652-7DC3CCDEA102}"/>
              </a:ext>
            </a:extLst>
          </p:cNvPr>
          <p:cNvCxnSpPr>
            <a:cxnSpLocks/>
          </p:cNvCxnSpPr>
          <p:nvPr/>
        </p:nvCxnSpPr>
        <p:spPr>
          <a:xfrm>
            <a:off x="159657" y="3567357"/>
            <a:ext cx="439782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BCD422E6-FB07-EBB8-60EB-FBA460591E94}"/>
              </a:ext>
            </a:extLst>
          </p:cNvPr>
          <p:cNvCxnSpPr>
            <a:cxnSpLocks/>
            <a:stCxn id="3" idx="0"/>
            <a:endCxn id="3" idx="2"/>
          </p:cNvCxnSpPr>
          <p:nvPr/>
        </p:nvCxnSpPr>
        <p:spPr>
          <a:xfrm>
            <a:off x="4550229" y="466857"/>
            <a:ext cx="0" cy="61226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D5F4B633-8D78-2C58-FE24-F20C4E56EB3E}"/>
              </a:ext>
            </a:extLst>
          </p:cNvPr>
          <p:cNvSpPr txBox="1"/>
          <p:nvPr/>
        </p:nvSpPr>
        <p:spPr>
          <a:xfrm>
            <a:off x="43543" y="528648"/>
            <a:ext cx="1606530"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（１）事業の概要</a:t>
            </a:r>
          </a:p>
        </p:txBody>
      </p:sp>
      <p:sp>
        <p:nvSpPr>
          <p:cNvPr id="19" name="テキスト ボックス 18">
            <a:extLst>
              <a:ext uri="{FF2B5EF4-FFF2-40B4-BE49-F238E27FC236}">
                <a16:creationId xmlns:a16="http://schemas.microsoft.com/office/drawing/2014/main" id="{CBFF0285-1CC5-1265-D465-4A40CB6A82B3}"/>
              </a:ext>
            </a:extLst>
          </p:cNvPr>
          <p:cNvSpPr txBox="1"/>
          <p:nvPr/>
        </p:nvSpPr>
        <p:spPr>
          <a:xfrm>
            <a:off x="4463143" y="516303"/>
            <a:ext cx="2233304"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（３）事業実施予定場所</a:t>
            </a:r>
          </a:p>
        </p:txBody>
      </p:sp>
      <p:sp>
        <p:nvSpPr>
          <p:cNvPr id="20" name="テキスト ボックス 19">
            <a:extLst>
              <a:ext uri="{FF2B5EF4-FFF2-40B4-BE49-F238E27FC236}">
                <a16:creationId xmlns:a16="http://schemas.microsoft.com/office/drawing/2014/main" id="{F339567D-E622-9289-A846-9B5B8B44C360}"/>
              </a:ext>
            </a:extLst>
          </p:cNvPr>
          <p:cNvSpPr txBox="1"/>
          <p:nvPr/>
        </p:nvSpPr>
        <p:spPr>
          <a:xfrm>
            <a:off x="294749" y="4073181"/>
            <a:ext cx="3762568" cy="307777"/>
          </a:xfrm>
          <a:prstGeom prst="rect">
            <a:avLst/>
          </a:prstGeom>
          <a:solidFill>
            <a:schemeClr val="accent3">
              <a:lumMod val="20000"/>
              <a:lumOff val="80000"/>
            </a:schemeClr>
          </a:solidFill>
        </p:spPr>
        <p:txBody>
          <a:bodyPr wrap="none" rtlCol="0">
            <a:spAutoFit/>
          </a:bodyPr>
          <a:lstStyle/>
          <a:p>
            <a:r>
              <a:rPr kumimoji="1" lang="ja-JP" altLang="en-US" sz="1400" b="0" dirty="0">
                <a:latin typeface="Meiryo UI" panose="020B0604030504040204" pitchFamily="50" charset="-128"/>
                <a:ea typeface="Meiryo UI" panose="020B0604030504040204" pitchFamily="50" charset="-128"/>
              </a:rPr>
              <a:t>・事業実施の背景や目的を、文章にて簡潔に記載</a:t>
            </a:r>
          </a:p>
        </p:txBody>
      </p:sp>
      <p:sp>
        <p:nvSpPr>
          <p:cNvPr id="22" name="テキスト ボックス 21">
            <a:extLst>
              <a:ext uri="{FF2B5EF4-FFF2-40B4-BE49-F238E27FC236}">
                <a16:creationId xmlns:a16="http://schemas.microsoft.com/office/drawing/2014/main" id="{AFC6B2C2-B431-3E67-66CA-B88C8697473F}"/>
              </a:ext>
            </a:extLst>
          </p:cNvPr>
          <p:cNvSpPr txBox="1"/>
          <p:nvPr/>
        </p:nvSpPr>
        <p:spPr>
          <a:xfrm>
            <a:off x="43542" y="3647186"/>
            <a:ext cx="2092239"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（２）事業の背景と目的</a:t>
            </a:r>
          </a:p>
        </p:txBody>
      </p:sp>
      <p:sp>
        <p:nvSpPr>
          <p:cNvPr id="18" name="スライド番号プレースホルダ 275">
            <a:extLst>
              <a:ext uri="{FF2B5EF4-FFF2-40B4-BE49-F238E27FC236}">
                <a16:creationId xmlns:a16="http://schemas.microsoft.com/office/drawing/2014/main" id="{F5759E1E-A5D0-4DB8-B6C8-96E85CF7C130}"/>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2</a:t>
            </a:fld>
            <a:endParaRPr lang="en-US" altLang="ja-JP" sz="15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0537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BFF51C-3A66-40D5-B353-8BB5C0E76C7E}"/>
              </a:ext>
            </a:extLst>
          </p:cNvPr>
          <p:cNvSpPr>
            <a:spLocks noGrp="1"/>
          </p:cNvSpPr>
          <p:nvPr>
            <p:ph type="title"/>
          </p:nvPr>
        </p:nvSpPr>
        <p:spPr>
          <a:xfrm>
            <a:off x="201375" y="87694"/>
            <a:ext cx="8631936" cy="336512"/>
          </a:xfrm>
        </p:spPr>
        <p:txBody>
          <a:bodyPr>
            <a:normAutofit/>
          </a:bodyPr>
          <a:lstStyle/>
          <a:p>
            <a:r>
              <a:rPr kumimoji="1" lang="ja-JP" altLang="en-US" sz="1600" dirty="0">
                <a:latin typeface="Meiryo UI" panose="020B0604030504040204" pitchFamily="50" charset="-128"/>
                <a:ea typeface="Meiryo UI" panose="020B0604030504040204" pitchFamily="50" charset="-128"/>
              </a:rPr>
              <a:t>２．助成</a:t>
            </a:r>
            <a:r>
              <a:rPr lang="ja-JP" altLang="en-US" sz="1600" dirty="0">
                <a:latin typeface="Meiryo UI" panose="020B0604030504040204" pitchFamily="50" charset="-128"/>
                <a:ea typeface="Meiryo UI" panose="020B0604030504040204" pitchFamily="50" charset="-128"/>
              </a:rPr>
              <a:t>事業</a:t>
            </a:r>
            <a:r>
              <a:rPr kumimoji="1" lang="ja-JP" altLang="en-US" sz="1600" dirty="0">
                <a:latin typeface="Meiryo UI" panose="020B0604030504040204" pitchFamily="50" charset="-128"/>
                <a:ea typeface="Meiryo UI" panose="020B0604030504040204" pitchFamily="50" charset="-128"/>
              </a:rPr>
              <a:t>の詳細</a:t>
            </a:r>
          </a:p>
        </p:txBody>
      </p:sp>
      <p:sp>
        <p:nvSpPr>
          <p:cNvPr id="15" name="テキスト ボックス 14">
            <a:extLst>
              <a:ext uri="{FF2B5EF4-FFF2-40B4-BE49-F238E27FC236}">
                <a16:creationId xmlns:a16="http://schemas.microsoft.com/office/drawing/2014/main" id="{985B5B79-009F-4544-BE67-F60CCCBCDECB}"/>
              </a:ext>
            </a:extLst>
          </p:cNvPr>
          <p:cNvSpPr txBox="1"/>
          <p:nvPr/>
        </p:nvSpPr>
        <p:spPr>
          <a:xfrm>
            <a:off x="294750" y="721078"/>
            <a:ext cx="3959738" cy="307777"/>
          </a:xfrm>
          <a:prstGeom prst="rect">
            <a:avLst/>
          </a:prstGeom>
          <a:solidFill>
            <a:schemeClr val="accent3">
              <a:lumMod val="20000"/>
              <a:lumOff val="80000"/>
            </a:schemeClr>
          </a:solidFill>
        </p:spPr>
        <p:txBody>
          <a:bodyPr wrap="none" rtlCol="0">
            <a:spAutoFit/>
          </a:bodyPr>
          <a:lstStyle/>
          <a:p>
            <a:r>
              <a:rPr kumimoji="1" lang="ja-JP" altLang="en-US" sz="1400" b="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実施する事業の詳細を、図や文章で具体的に記載</a:t>
            </a:r>
            <a:endParaRPr kumimoji="1" lang="ja-JP" altLang="en-US" sz="1400" b="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509A6D34-7E83-CA5F-DF15-B1BA80DE4A04}"/>
              </a:ext>
            </a:extLst>
          </p:cNvPr>
          <p:cNvSpPr/>
          <p:nvPr/>
        </p:nvSpPr>
        <p:spPr>
          <a:xfrm>
            <a:off x="159657" y="471342"/>
            <a:ext cx="8781143" cy="60897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8" name="スライド番号プレースホルダ 275">
            <a:extLst>
              <a:ext uri="{FF2B5EF4-FFF2-40B4-BE49-F238E27FC236}">
                <a16:creationId xmlns:a16="http://schemas.microsoft.com/office/drawing/2014/main" id="{F5759E1E-A5D0-4DB8-B6C8-96E85CF7C130}"/>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3</a:t>
            </a:fld>
            <a:endParaRPr lang="en-US" altLang="ja-JP" sz="15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6707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14870A1D-A207-40CB-818A-AA248F084BF0}"/>
              </a:ext>
            </a:extLst>
          </p:cNvPr>
          <p:cNvSpPr txBox="1"/>
          <p:nvPr/>
        </p:nvSpPr>
        <p:spPr>
          <a:xfrm>
            <a:off x="244003" y="669562"/>
            <a:ext cx="8303768" cy="600164"/>
          </a:xfrm>
          <a:prstGeom prst="rect">
            <a:avLst/>
          </a:prstGeom>
          <a:solidFill>
            <a:schemeClr val="accent3">
              <a:lumMod val="20000"/>
              <a:lumOff val="80000"/>
            </a:schemeClr>
          </a:solidFill>
        </p:spPr>
        <p:txBody>
          <a:bodyPr wrap="square" rtlCol="0">
            <a:spAutoFit/>
          </a:bodyPr>
          <a:lstStyle/>
          <a:p>
            <a:pPr marL="92075" marR="0" lvl="0" indent="-92075"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・助成事業における全体のスケジュールの詳細を記載すること。</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92075" marR="0" lvl="0" indent="-92075"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・各工程が分かりやすいように、段階を区分して記載すること。</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marL="0" marR="0" lvl="0" indent="0" algn="r" defTabSz="685779" rtl="0" eaLnBrk="1" fontAlgn="auto" latinLnBrk="0" hangingPunct="1">
              <a:lnSpc>
                <a:spcPct val="100000"/>
              </a:lnSpc>
              <a:spcBef>
                <a:spcPts val="0"/>
              </a:spcBef>
              <a:spcAft>
                <a:spcPts val="0"/>
              </a:spcAft>
              <a:buClrTx/>
              <a:buSzTx/>
              <a:buFontTx/>
              <a:buNone/>
              <a:tabLst/>
              <a:defRPr/>
            </a:pPr>
            <a:fld id="{243C00DB-0754-4388-87DE-26ECCD62BEB4}" type="slidenum">
              <a:rPr kumimoji="0" lang="ja-JP" altLang="en-US" sz="15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685779" rtl="0" eaLnBrk="1" fontAlgn="auto" latinLnBrk="0" hangingPunct="1">
                <a:lnSpc>
                  <a:spcPct val="100000"/>
                </a:lnSpc>
                <a:spcBef>
                  <a:spcPts val="0"/>
                </a:spcBef>
                <a:spcAft>
                  <a:spcPts val="0"/>
                </a:spcAft>
                <a:buClrTx/>
                <a:buSzTx/>
                <a:buFontTx/>
                <a:buNone/>
                <a:tabLst/>
                <a:defRPr/>
              </a:pPr>
              <a:t>4</a:t>
            </a:fld>
            <a:endParaRPr kumimoji="0" lang="en-US" altLang="ja-JP" sz="1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22548" y="85294"/>
            <a:ext cx="8546678" cy="360696"/>
          </a:xfrm>
        </p:spPr>
        <p:txBody>
          <a:bodyPr>
            <a:normAutofit/>
          </a:bodyPr>
          <a:lstStyle/>
          <a:p>
            <a:r>
              <a:rPr lang="ja-JP" altLang="en-US" sz="1600" dirty="0">
                <a:latin typeface="Meiryo UI" panose="020B0604030504040204" pitchFamily="50" charset="-128"/>
                <a:ea typeface="Meiryo UI" panose="020B0604030504040204" pitchFamily="50" charset="-128"/>
              </a:rPr>
              <a:t>３</a:t>
            </a:r>
            <a:r>
              <a:rPr kumimoji="1" lang="ja-JP" altLang="en-US" sz="1600" dirty="0">
                <a:latin typeface="Meiryo UI" panose="020B0604030504040204" pitchFamily="50" charset="-128"/>
                <a:ea typeface="Meiryo UI" panose="020B0604030504040204" pitchFamily="50" charset="-128"/>
              </a:rPr>
              <a:t>．助成事業のスケジュール</a:t>
            </a:r>
          </a:p>
        </p:txBody>
      </p:sp>
      <p:sp>
        <p:nvSpPr>
          <p:cNvPr id="15" name="正方形/長方形 14">
            <a:extLst>
              <a:ext uri="{FF2B5EF4-FFF2-40B4-BE49-F238E27FC236}">
                <a16:creationId xmlns:a16="http://schemas.microsoft.com/office/drawing/2014/main" id="{0C54FF5C-996D-488E-BD29-B9DEB89732A8}"/>
              </a:ext>
            </a:extLst>
          </p:cNvPr>
          <p:cNvSpPr/>
          <p:nvPr/>
        </p:nvSpPr>
        <p:spPr>
          <a:xfrm>
            <a:off x="159657" y="464844"/>
            <a:ext cx="8781143" cy="61640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6038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14870A1D-A207-40CB-818A-AA248F084BF0}"/>
              </a:ext>
            </a:extLst>
          </p:cNvPr>
          <p:cNvSpPr txBox="1"/>
          <p:nvPr/>
        </p:nvSpPr>
        <p:spPr>
          <a:xfrm>
            <a:off x="296879" y="945461"/>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・都内における</a:t>
            </a:r>
            <a:r>
              <a:rPr lang="en-US" altLang="ja-JP" sz="1400" dirty="0">
                <a:latin typeface="Meiryo UI" panose="020B0604030504040204" pitchFamily="50" charset="-128"/>
                <a:ea typeface="Meiryo UI" panose="020B0604030504040204" pitchFamily="50" charset="-128"/>
              </a:rPr>
              <a:t>CO₂</a:t>
            </a:r>
            <a:r>
              <a:rPr lang="ja-JP" altLang="en-US" sz="1400" dirty="0">
                <a:latin typeface="Meiryo UI" panose="020B0604030504040204" pitchFamily="50" charset="-128"/>
                <a:ea typeface="Meiryo UI" panose="020B0604030504040204" pitchFamily="50" charset="-128"/>
              </a:rPr>
              <a:t>排出量の削減効果がどの程度見込めるか記載すること。</a:t>
            </a:r>
            <a:endParaRPr lang="en-US" altLang="ja-JP" sz="1400" dirty="0">
              <a:latin typeface="Meiryo UI" panose="020B0604030504040204" pitchFamily="50" charset="-128"/>
              <a:ea typeface="Meiryo UI" panose="020B0604030504040204" pitchFamily="50" charset="-128"/>
            </a:endParaRPr>
          </a:p>
        </p:txBody>
      </p:sp>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5</a:t>
            </a:fld>
            <a:endParaRPr lang="en-US" altLang="ja-JP" sz="15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6949674E-FA93-4422-9259-74A878D1E25B}"/>
              </a:ext>
            </a:extLst>
          </p:cNvPr>
          <p:cNvSpPr txBox="1"/>
          <p:nvPr/>
        </p:nvSpPr>
        <p:spPr>
          <a:xfrm>
            <a:off x="6513922" y="60764"/>
            <a:ext cx="2630078"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東京の脱炭素化への貢献度</a:t>
            </a:r>
            <a:endParaRPr kumimoji="1" lang="en-US" altLang="ja-JP" sz="105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82521" y="57213"/>
            <a:ext cx="6105157" cy="380809"/>
          </a:xfrm>
        </p:spPr>
        <p:txBody>
          <a:bodyPr>
            <a:normAutofit/>
          </a:bodyPr>
          <a:lstStyle/>
          <a:p>
            <a:r>
              <a:rPr kumimoji="1" lang="ja-JP" altLang="en-US" sz="1600" dirty="0">
                <a:latin typeface="Meiryo UI" panose="020B0604030504040204" pitchFamily="50" charset="-128"/>
                <a:ea typeface="Meiryo UI" panose="020B0604030504040204" pitchFamily="50" charset="-128"/>
              </a:rPr>
              <a:t>４．東京の脱炭素化への貢献度について</a:t>
            </a:r>
          </a:p>
        </p:txBody>
      </p:sp>
      <p:sp>
        <p:nvSpPr>
          <p:cNvPr id="15" name="正方形/長方形 14">
            <a:extLst>
              <a:ext uri="{FF2B5EF4-FFF2-40B4-BE49-F238E27FC236}">
                <a16:creationId xmlns:a16="http://schemas.microsoft.com/office/drawing/2014/main" id="{0C54FF5C-996D-488E-BD29-B9DEB89732A8}"/>
              </a:ext>
            </a:extLst>
          </p:cNvPr>
          <p:cNvSpPr/>
          <p:nvPr/>
        </p:nvSpPr>
        <p:spPr>
          <a:xfrm>
            <a:off x="159657" y="468503"/>
            <a:ext cx="8781143" cy="29604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50C2BACD-0426-495D-B7C8-36014AA2C738}"/>
              </a:ext>
            </a:extLst>
          </p:cNvPr>
          <p:cNvSpPr txBox="1"/>
          <p:nvPr/>
        </p:nvSpPr>
        <p:spPr>
          <a:xfrm>
            <a:off x="43542" y="532312"/>
            <a:ext cx="5773057" cy="307777"/>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（１）都内における</a:t>
            </a:r>
            <a:r>
              <a:rPr kumimoji="1" lang="en-US" altLang="ja-JP" sz="1400" b="1" dirty="0">
                <a:latin typeface="Meiryo UI" panose="020B0604030504040204" pitchFamily="50" charset="-128"/>
                <a:ea typeface="Meiryo UI" panose="020B0604030504040204" pitchFamily="50" charset="-128"/>
              </a:rPr>
              <a:t>CO</a:t>
            </a:r>
            <a:r>
              <a:rPr kumimoji="1" lang="ja-JP" altLang="en-US" sz="1400" b="1" dirty="0">
                <a:latin typeface="Meiryo UI" panose="020B0604030504040204" pitchFamily="50" charset="-128"/>
                <a:ea typeface="Meiryo UI" panose="020B0604030504040204" pitchFamily="50" charset="-128"/>
              </a:rPr>
              <a:t>₂排出量の削減効果</a:t>
            </a:r>
          </a:p>
        </p:txBody>
      </p:sp>
      <p:grpSp>
        <p:nvGrpSpPr>
          <p:cNvPr id="2" name="グループ化 1">
            <a:extLst>
              <a:ext uri="{FF2B5EF4-FFF2-40B4-BE49-F238E27FC236}">
                <a16:creationId xmlns:a16="http://schemas.microsoft.com/office/drawing/2014/main" id="{B882A0C8-5811-A557-D04A-77CCF44B050D}"/>
              </a:ext>
            </a:extLst>
          </p:cNvPr>
          <p:cNvGrpSpPr/>
          <p:nvPr/>
        </p:nvGrpSpPr>
        <p:grpSpPr>
          <a:xfrm>
            <a:off x="43542" y="3580675"/>
            <a:ext cx="8897258" cy="2960498"/>
            <a:chOff x="43542" y="497227"/>
            <a:chExt cx="8897258" cy="3171528"/>
          </a:xfrm>
        </p:grpSpPr>
        <p:sp>
          <p:nvSpPr>
            <p:cNvPr id="3" name="テキスト ボックス 2">
              <a:extLst>
                <a:ext uri="{FF2B5EF4-FFF2-40B4-BE49-F238E27FC236}">
                  <a16:creationId xmlns:a16="http://schemas.microsoft.com/office/drawing/2014/main" id="{EFEB91AD-77E4-2A87-531A-2E67ADA9B20E}"/>
                </a:ext>
              </a:extLst>
            </p:cNvPr>
            <p:cNvSpPr txBox="1"/>
            <p:nvPr/>
          </p:nvSpPr>
          <p:spPr>
            <a:xfrm>
              <a:off x="365459" y="1012182"/>
              <a:ext cx="8303768" cy="329716"/>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・本助成事業の公共性について示すこと。</a:t>
              </a:r>
              <a:endParaRPr lang="en-US" altLang="ja-JP" sz="14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8CD11A93-81C1-CB50-4C7F-6840E2DBCF18}"/>
                </a:ext>
              </a:extLst>
            </p:cNvPr>
            <p:cNvSpPr txBox="1"/>
            <p:nvPr/>
          </p:nvSpPr>
          <p:spPr>
            <a:xfrm>
              <a:off x="43542" y="541744"/>
              <a:ext cx="5773057" cy="329716"/>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（２）公共性</a:t>
              </a:r>
            </a:p>
          </p:txBody>
        </p:sp>
        <p:sp>
          <p:nvSpPr>
            <p:cNvPr id="5" name="正方形/長方形 4">
              <a:extLst>
                <a:ext uri="{FF2B5EF4-FFF2-40B4-BE49-F238E27FC236}">
                  <a16:creationId xmlns:a16="http://schemas.microsoft.com/office/drawing/2014/main" id="{C0424829-7D27-FDB2-B2A5-53DBD63FA20F}"/>
                </a:ext>
              </a:extLst>
            </p:cNvPr>
            <p:cNvSpPr/>
            <p:nvPr/>
          </p:nvSpPr>
          <p:spPr>
            <a:xfrm>
              <a:off x="159657" y="497227"/>
              <a:ext cx="8781143" cy="31715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973252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6</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91948" y="63027"/>
            <a:ext cx="8631936" cy="341434"/>
          </a:xfrm>
        </p:spPr>
        <p:txBody>
          <a:bodyPr>
            <a:normAutofit/>
          </a:bodyPr>
          <a:lstStyle/>
          <a:p>
            <a:r>
              <a:rPr lang="ja-JP" altLang="en-US" sz="1600" dirty="0">
                <a:latin typeface="Meiryo UI" panose="020B0604030504040204" pitchFamily="50" charset="-128"/>
                <a:ea typeface="Meiryo UI" panose="020B0604030504040204" pitchFamily="50" charset="-128"/>
              </a:rPr>
              <a:t>５</a:t>
            </a:r>
            <a:r>
              <a:rPr kumimoji="1" lang="ja-JP" altLang="en-US" sz="1600" dirty="0">
                <a:latin typeface="Meiryo UI" panose="020B0604030504040204" pitchFamily="50" charset="-128"/>
                <a:ea typeface="Meiryo UI" panose="020B0604030504040204" pitchFamily="50" charset="-128"/>
              </a:rPr>
              <a:t>．バイオ燃料関連産業の活性化への寄与度について</a:t>
            </a:r>
          </a:p>
        </p:txBody>
      </p:sp>
      <p:sp>
        <p:nvSpPr>
          <p:cNvPr id="9" name="テキスト ボックス 8">
            <a:extLst>
              <a:ext uri="{FF2B5EF4-FFF2-40B4-BE49-F238E27FC236}">
                <a16:creationId xmlns:a16="http://schemas.microsoft.com/office/drawing/2014/main" id="{9DA2403F-32A3-49A8-8602-426C4DF35D4C}"/>
              </a:ext>
            </a:extLst>
          </p:cNvPr>
          <p:cNvSpPr txBox="1"/>
          <p:nvPr/>
        </p:nvSpPr>
        <p:spPr>
          <a:xfrm>
            <a:off x="560098" y="919250"/>
            <a:ext cx="8263786" cy="523220"/>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・本助成事業の実施により想定される、バイオ燃料関連産業の活性化への直接的・間接的な効果が</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どの程度見込めるかを記載すること。</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E4F4DAF5-782D-4E8B-8688-3922942E643B}"/>
              </a:ext>
            </a:extLst>
          </p:cNvPr>
          <p:cNvSpPr txBox="1"/>
          <p:nvPr/>
        </p:nvSpPr>
        <p:spPr>
          <a:xfrm>
            <a:off x="43542" y="498216"/>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（１）バイオ燃料関連産業の活性化への効果</a:t>
            </a:r>
          </a:p>
        </p:txBody>
      </p:sp>
      <p:sp>
        <p:nvSpPr>
          <p:cNvPr id="13" name="正方形/長方形 12">
            <a:extLst>
              <a:ext uri="{FF2B5EF4-FFF2-40B4-BE49-F238E27FC236}">
                <a16:creationId xmlns:a16="http://schemas.microsoft.com/office/drawing/2014/main" id="{9FEDA74C-9ED1-489D-92B4-C7CA795D6425}"/>
              </a:ext>
            </a:extLst>
          </p:cNvPr>
          <p:cNvSpPr/>
          <p:nvPr/>
        </p:nvSpPr>
        <p:spPr>
          <a:xfrm>
            <a:off x="159657" y="445783"/>
            <a:ext cx="8781143" cy="27826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grpSp>
        <p:nvGrpSpPr>
          <p:cNvPr id="5" name="グループ化 4">
            <a:extLst>
              <a:ext uri="{FF2B5EF4-FFF2-40B4-BE49-F238E27FC236}">
                <a16:creationId xmlns:a16="http://schemas.microsoft.com/office/drawing/2014/main" id="{E64C15D1-2111-0C37-7D0F-87F59299FA47}"/>
              </a:ext>
            </a:extLst>
          </p:cNvPr>
          <p:cNvGrpSpPr/>
          <p:nvPr/>
        </p:nvGrpSpPr>
        <p:grpSpPr>
          <a:xfrm>
            <a:off x="43542" y="3429000"/>
            <a:ext cx="8897258" cy="3132056"/>
            <a:chOff x="43542" y="3154221"/>
            <a:chExt cx="8897258" cy="3406835"/>
          </a:xfrm>
        </p:grpSpPr>
        <p:sp>
          <p:nvSpPr>
            <p:cNvPr id="14" name="正方形/長方形 13">
              <a:extLst>
                <a:ext uri="{FF2B5EF4-FFF2-40B4-BE49-F238E27FC236}">
                  <a16:creationId xmlns:a16="http://schemas.microsoft.com/office/drawing/2014/main" id="{DB347586-8A56-4430-AC65-34DC26F933D7}"/>
                </a:ext>
              </a:extLst>
            </p:cNvPr>
            <p:cNvSpPr/>
            <p:nvPr/>
          </p:nvSpPr>
          <p:spPr>
            <a:xfrm>
              <a:off x="159657" y="3154221"/>
              <a:ext cx="8781143" cy="34068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1ECB1876-81EC-4A16-984F-8D06E502D83F}"/>
                </a:ext>
              </a:extLst>
            </p:cNvPr>
            <p:cNvSpPr txBox="1"/>
            <p:nvPr/>
          </p:nvSpPr>
          <p:spPr>
            <a:xfrm>
              <a:off x="43542" y="3274114"/>
              <a:ext cx="5773057" cy="334779"/>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（２）バイオ燃料の新たな市場創出の可能性</a:t>
              </a:r>
            </a:p>
          </p:txBody>
        </p:sp>
      </p:grpSp>
      <p:sp>
        <p:nvSpPr>
          <p:cNvPr id="20" name="テキスト ボックス 19">
            <a:extLst>
              <a:ext uri="{FF2B5EF4-FFF2-40B4-BE49-F238E27FC236}">
                <a16:creationId xmlns:a16="http://schemas.microsoft.com/office/drawing/2014/main" id="{9DC03FB2-6B12-43CC-8E99-6E8A03AD5786}"/>
              </a:ext>
            </a:extLst>
          </p:cNvPr>
          <p:cNvSpPr txBox="1"/>
          <p:nvPr/>
        </p:nvSpPr>
        <p:spPr>
          <a:xfrm>
            <a:off x="6997700" y="60764"/>
            <a:ext cx="2146300"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関連審査項目：新規性・優秀性</a:t>
            </a:r>
            <a:endParaRPr kumimoji="1" lang="en-US" altLang="ja-JP" sz="105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9E2DC38A-9A45-61CF-507C-2E51F12C70EE}"/>
              </a:ext>
            </a:extLst>
          </p:cNvPr>
          <p:cNvSpPr txBox="1"/>
          <p:nvPr/>
        </p:nvSpPr>
        <p:spPr>
          <a:xfrm>
            <a:off x="560099" y="3987593"/>
            <a:ext cx="6560230"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・本取組により想定されるバイオ燃料の新たな市場創出の可能性について記載すること。</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47047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6576B2C5-812F-F1DD-3A09-CC311210E0D2}"/>
              </a:ext>
            </a:extLst>
          </p:cNvPr>
          <p:cNvGrpSpPr/>
          <p:nvPr/>
        </p:nvGrpSpPr>
        <p:grpSpPr>
          <a:xfrm>
            <a:off x="123370" y="580703"/>
            <a:ext cx="8897259" cy="2954349"/>
            <a:chOff x="43541" y="3154221"/>
            <a:chExt cx="8897259" cy="3406835"/>
          </a:xfrm>
        </p:grpSpPr>
        <p:sp>
          <p:nvSpPr>
            <p:cNvPr id="3" name="正方形/長方形 2">
              <a:extLst>
                <a:ext uri="{FF2B5EF4-FFF2-40B4-BE49-F238E27FC236}">
                  <a16:creationId xmlns:a16="http://schemas.microsoft.com/office/drawing/2014/main" id="{B4E756CD-0AF5-9A56-4A63-0093409FBBA6}"/>
                </a:ext>
              </a:extLst>
            </p:cNvPr>
            <p:cNvSpPr/>
            <p:nvPr/>
          </p:nvSpPr>
          <p:spPr>
            <a:xfrm>
              <a:off x="159657" y="3154221"/>
              <a:ext cx="8781143" cy="34068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5A586ED5-249F-0078-1448-04E3D0DC3CD2}"/>
                </a:ext>
              </a:extLst>
            </p:cNvPr>
            <p:cNvSpPr txBox="1"/>
            <p:nvPr/>
          </p:nvSpPr>
          <p:spPr>
            <a:xfrm>
              <a:off x="365459" y="3706707"/>
              <a:ext cx="8199091" cy="940526"/>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・比較対象となる既存技術・手法等の名称やその内容等を記載すること。</a:t>
              </a:r>
              <a:endParaRPr lang="en-US" altLang="ja-JP" sz="1400" dirty="0">
                <a:latin typeface="Meiryo UI" panose="020B0604030504040204" pitchFamily="50" charset="-128"/>
                <a:ea typeface="Meiryo UI" panose="020B0604030504040204" pitchFamily="50" charset="-128"/>
              </a:endParaRPr>
            </a:p>
            <a:p>
              <a:pPr marL="92075" indent="-92075">
                <a:spcBef>
                  <a:spcPts val="600"/>
                </a:spcBef>
              </a:pPr>
              <a:r>
                <a:rPr lang="ja-JP" altLang="en-US" sz="1400" dirty="0">
                  <a:latin typeface="Meiryo UI" panose="020B0604030504040204" pitchFamily="50" charset="-128"/>
                  <a:ea typeface="Meiryo UI" panose="020B0604030504040204" pitchFamily="50" charset="-128"/>
                </a:rPr>
                <a:t>・その上で、本取組に係る技術や手法等が当該既存技術・手法等と比して優れていると想定されている点及びその理由を記載すること。</a:t>
              </a:r>
              <a:endParaRPr lang="en-US" altLang="ja-JP" sz="14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D7433C30-36A6-45D6-EF81-F8225C3DBE8A}"/>
                </a:ext>
              </a:extLst>
            </p:cNvPr>
            <p:cNvSpPr txBox="1"/>
            <p:nvPr/>
          </p:nvSpPr>
          <p:spPr>
            <a:xfrm>
              <a:off x="43541" y="3195052"/>
              <a:ext cx="5773057" cy="354916"/>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（３）技術や手法の新規性、独自性及び優位性</a:t>
              </a:r>
            </a:p>
          </p:txBody>
        </p:sp>
      </p:grpSp>
      <p:sp>
        <p:nvSpPr>
          <p:cNvPr id="6" name="テキスト ボックス 5">
            <a:extLst>
              <a:ext uri="{FF2B5EF4-FFF2-40B4-BE49-F238E27FC236}">
                <a16:creationId xmlns:a16="http://schemas.microsoft.com/office/drawing/2014/main" id="{233CF561-611D-C023-4A94-A09957215524}"/>
              </a:ext>
            </a:extLst>
          </p:cNvPr>
          <p:cNvSpPr txBox="1"/>
          <p:nvPr/>
        </p:nvSpPr>
        <p:spPr>
          <a:xfrm>
            <a:off x="6997700" y="177503"/>
            <a:ext cx="2146300"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関連審査項目：新規性・優秀性</a:t>
            </a:r>
            <a:endParaRPr kumimoji="1" lang="en-US" altLang="ja-JP" sz="1050" dirty="0">
              <a:latin typeface="Meiryo UI" panose="020B0604030504040204" pitchFamily="50" charset="-128"/>
              <a:ea typeface="Meiryo UI" panose="020B0604030504040204" pitchFamily="50" charset="-128"/>
            </a:endParaRPr>
          </a:p>
        </p:txBody>
      </p:sp>
      <p:sp>
        <p:nvSpPr>
          <p:cNvPr id="7" name="タイトル 1">
            <a:extLst>
              <a:ext uri="{FF2B5EF4-FFF2-40B4-BE49-F238E27FC236}">
                <a16:creationId xmlns:a16="http://schemas.microsoft.com/office/drawing/2014/main" id="{20D15F91-74B6-2D56-DCAE-62E04D505143}"/>
              </a:ext>
            </a:extLst>
          </p:cNvPr>
          <p:cNvSpPr txBox="1">
            <a:spLocks/>
          </p:cNvSpPr>
          <p:nvPr/>
        </p:nvSpPr>
        <p:spPr>
          <a:xfrm>
            <a:off x="123370" y="174575"/>
            <a:ext cx="8631936" cy="341434"/>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600" dirty="0">
                <a:latin typeface="Meiryo UI" panose="020B0604030504040204" pitchFamily="50" charset="-128"/>
                <a:ea typeface="Meiryo UI" panose="020B0604030504040204" pitchFamily="50" charset="-128"/>
              </a:rPr>
              <a:t>５．バイオ燃料関連産業の活性化への寄与度について</a:t>
            </a:r>
          </a:p>
        </p:txBody>
      </p:sp>
    </p:spTree>
    <p:extLst>
      <p:ext uri="{BB962C8B-B14F-4D97-AF65-F5344CB8AC3E}">
        <p14:creationId xmlns:p14="http://schemas.microsoft.com/office/powerpoint/2010/main" val="2246726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8</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86135" y="49985"/>
            <a:ext cx="8631936" cy="325977"/>
          </a:xfrm>
        </p:spPr>
        <p:txBody>
          <a:bodyPr>
            <a:normAutofit/>
          </a:bodyPr>
          <a:lstStyle/>
          <a:p>
            <a:r>
              <a:rPr kumimoji="1" lang="ja-JP" altLang="en-US" sz="1600" dirty="0">
                <a:latin typeface="Meiryo UI" panose="020B0604030504040204" pitchFamily="50" charset="-128"/>
                <a:ea typeface="Meiryo UI" panose="020B0604030504040204" pitchFamily="50" charset="-128"/>
              </a:rPr>
              <a:t>６．取組内容の実現可能性について</a:t>
            </a:r>
          </a:p>
        </p:txBody>
      </p:sp>
      <p:sp>
        <p:nvSpPr>
          <p:cNvPr id="9" name="テキスト ボックス 8">
            <a:extLst>
              <a:ext uri="{FF2B5EF4-FFF2-40B4-BE49-F238E27FC236}">
                <a16:creationId xmlns:a16="http://schemas.microsoft.com/office/drawing/2014/main" id="{9DA2403F-32A3-49A8-8602-426C4DF35D4C}"/>
              </a:ext>
            </a:extLst>
          </p:cNvPr>
          <p:cNvSpPr txBox="1"/>
          <p:nvPr/>
        </p:nvSpPr>
        <p:spPr>
          <a:xfrm>
            <a:off x="365459" y="934333"/>
            <a:ext cx="8303768" cy="523220"/>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・どのように現状把握を行ったか、また、現状把握からの分析結果等を記載すること。</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・その上で、現状把握をどのように踏まえ計画を立てたか記載すること。</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E4F4DAF5-782D-4E8B-8688-3922942E643B}"/>
              </a:ext>
            </a:extLst>
          </p:cNvPr>
          <p:cNvSpPr txBox="1"/>
          <p:nvPr/>
        </p:nvSpPr>
        <p:spPr>
          <a:xfrm>
            <a:off x="43542" y="504028"/>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（１）現状把握を踏まえた計画の策定</a:t>
            </a:r>
          </a:p>
        </p:txBody>
      </p:sp>
      <p:sp>
        <p:nvSpPr>
          <p:cNvPr id="13" name="正方形/長方形 12">
            <a:extLst>
              <a:ext uri="{FF2B5EF4-FFF2-40B4-BE49-F238E27FC236}">
                <a16:creationId xmlns:a16="http://schemas.microsoft.com/office/drawing/2014/main" id="{9FEDA74C-9ED1-489D-92B4-C7CA795D6425}"/>
              </a:ext>
            </a:extLst>
          </p:cNvPr>
          <p:cNvSpPr/>
          <p:nvPr/>
        </p:nvSpPr>
        <p:spPr>
          <a:xfrm>
            <a:off x="159657" y="434341"/>
            <a:ext cx="8781143" cy="29622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DB347586-8A56-4430-AC65-34DC26F933D7}"/>
              </a:ext>
            </a:extLst>
          </p:cNvPr>
          <p:cNvSpPr/>
          <p:nvPr/>
        </p:nvSpPr>
        <p:spPr>
          <a:xfrm>
            <a:off x="159657" y="3515799"/>
            <a:ext cx="8781143" cy="305468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FBE156D3-2D2A-4ACA-98E5-477624315A69}"/>
              </a:ext>
            </a:extLst>
          </p:cNvPr>
          <p:cNvSpPr txBox="1"/>
          <p:nvPr/>
        </p:nvSpPr>
        <p:spPr>
          <a:xfrm>
            <a:off x="365459" y="4125806"/>
            <a:ext cx="8303768" cy="738664"/>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・本助成事業で組成する体制について、図を交え全体図を記載すること。</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・グループ申請の場合、様式第</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号③「グループ構成」に記載した代表事業者及びグループ構成員を全て記載し、各企業等の関係性と役割について記載すること。</a:t>
            </a:r>
            <a:endParaRPr lang="en-US" altLang="ja-JP" sz="14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1ECB1876-81EC-4A16-984F-8D06E502D83F}"/>
              </a:ext>
            </a:extLst>
          </p:cNvPr>
          <p:cNvSpPr txBox="1"/>
          <p:nvPr/>
        </p:nvSpPr>
        <p:spPr>
          <a:xfrm>
            <a:off x="43541" y="3567017"/>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（２）事業の実施体制</a:t>
            </a:r>
          </a:p>
        </p:txBody>
      </p:sp>
      <p:sp>
        <p:nvSpPr>
          <p:cNvPr id="11" name="テキスト ボックス 10">
            <a:extLst>
              <a:ext uri="{FF2B5EF4-FFF2-40B4-BE49-F238E27FC236}">
                <a16:creationId xmlns:a16="http://schemas.microsoft.com/office/drawing/2014/main" id="{F815083A-E5DA-40CE-937E-921F69D605AA}"/>
              </a:ext>
            </a:extLst>
          </p:cNvPr>
          <p:cNvSpPr txBox="1"/>
          <p:nvPr/>
        </p:nvSpPr>
        <p:spPr>
          <a:xfrm>
            <a:off x="7362334" y="60764"/>
            <a:ext cx="1781666"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関連審査項目：実現性</a:t>
            </a:r>
            <a:endParaRPr kumimoji="1" lang="en-US" altLang="ja-JP"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28997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9</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73094" y="68840"/>
            <a:ext cx="8631936" cy="341434"/>
          </a:xfrm>
        </p:spPr>
        <p:txBody>
          <a:bodyPr>
            <a:normAutofit/>
          </a:bodyPr>
          <a:lstStyle/>
          <a:p>
            <a:r>
              <a:rPr kumimoji="1" lang="ja-JP" altLang="en-US" sz="1600" dirty="0">
                <a:latin typeface="Meiryo UI" panose="020B0604030504040204" pitchFamily="50" charset="-128"/>
                <a:ea typeface="Meiryo UI" panose="020B0604030504040204" pitchFamily="50" charset="-128"/>
              </a:rPr>
              <a:t>６．取組内容の実現可能性について</a:t>
            </a:r>
          </a:p>
        </p:txBody>
      </p:sp>
      <p:sp>
        <p:nvSpPr>
          <p:cNvPr id="11" name="テキスト ボックス 10">
            <a:extLst>
              <a:ext uri="{FF2B5EF4-FFF2-40B4-BE49-F238E27FC236}">
                <a16:creationId xmlns:a16="http://schemas.microsoft.com/office/drawing/2014/main" id="{94BD1785-98A7-4FA9-A4D9-BDC3DEC524B5}"/>
              </a:ext>
            </a:extLst>
          </p:cNvPr>
          <p:cNvSpPr txBox="1"/>
          <p:nvPr/>
        </p:nvSpPr>
        <p:spPr>
          <a:xfrm>
            <a:off x="398344" y="999860"/>
            <a:ext cx="8303768" cy="600164"/>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・本助成事業について、申請事業者が実施している本取組に係る類似実績を記載すること。</a:t>
            </a:r>
            <a:endParaRPr lang="en-US" altLang="ja-JP" sz="1400" dirty="0">
              <a:latin typeface="Meiryo UI" panose="020B0604030504040204" pitchFamily="50" charset="-128"/>
              <a:ea typeface="Meiryo UI" panose="020B0604030504040204" pitchFamily="50" charset="-128"/>
            </a:endParaRPr>
          </a:p>
          <a:p>
            <a:pPr>
              <a:spcBef>
                <a:spcPts val="600"/>
              </a:spcBef>
            </a:pPr>
            <a:r>
              <a:rPr lang="ja-JP" altLang="en-US" sz="1400" dirty="0">
                <a:latin typeface="Meiryo UI" panose="020B0604030504040204" pitchFamily="50" charset="-128"/>
                <a:ea typeface="Meiryo UI" panose="020B0604030504040204" pitchFamily="50" charset="-128"/>
              </a:rPr>
              <a:t>・グループ申請の場合、グループ構成員それぞれの類似実績も記載すること。</a:t>
            </a:r>
            <a:endParaRPr lang="en-US" altLang="ja-JP" sz="1400"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C307872B-D0A5-4A02-BAFC-2D455B6F49D4}"/>
              </a:ext>
            </a:extLst>
          </p:cNvPr>
          <p:cNvSpPr/>
          <p:nvPr/>
        </p:nvSpPr>
        <p:spPr>
          <a:xfrm>
            <a:off x="159657" y="418351"/>
            <a:ext cx="8781143" cy="30106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96285A75-93EF-4664-920A-0B9F1A84B37F}"/>
              </a:ext>
            </a:extLst>
          </p:cNvPr>
          <p:cNvSpPr txBox="1"/>
          <p:nvPr/>
        </p:nvSpPr>
        <p:spPr>
          <a:xfrm>
            <a:off x="43542" y="485182"/>
            <a:ext cx="8059598" cy="307777"/>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（３）申請に係る事業者の類似事業等の事業実績</a:t>
            </a:r>
          </a:p>
        </p:txBody>
      </p:sp>
      <p:sp>
        <p:nvSpPr>
          <p:cNvPr id="18" name="テキスト ボックス 17">
            <a:extLst>
              <a:ext uri="{FF2B5EF4-FFF2-40B4-BE49-F238E27FC236}">
                <a16:creationId xmlns:a16="http://schemas.microsoft.com/office/drawing/2014/main" id="{8F7411B1-982C-409C-961F-6CA43182808B}"/>
              </a:ext>
            </a:extLst>
          </p:cNvPr>
          <p:cNvSpPr txBox="1"/>
          <p:nvPr/>
        </p:nvSpPr>
        <p:spPr>
          <a:xfrm>
            <a:off x="7543800" y="60764"/>
            <a:ext cx="1600200"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関連審査項目：実現性</a:t>
            </a:r>
            <a:endParaRPr kumimoji="1" lang="en-US" altLang="ja-JP"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9002168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Light-Constantia">
      <a:majorFont>
        <a:latin typeface="Calibri Light"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819</Words>
  <Application>Microsoft Office PowerPoint</Application>
  <PresentationFormat>画面に合わせる (4:3)</PresentationFormat>
  <Paragraphs>69</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Meiryo UI</vt:lpstr>
      <vt:lpstr>游ゴシック</vt:lpstr>
      <vt:lpstr>Arial</vt:lpstr>
      <vt:lpstr>Calibri Light</vt:lpstr>
      <vt:lpstr>Constantia</vt:lpstr>
      <vt:lpstr>Office テーマ</vt:lpstr>
      <vt:lpstr>バイオ燃料活用における事業化促進支援事業 申請事業説明書  </vt:lpstr>
      <vt:lpstr>１．助成事業の概要</vt:lpstr>
      <vt:lpstr>２．助成事業の詳細</vt:lpstr>
      <vt:lpstr>３．助成事業のスケジュール</vt:lpstr>
      <vt:lpstr>４．東京の脱炭素化への貢献度について</vt:lpstr>
      <vt:lpstr>５．バイオ燃料関連産業の活性化への寄与度について</vt:lpstr>
      <vt:lpstr>PowerPoint プレゼンテーション</vt:lpstr>
      <vt:lpstr>６．取組内容の実現可能性について</vt:lpstr>
      <vt:lpstr>６．取組内容の実現可能性について</vt:lpstr>
      <vt:lpstr>７．将来の事業の拡大可能性</vt:lpstr>
      <vt:lpstr>８．事業PR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2024-05-13T09:32:27Z</dcterms:created>
  <dcterms:modified xsi:type="dcterms:W3CDTF">2024-05-13T09:32:42Z</dcterms:modified>
</cp:coreProperties>
</file>