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3"/>
  </p:notesMasterIdLst>
  <p:sldIdLst>
    <p:sldId id="257" r:id="rId2"/>
    <p:sldId id="258" r:id="rId3"/>
    <p:sldId id="260" r:id="rId4"/>
    <p:sldId id="261" r:id="rId5"/>
    <p:sldId id="279" r:id="rId6"/>
    <p:sldId id="280" r:id="rId7"/>
    <p:sldId id="262" r:id="rId8"/>
    <p:sldId id="266" r:id="rId9"/>
    <p:sldId id="276" r:id="rId10"/>
    <p:sldId id="267" r:id="rId11"/>
    <p:sldId id="268" r:id="rId12"/>
    <p:sldId id="269" r:id="rId13"/>
    <p:sldId id="270" r:id="rId14"/>
    <p:sldId id="265" r:id="rId15"/>
    <p:sldId id="281" r:id="rId16"/>
    <p:sldId id="284" r:id="rId17"/>
    <p:sldId id="282" r:id="rId18"/>
    <p:sldId id="283" r:id="rId19"/>
    <p:sldId id="273" r:id="rId20"/>
    <p:sldId id="274" r:id="rId21"/>
    <p:sldId id="275" r:id="rId22"/>
  </p:sldIdLst>
  <p:sldSz cx="12192000" cy="6858000"/>
  <p:notesSz cx="6858000" cy="9144000"/>
  <p:custDataLst>
    <p:tags r:id="rId24"/>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99A61F-1041-4C67-A0B9-C2BBB1B68561}" vWet="4" dt="2024-07-09T02:11:58"/>
    <p1510:client id="{96EFA4A2-A207-459D-9981-5FE41A6DA8EE}" v="148" dt="2024-07-09T03:53:15.29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874"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B10E34-D49C-4E99-9982-D74739741FC2}" type="datetimeFigureOut">
              <a:rPr kumimoji="1" lang="ja-JP" altLang="en-US" smtClean="0"/>
              <a:t>2024/7/9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E36D06-D2CE-48C8-9A5A-A8A4FB82BBD8}" type="slidenum">
              <a:rPr kumimoji="1" lang="ja-JP" altLang="en-US" smtClean="0"/>
              <a:t>‹#›</a:t>
            </a:fld>
            <a:endParaRPr kumimoji="1" lang="ja-JP" altLang="en-US"/>
          </a:p>
        </p:txBody>
      </p:sp>
    </p:spTree>
    <p:extLst>
      <p:ext uri="{BB962C8B-B14F-4D97-AF65-F5344CB8AC3E}">
        <p14:creationId xmlns:p14="http://schemas.microsoft.com/office/powerpoint/2010/main" val="16725496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630238"/>
            <a:ext cx="54864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9AAED7-EB68-B44B-A29A-E9CFE7A1147D}" type="slidenum">
              <a:rPr kumimoji="1" lang="ja-JP" altLang="en-US" sz="1200" b="0" i="0" u="none" strike="noStrike" kern="1200" cap="none" spc="0" normalizeH="0" baseline="0" noProof="0" smtClean="0">
                <a:ln>
                  <a:noFill/>
                </a:ln>
                <a:solidFill>
                  <a:srgbClr val="000000"/>
                </a:solidFill>
                <a:effectLst/>
                <a:uLnTx/>
                <a:uFillTx/>
                <a:latin typeface="Arial"/>
                <a:ea typeface="Meiryo UI"/>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srgbClr val="000000"/>
              </a:solidFill>
              <a:effectLst/>
              <a:uLnTx/>
              <a:uFillTx/>
              <a:latin typeface="Arial"/>
              <a:ea typeface="Meiryo UI"/>
              <a:cs typeface="+mn-cs"/>
            </a:endParaRPr>
          </a:p>
        </p:txBody>
      </p:sp>
    </p:spTree>
    <p:extLst>
      <p:ext uri="{BB962C8B-B14F-4D97-AF65-F5344CB8AC3E}">
        <p14:creationId xmlns:p14="http://schemas.microsoft.com/office/powerpoint/2010/main" val="1596453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598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6A1EA45-BF6A-8E89-F9CE-BFA62AF363CC}"/>
              </a:ext>
            </a:extLst>
          </p:cNvPr>
          <p:cNvSpPr txBox="1"/>
          <p:nvPr userDrawn="1"/>
        </p:nvSpPr>
        <p:spPr>
          <a:xfrm>
            <a:off x="5943600" y="6562800"/>
            <a:ext cx="306000" cy="90000"/>
          </a:xfrm>
          <a:prstGeom prst="rect">
            <a:avLst/>
          </a:prstGeom>
          <a:noFill/>
          <a:ln>
            <a:noFill/>
          </a:ln>
        </p:spPr>
        <p:txBody>
          <a:bodyPr wrap="square" lIns="0" tIns="0" rIns="0" bIns="0" rtlCol="0" anchor="ctr" anchorCtr="0">
            <a:noAutofit/>
          </a:bodyPr>
          <a:lstStyle/>
          <a:p>
            <a:pPr algn="ctr"/>
            <a:fld id="{8DD8EB0B-AB08-A54E-B33C-ED72A04D9CE9}" type="slidenum">
              <a:rPr lang="ja-JP" altLang="en-US" sz="800" smtClean="0">
                <a:solidFill>
                  <a:srgbClr val="6B6B6B"/>
                </a:solidFill>
              </a:rPr>
              <a:pPr algn="ctr"/>
              <a:t>‹#›</a:t>
            </a:fld>
            <a:endParaRPr kumimoji="0" lang="en-US" altLang="ja-JP" sz="800">
              <a:solidFill>
                <a:srgbClr val="6B6B6B"/>
              </a:solidFill>
              <a:latin typeface="+mn-ea"/>
              <a:cs typeface="Meiryo UI" pitchFamily="50" charset="-128"/>
            </a:endParaRPr>
          </a:p>
        </p:txBody>
      </p:sp>
      <p:sp>
        <p:nvSpPr>
          <p:cNvPr id="16" name="Title 1"/>
          <p:cNvSpPr>
            <a:spLocks noGrp="1"/>
          </p:cNvSpPr>
          <p:nvPr>
            <p:ph type="title" hasCustomPrompt="1"/>
          </p:nvPr>
        </p:nvSpPr>
        <p:spPr>
          <a:xfrm>
            <a:off x="164757" y="0"/>
            <a:ext cx="12027243" cy="864973"/>
          </a:xfrm>
          <a:noFill/>
        </p:spPr>
        <p:txBody>
          <a:bodyPr anchor="b" anchorCtr="0">
            <a:normAutofit/>
          </a:bodyPr>
          <a:lstStyle>
            <a:lvl1pPr>
              <a:defRPr sz="2400" b="0">
                <a:solidFill>
                  <a:schemeClr val="tx1"/>
                </a:solidFill>
                <a:latin typeface="Meiryo UI" panose="020B0604030504040204" pitchFamily="50" charset="-128"/>
                <a:ea typeface="Meiryo UI" panose="020B0604030504040204" pitchFamily="50" charset="-128"/>
              </a:defRPr>
            </a:lvl1pPr>
          </a:lstStyle>
          <a:p>
            <a:r>
              <a:rPr lang="ja-JP" altLang="en-US"/>
              <a:t>スライドタイトル</a:t>
            </a:r>
            <a:endParaRPr lang="en-US"/>
          </a:p>
        </p:txBody>
      </p:sp>
      <p:sp>
        <p:nvSpPr>
          <p:cNvPr id="17" name="テキスト プレースホルダー 7">
            <a:extLst>
              <a:ext uri="{FF2B5EF4-FFF2-40B4-BE49-F238E27FC236}">
                <a16:creationId xmlns:a16="http://schemas.microsoft.com/office/drawing/2014/main" id="{352AA91C-BA99-49B3-A2B3-A46CC27EDD4C}"/>
              </a:ext>
            </a:extLst>
          </p:cNvPr>
          <p:cNvSpPr>
            <a:spLocks noGrp="1"/>
          </p:cNvSpPr>
          <p:nvPr>
            <p:ph type="body" sz="quarter" idx="13" hasCustomPrompt="1"/>
          </p:nvPr>
        </p:nvSpPr>
        <p:spPr>
          <a:xfrm>
            <a:off x="164757" y="938530"/>
            <a:ext cx="12027243" cy="421740"/>
          </a:xfrm>
          <a:ln>
            <a:noFill/>
          </a:ln>
        </p:spPr>
        <p:txBody>
          <a:bodyPr>
            <a:noAutofit/>
          </a:bodyPr>
          <a:lstStyle>
            <a:lvl1pPr marL="0" indent="0">
              <a:buNone/>
              <a:defRPr sz="2000">
                <a:latin typeface="Meiryo UI" panose="020B0604030504040204" pitchFamily="50" charset="-128"/>
                <a:ea typeface="Meiryo UI" panose="020B0604030504040204" pitchFamily="50" charset="-128"/>
              </a:defRPr>
            </a:lvl1pPr>
            <a:lvl2pPr>
              <a:defRPr sz="2000"/>
            </a:lvl2pPr>
            <a:lvl3pPr>
              <a:defRPr sz="2000"/>
            </a:lvl3pPr>
            <a:lvl4pPr>
              <a:defRPr sz="2000"/>
            </a:lvl4pPr>
            <a:lvl5pPr>
              <a:defRPr sz="2000"/>
            </a:lvl5pPr>
          </a:lstStyle>
          <a:p>
            <a:pPr lvl="0"/>
            <a:r>
              <a:rPr kumimoji="1" lang="ja-JP" altLang="en-US"/>
              <a:t>スライドメッセージ</a:t>
            </a:r>
          </a:p>
        </p:txBody>
      </p:sp>
      <p:cxnSp>
        <p:nvCxnSpPr>
          <p:cNvPr id="18" name="直線コネクタ 17">
            <a:extLst>
              <a:ext uri="{FF2B5EF4-FFF2-40B4-BE49-F238E27FC236}">
                <a16:creationId xmlns:a16="http://schemas.microsoft.com/office/drawing/2014/main" id="{2608B1AB-62A6-4F54-B5A1-4C62CD78A7D1}"/>
              </a:ext>
            </a:extLst>
          </p:cNvPr>
          <p:cNvCxnSpPr/>
          <p:nvPr userDrawn="1"/>
        </p:nvCxnSpPr>
        <p:spPr>
          <a:xfrm>
            <a:off x="0" y="908050"/>
            <a:ext cx="12192000" cy="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9243417"/>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3" name="正方形/長方形 2"/>
          <p:cNvSpPr/>
          <p:nvPr userDrawn="1"/>
        </p:nvSpPr>
        <p:spPr>
          <a:xfrm>
            <a:off x="0" y="0"/>
            <a:ext cx="12192000" cy="685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a:solidFill>
                  <a:schemeClr val="bg1"/>
                </a:solidFill>
              </a:rPr>
              <a:t>APPENDIX</a:t>
            </a:r>
            <a:endParaRPr kumimoji="1" lang="ja-JP" altLang="en-US" sz="3200">
              <a:solidFill>
                <a:schemeClr val="bg1"/>
              </a:solidFill>
            </a:endParaRPr>
          </a:p>
        </p:txBody>
      </p:sp>
    </p:spTree>
    <p:extLst>
      <p:ext uri="{BB962C8B-B14F-4D97-AF65-F5344CB8AC3E}">
        <p14:creationId xmlns:p14="http://schemas.microsoft.com/office/powerpoint/2010/main" val="876241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画像3枚">
    <p:spTree>
      <p:nvGrpSpPr>
        <p:cNvPr id="1" name=""/>
        <p:cNvGrpSpPr/>
        <p:nvPr/>
      </p:nvGrpSpPr>
      <p:grpSpPr>
        <a:xfrm>
          <a:off x="0" y="0"/>
          <a:ext cx="0" cy="0"/>
          <a:chOff x="0" y="0"/>
          <a:chExt cx="0" cy="0"/>
        </a:xfrm>
      </p:grpSpPr>
      <p:sp>
        <p:nvSpPr>
          <p:cNvPr id="3" name="タイトル 1">
            <a:extLst>
              <a:ext uri="{FF2B5EF4-FFF2-40B4-BE49-F238E27FC236}">
                <a16:creationId xmlns:a16="http://schemas.microsoft.com/office/drawing/2014/main" id="{4F42E522-CE3A-6008-C8C6-04F66A8E510F}"/>
              </a:ext>
            </a:extLst>
          </p:cNvPr>
          <p:cNvSpPr>
            <a:spLocks noGrp="1"/>
          </p:cNvSpPr>
          <p:nvPr>
            <p:ph type="title" hasCustomPrompt="1"/>
          </p:nvPr>
        </p:nvSpPr>
        <p:spPr>
          <a:xfrm>
            <a:off x="370800" y="334800"/>
            <a:ext cx="11448000" cy="412538"/>
          </a:xfrm>
        </p:spPr>
        <p:txBody>
          <a:bodyPr tIns="0" bIns="0">
            <a:noAutofit/>
          </a:bodyPr>
          <a:lstStyle>
            <a:lvl1pPr>
              <a:defRPr sz="2600"/>
            </a:lvl1pPr>
          </a:lstStyle>
          <a:p>
            <a:r>
              <a:rPr kumimoji="1" lang="ja-JP" altLang="en-US"/>
              <a:t>［タイトル］</a:t>
            </a:r>
          </a:p>
        </p:txBody>
      </p:sp>
      <p:sp>
        <p:nvSpPr>
          <p:cNvPr id="4" name="テキスト ボックス 3">
            <a:extLst>
              <a:ext uri="{FF2B5EF4-FFF2-40B4-BE49-F238E27FC236}">
                <a16:creationId xmlns:a16="http://schemas.microsoft.com/office/drawing/2014/main" id="{8C3C35FC-0C2C-C5D6-0210-3A570FE264A2}"/>
              </a:ext>
            </a:extLst>
          </p:cNvPr>
          <p:cNvSpPr txBox="1"/>
          <p:nvPr userDrawn="1"/>
        </p:nvSpPr>
        <p:spPr>
          <a:xfrm>
            <a:off x="5943600" y="6562800"/>
            <a:ext cx="306000" cy="90000"/>
          </a:xfrm>
          <a:prstGeom prst="rect">
            <a:avLst/>
          </a:prstGeom>
          <a:noFill/>
          <a:ln>
            <a:noFill/>
          </a:ln>
        </p:spPr>
        <p:txBody>
          <a:bodyPr wrap="square" lIns="0" tIns="0" rIns="0" bIns="0" rtlCol="0" anchor="ctr" anchorCtr="0">
            <a:noAutofit/>
          </a:bodyPr>
          <a:lstStyle/>
          <a:p>
            <a:pPr algn="ctr"/>
            <a:fld id="{8DD8EB0B-AB08-A54E-B33C-ED72A04D9CE9}" type="slidenum">
              <a:rPr lang="ja-JP" altLang="en-US" sz="800" smtClean="0">
                <a:solidFill>
                  <a:srgbClr val="6B6B6B"/>
                </a:solidFill>
              </a:rPr>
              <a:pPr algn="ctr"/>
              <a:t>‹#›</a:t>
            </a:fld>
            <a:endParaRPr kumimoji="0" lang="en-US" altLang="ja-JP" sz="800">
              <a:solidFill>
                <a:srgbClr val="6B6B6B"/>
              </a:solidFill>
              <a:latin typeface="+mn-ea"/>
              <a:cs typeface="Meiryo UI" pitchFamily="50" charset="-128"/>
            </a:endParaRPr>
          </a:p>
        </p:txBody>
      </p:sp>
      <p:sp>
        <p:nvSpPr>
          <p:cNvPr id="5" name="Picture Placeholder 6">
            <a:extLst>
              <a:ext uri="{FF2B5EF4-FFF2-40B4-BE49-F238E27FC236}">
                <a16:creationId xmlns:a16="http://schemas.microsoft.com/office/drawing/2014/main" id="{8D8BF745-92BD-988C-34D0-74B4D7534C7D}"/>
              </a:ext>
            </a:extLst>
          </p:cNvPr>
          <p:cNvSpPr>
            <a:spLocks noGrp="1"/>
          </p:cNvSpPr>
          <p:nvPr>
            <p:ph type="pic" sz="quarter" idx="13" hasCustomPrompt="1"/>
          </p:nvPr>
        </p:nvSpPr>
        <p:spPr bwMode="gray">
          <a:xfrm>
            <a:off x="0" y="1411200"/>
            <a:ext cx="4017600" cy="2772000"/>
          </a:xfrm>
          <a:solidFill>
            <a:schemeClr val="accent6"/>
          </a:solidFill>
        </p:spPr>
        <p:txBody>
          <a:bodyPr anchor="ctr" anchorCtr="0"/>
          <a:lstStyle>
            <a:lvl1pPr algn="ctr">
              <a:defRPr sz="2000">
                <a:solidFill>
                  <a:schemeClr val="bg1"/>
                </a:solidFill>
              </a:defRPr>
            </a:lvl1pPr>
          </a:lstStyle>
          <a:p>
            <a:r>
              <a:rPr lang="en-US" err="1"/>
              <a:t>クリックして画像を追加してください</a:t>
            </a:r>
            <a:r>
              <a:rPr lang="en-US"/>
              <a:t>。</a:t>
            </a:r>
          </a:p>
        </p:txBody>
      </p:sp>
      <p:sp>
        <p:nvSpPr>
          <p:cNvPr id="2" name="Picture Placeholder 6">
            <a:extLst>
              <a:ext uri="{FF2B5EF4-FFF2-40B4-BE49-F238E27FC236}">
                <a16:creationId xmlns:a16="http://schemas.microsoft.com/office/drawing/2014/main" id="{149F5F7A-6BC4-C06C-9C1E-4B267B2B2FE9}"/>
              </a:ext>
            </a:extLst>
          </p:cNvPr>
          <p:cNvSpPr>
            <a:spLocks noGrp="1"/>
          </p:cNvSpPr>
          <p:nvPr>
            <p:ph type="pic" sz="quarter" idx="14" hasCustomPrompt="1"/>
          </p:nvPr>
        </p:nvSpPr>
        <p:spPr bwMode="gray">
          <a:xfrm>
            <a:off x="4089600" y="1411200"/>
            <a:ext cx="4017600" cy="2772000"/>
          </a:xfrm>
          <a:solidFill>
            <a:schemeClr val="accent6"/>
          </a:solidFill>
        </p:spPr>
        <p:txBody>
          <a:bodyPr anchor="ctr" anchorCtr="0"/>
          <a:lstStyle>
            <a:lvl1pPr algn="ctr">
              <a:defRPr sz="2000">
                <a:solidFill>
                  <a:schemeClr val="bg1"/>
                </a:solidFill>
              </a:defRPr>
            </a:lvl1pPr>
          </a:lstStyle>
          <a:p>
            <a:r>
              <a:rPr lang="en-US" err="1"/>
              <a:t>クリックして画像を追加してください</a:t>
            </a:r>
            <a:r>
              <a:rPr lang="en-US"/>
              <a:t>。</a:t>
            </a:r>
          </a:p>
        </p:txBody>
      </p:sp>
      <p:sp>
        <p:nvSpPr>
          <p:cNvPr id="8" name="Picture Placeholder 6">
            <a:extLst>
              <a:ext uri="{FF2B5EF4-FFF2-40B4-BE49-F238E27FC236}">
                <a16:creationId xmlns:a16="http://schemas.microsoft.com/office/drawing/2014/main" id="{A67C5164-A259-C81F-D67B-6539C0BBF790}"/>
              </a:ext>
            </a:extLst>
          </p:cNvPr>
          <p:cNvSpPr>
            <a:spLocks noGrp="1"/>
          </p:cNvSpPr>
          <p:nvPr>
            <p:ph type="pic" sz="quarter" idx="15" hasCustomPrompt="1"/>
          </p:nvPr>
        </p:nvSpPr>
        <p:spPr bwMode="gray">
          <a:xfrm>
            <a:off x="8175600" y="1411200"/>
            <a:ext cx="4017600" cy="2772000"/>
          </a:xfrm>
          <a:solidFill>
            <a:schemeClr val="accent6"/>
          </a:solidFill>
        </p:spPr>
        <p:txBody>
          <a:bodyPr anchor="ctr" anchorCtr="0"/>
          <a:lstStyle>
            <a:lvl1pPr algn="ctr">
              <a:defRPr sz="2000">
                <a:solidFill>
                  <a:schemeClr val="bg1"/>
                </a:solidFill>
              </a:defRPr>
            </a:lvl1pPr>
          </a:lstStyle>
          <a:p>
            <a:r>
              <a:rPr lang="en-US" err="1"/>
              <a:t>クリックして画像を追加してください</a:t>
            </a:r>
            <a:r>
              <a:rPr lang="en-US"/>
              <a:t>。</a:t>
            </a:r>
          </a:p>
        </p:txBody>
      </p:sp>
    </p:spTree>
    <p:extLst>
      <p:ext uri="{BB962C8B-B14F-4D97-AF65-F5344CB8AC3E}">
        <p14:creationId xmlns:p14="http://schemas.microsoft.com/office/powerpoint/2010/main" val="609459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写真集">
    <p:spTree>
      <p:nvGrpSpPr>
        <p:cNvPr id="1" name=""/>
        <p:cNvGrpSpPr/>
        <p:nvPr/>
      </p:nvGrpSpPr>
      <p:grpSpPr>
        <a:xfrm>
          <a:off x="0" y="0"/>
          <a:ext cx="0" cy="0"/>
          <a:chOff x="0" y="0"/>
          <a:chExt cx="0" cy="0"/>
        </a:xfrm>
      </p:grpSpPr>
      <p:sp>
        <p:nvSpPr>
          <p:cNvPr id="5" name="図プレースホルダー 4">
            <a:extLst>
              <a:ext uri="{FF2B5EF4-FFF2-40B4-BE49-F238E27FC236}">
                <a16:creationId xmlns:a16="http://schemas.microsoft.com/office/drawing/2014/main" id="{AF36B133-36B0-B253-B7D4-C28F41A61059}"/>
              </a:ext>
            </a:extLst>
          </p:cNvPr>
          <p:cNvSpPr>
            <a:spLocks noGrp="1"/>
          </p:cNvSpPr>
          <p:nvPr>
            <p:ph type="pic" sz="quarter" idx="11" hasCustomPrompt="1"/>
          </p:nvPr>
        </p:nvSpPr>
        <p:spPr>
          <a:xfrm>
            <a:off x="370800" y="334800"/>
            <a:ext cx="4420800" cy="3546000"/>
          </a:xfrm>
          <a:solidFill>
            <a:schemeClr val="accent3"/>
          </a:solidFill>
        </p:spPr>
        <p:txBody>
          <a:bodyPr anchor="ctr"/>
          <a:lstStyle>
            <a:lvl1pPr algn="ctr">
              <a:defRPr>
                <a:solidFill>
                  <a:schemeClr val="bg1"/>
                </a:solidFill>
              </a:defRPr>
            </a:lvl1pPr>
          </a:lstStyle>
          <a:p>
            <a:r>
              <a:rPr kumimoji="1" lang="ja-JP" altLang="en-US"/>
              <a:t>画像を追加</a:t>
            </a:r>
          </a:p>
        </p:txBody>
      </p:sp>
      <p:sp>
        <p:nvSpPr>
          <p:cNvPr id="2" name="タイトル 1">
            <a:extLst>
              <a:ext uri="{FF2B5EF4-FFF2-40B4-BE49-F238E27FC236}">
                <a16:creationId xmlns:a16="http://schemas.microsoft.com/office/drawing/2014/main" id="{760F00A5-A022-0540-F2CC-D4AA03AB45B3}"/>
              </a:ext>
            </a:extLst>
          </p:cNvPr>
          <p:cNvSpPr>
            <a:spLocks noGrp="1"/>
          </p:cNvSpPr>
          <p:nvPr>
            <p:ph type="title" hasCustomPrompt="1"/>
          </p:nvPr>
        </p:nvSpPr>
        <p:spPr>
          <a:xfrm>
            <a:off x="370800" y="2422800"/>
            <a:ext cx="4420800" cy="1458000"/>
          </a:xfrm>
        </p:spPr>
        <p:txBody>
          <a:bodyPr>
            <a:noAutofit/>
          </a:bodyPr>
          <a:lstStyle>
            <a:lvl1pPr algn="ctr">
              <a:defRPr sz="2130" b="0">
                <a:solidFill>
                  <a:schemeClr val="bg1"/>
                </a:solidFill>
              </a:defRPr>
            </a:lvl1pPr>
          </a:lstStyle>
          <a:p>
            <a:r>
              <a:rPr kumimoji="1" lang="ja-JP" altLang="en-US"/>
              <a:t>マスター テキストの書式設定</a:t>
            </a:r>
          </a:p>
        </p:txBody>
      </p:sp>
      <p:sp>
        <p:nvSpPr>
          <p:cNvPr id="7" name="テキスト プレースホルダー 6">
            <a:extLst>
              <a:ext uri="{FF2B5EF4-FFF2-40B4-BE49-F238E27FC236}">
                <a16:creationId xmlns:a16="http://schemas.microsoft.com/office/drawing/2014/main" id="{786AAEE8-9706-2A45-5CC0-A6743ACE48DC}"/>
              </a:ext>
            </a:extLst>
          </p:cNvPr>
          <p:cNvSpPr>
            <a:spLocks noGrp="1"/>
          </p:cNvSpPr>
          <p:nvPr>
            <p:ph type="body" sz="quarter" idx="12"/>
          </p:nvPr>
        </p:nvSpPr>
        <p:spPr>
          <a:xfrm>
            <a:off x="370800" y="3988800"/>
            <a:ext cx="3420000" cy="2250000"/>
          </a:xfrm>
          <a:solidFill>
            <a:schemeClr val="accent6"/>
          </a:solidFill>
        </p:spPr>
        <p:txBody>
          <a:bodyPr anchor="ctr"/>
          <a:lstStyle>
            <a:lvl1pPr algn="l">
              <a:defRPr sz="2670" b="1"/>
            </a:lvl1pPr>
          </a:lstStyle>
          <a:p>
            <a:pPr lvl="0"/>
            <a:r>
              <a:rPr kumimoji="1" lang="ja-JP" altLang="en-US"/>
              <a:t>マスター テキストの書式設定</a:t>
            </a:r>
          </a:p>
        </p:txBody>
      </p:sp>
      <p:sp>
        <p:nvSpPr>
          <p:cNvPr id="9" name="テキスト プレースホルダー 8">
            <a:extLst>
              <a:ext uri="{FF2B5EF4-FFF2-40B4-BE49-F238E27FC236}">
                <a16:creationId xmlns:a16="http://schemas.microsoft.com/office/drawing/2014/main" id="{47250683-2213-51C3-F47C-D3BB0C13BFD4}"/>
              </a:ext>
            </a:extLst>
          </p:cNvPr>
          <p:cNvSpPr>
            <a:spLocks noGrp="1"/>
          </p:cNvSpPr>
          <p:nvPr>
            <p:ph type="body" sz="quarter" idx="13"/>
          </p:nvPr>
        </p:nvSpPr>
        <p:spPr>
          <a:xfrm>
            <a:off x="4903200" y="334800"/>
            <a:ext cx="4348800" cy="3556800"/>
          </a:xfrm>
          <a:solidFill>
            <a:schemeClr val="accent1"/>
          </a:solidFill>
        </p:spPr>
        <p:txBody>
          <a:bodyPr anchor="ctr"/>
          <a:lstStyle>
            <a:lvl1pPr algn="l">
              <a:defRPr sz="3200" b="1">
                <a:solidFill>
                  <a:schemeClr val="bg1"/>
                </a:solidFill>
              </a:defRPr>
            </a:lvl1pPr>
          </a:lstStyle>
          <a:p>
            <a:pPr lvl="0"/>
            <a:r>
              <a:rPr kumimoji="1" lang="ja-JP" altLang="en-US"/>
              <a:t>マスター テキストの書式設定</a:t>
            </a:r>
          </a:p>
        </p:txBody>
      </p:sp>
      <p:sp>
        <p:nvSpPr>
          <p:cNvPr id="11" name="図プレースホルダー 10">
            <a:extLst>
              <a:ext uri="{FF2B5EF4-FFF2-40B4-BE49-F238E27FC236}">
                <a16:creationId xmlns:a16="http://schemas.microsoft.com/office/drawing/2014/main" id="{D127BBDB-D025-FD8A-C85D-A801D42BDD16}"/>
              </a:ext>
            </a:extLst>
          </p:cNvPr>
          <p:cNvSpPr>
            <a:spLocks noGrp="1"/>
          </p:cNvSpPr>
          <p:nvPr>
            <p:ph type="pic" sz="quarter" idx="14" hasCustomPrompt="1"/>
          </p:nvPr>
        </p:nvSpPr>
        <p:spPr>
          <a:xfrm>
            <a:off x="3877200" y="3988800"/>
            <a:ext cx="5371200" cy="2249487"/>
          </a:xfrm>
          <a:solidFill>
            <a:schemeClr val="accent3"/>
          </a:solidFill>
        </p:spPr>
        <p:txBody>
          <a:bodyPr anchor="ctr"/>
          <a:lstStyle>
            <a:lvl1pPr algn="ctr">
              <a:defRPr>
                <a:solidFill>
                  <a:schemeClr val="bg1"/>
                </a:solidFill>
              </a:defRPr>
            </a:lvl1pPr>
          </a:lstStyle>
          <a:p>
            <a:r>
              <a:rPr kumimoji="1" lang="ja-JP" altLang="en-US"/>
              <a:t>画像を追加</a:t>
            </a:r>
          </a:p>
        </p:txBody>
      </p:sp>
      <p:sp>
        <p:nvSpPr>
          <p:cNvPr id="13" name="テキスト プレースホルダー 12">
            <a:extLst>
              <a:ext uri="{FF2B5EF4-FFF2-40B4-BE49-F238E27FC236}">
                <a16:creationId xmlns:a16="http://schemas.microsoft.com/office/drawing/2014/main" id="{A7430A91-EF7E-38AA-26AE-08F2AE017756}"/>
              </a:ext>
            </a:extLst>
          </p:cNvPr>
          <p:cNvSpPr>
            <a:spLocks noGrp="1"/>
          </p:cNvSpPr>
          <p:nvPr>
            <p:ph type="body" sz="quarter" idx="15"/>
          </p:nvPr>
        </p:nvSpPr>
        <p:spPr>
          <a:xfrm>
            <a:off x="3877200" y="5400000"/>
            <a:ext cx="5371200" cy="838800"/>
          </a:xfrm>
        </p:spPr>
        <p:txBody>
          <a:bodyPr anchor="t" anchorCtr="0"/>
          <a:lstStyle>
            <a:lvl1pPr algn="ctr">
              <a:defRPr>
                <a:solidFill>
                  <a:schemeClr val="bg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kumimoji="1" lang="ja-JP" altLang="en-US"/>
              <a:t>マスター テキストの書式設定</a:t>
            </a:r>
          </a:p>
        </p:txBody>
      </p:sp>
      <p:sp>
        <p:nvSpPr>
          <p:cNvPr id="15" name="テキスト プレースホルダー 14">
            <a:extLst>
              <a:ext uri="{FF2B5EF4-FFF2-40B4-BE49-F238E27FC236}">
                <a16:creationId xmlns:a16="http://schemas.microsoft.com/office/drawing/2014/main" id="{8E3F89E9-9AFA-9CD7-A1FE-3F17B7226957}"/>
              </a:ext>
            </a:extLst>
          </p:cNvPr>
          <p:cNvSpPr>
            <a:spLocks noGrp="1"/>
          </p:cNvSpPr>
          <p:nvPr>
            <p:ph type="body" sz="quarter" idx="16"/>
          </p:nvPr>
        </p:nvSpPr>
        <p:spPr>
          <a:xfrm>
            <a:off x="9360000" y="334800"/>
            <a:ext cx="2473200" cy="1699200"/>
          </a:xfrm>
          <a:solidFill>
            <a:schemeClr val="accent6"/>
          </a:solidFill>
        </p:spPr>
        <p:txBody>
          <a:bodyPr anchor="ctr"/>
          <a:lstStyle>
            <a:lvl1pPr algn="ctr">
              <a:defRPr sz="2130">
                <a:solidFill>
                  <a:schemeClr val="bg1"/>
                </a:solidFill>
              </a:defRPr>
            </a:lvl1pPr>
            <a:lvl2pPr>
              <a:defRPr sz="2130">
                <a:solidFill>
                  <a:schemeClr val="bg1"/>
                </a:solidFill>
              </a:defRPr>
            </a:lvl2pPr>
            <a:lvl3pPr>
              <a:defRPr sz="2130">
                <a:solidFill>
                  <a:schemeClr val="bg1"/>
                </a:solidFill>
              </a:defRPr>
            </a:lvl3pPr>
            <a:lvl4pPr>
              <a:defRPr sz="2130">
                <a:solidFill>
                  <a:schemeClr val="bg1"/>
                </a:solidFill>
              </a:defRPr>
            </a:lvl4pPr>
            <a:lvl5pPr>
              <a:defRPr sz="2130">
                <a:solidFill>
                  <a:schemeClr val="bg1"/>
                </a:solidFill>
              </a:defRPr>
            </a:lvl5pPr>
          </a:lstStyle>
          <a:p>
            <a:pPr lvl="0"/>
            <a:r>
              <a:rPr kumimoji="1" lang="ja-JP" altLang="en-US"/>
              <a:t>マスター テキストの書式設定</a:t>
            </a:r>
          </a:p>
        </p:txBody>
      </p:sp>
      <p:sp>
        <p:nvSpPr>
          <p:cNvPr id="17" name="図プレースホルダー 16">
            <a:extLst>
              <a:ext uri="{FF2B5EF4-FFF2-40B4-BE49-F238E27FC236}">
                <a16:creationId xmlns:a16="http://schemas.microsoft.com/office/drawing/2014/main" id="{36D62073-F3ED-902D-ABDD-53B579CEBC66}"/>
              </a:ext>
            </a:extLst>
          </p:cNvPr>
          <p:cNvSpPr>
            <a:spLocks noGrp="1"/>
          </p:cNvSpPr>
          <p:nvPr>
            <p:ph type="pic" sz="quarter" idx="17" hasCustomPrompt="1"/>
          </p:nvPr>
        </p:nvSpPr>
        <p:spPr>
          <a:xfrm>
            <a:off x="9349200" y="2138400"/>
            <a:ext cx="2484000" cy="2682000"/>
          </a:xfrm>
          <a:solidFill>
            <a:schemeClr val="accent3"/>
          </a:solidFill>
        </p:spPr>
        <p:txBody>
          <a:bodyPr anchor="ctr"/>
          <a:lstStyle>
            <a:lvl1pPr algn="ctr">
              <a:defRPr>
                <a:solidFill>
                  <a:schemeClr val="bg1"/>
                </a:solidFill>
              </a:defRPr>
            </a:lvl1pPr>
          </a:lstStyle>
          <a:p>
            <a:r>
              <a:rPr kumimoji="1" lang="ja-JP" altLang="en-US"/>
              <a:t>画像を追加</a:t>
            </a:r>
          </a:p>
        </p:txBody>
      </p:sp>
      <p:sp>
        <p:nvSpPr>
          <p:cNvPr id="19" name="テキスト プレースホルダー 18">
            <a:extLst>
              <a:ext uri="{FF2B5EF4-FFF2-40B4-BE49-F238E27FC236}">
                <a16:creationId xmlns:a16="http://schemas.microsoft.com/office/drawing/2014/main" id="{4A8E1685-4EC8-2142-116E-6C7F07537E72}"/>
              </a:ext>
            </a:extLst>
          </p:cNvPr>
          <p:cNvSpPr>
            <a:spLocks noGrp="1"/>
          </p:cNvSpPr>
          <p:nvPr>
            <p:ph type="body" sz="quarter" idx="18"/>
          </p:nvPr>
        </p:nvSpPr>
        <p:spPr>
          <a:xfrm>
            <a:off x="9360000" y="3744000"/>
            <a:ext cx="2473200" cy="1076400"/>
          </a:xfrm>
        </p:spPr>
        <p:txBody>
          <a:bodyPr/>
          <a:lstStyle>
            <a:lvl1pPr algn="ctr">
              <a:defRPr sz="2130">
                <a:solidFill>
                  <a:schemeClr val="bg1"/>
                </a:solidFill>
              </a:defRPr>
            </a:lvl1pPr>
            <a:lvl2pPr>
              <a:defRPr sz="2130">
                <a:solidFill>
                  <a:schemeClr val="bg1"/>
                </a:solidFill>
              </a:defRPr>
            </a:lvl2pPr>
            <a:lvl3pPr>
              <a:defRPr sz="2130">
                <a:solidFill>
                  <a:schemeClr val="bg1"/>
                </a:solidFill>
              </a:defRPr>
            </a:lvl3pPr>
            <a:lvl4pPr>
              <a:defRPr sz="2130">
                <a:solidFill>
                  <a:schemeClr val="bg1"/>
                </a:solidFill>
              </a:defRPr>
            </a:lvl4pPr>
            <a:lvl5pPr>
              <a:defRPr sz="2130">
                <a:solidFill>
                  <a:schemeClr val="bg1"/>
                </a:solidFill>
              </a:defRPr>
            </a:lvl5pPr>
          </a:lstStyle>
          <a:p>
            <a:pPr lvl="0"/>
            <a:r>
              <a:rPr kumimoji="1" lang="ja-JP" altLang="en-US"/>
              <a:t>マスター テキストの書式設定</a:t>
            </a:r>
          </a:p>
        </p:txBody>
      </p:sp>
      <p:sp>
        <p:nvSpPr>
          <p:cNvPr id="21" name="テキスト プレースホルダー 20">
            <a:extLst>
              <a:ext uri="{FF2B5EF4-FFF2-40B4-BE49-F238E27FC236}">
                <a16:creationId xmlns:a16="http://schemas.microsoft.com/office/drawing/2014/main" id="{A9A8FCD4-EB65-F684-B13F-80CED75EC550}"/>
              </a:ext>
            </a:extLst>
          </p:cNvPr>
          <p:cNvSpPr>
            <a:spLocks noGrp="1"/>
          </p:cNvSpPr>
          <p:nvPr>
            <p:ph type="body" sz="quarter" idx="19"/>
          </p:nvPr>
        </p:nvSpPr>
        <p:spPr>
          <a:xfrm>
            <a:off x="9349200" y="4928400"/>
            <a:ext cx="2469600" cy="1310400"/>
          </a:xfrm>
          <a:solidFill>
            <a:schemeClr val="accent2"/>
          </a:solidFill>
        </p:spPr>
        <p:txBody>
          <a:bodyPr anchor="ctr"/>
          <a:lstStyle>
            <a:lvl1pPr algn="ctr">
              <a:defRPr sz="2130">
                <a:solidFill>
                  <a:schemeClr val="bg1"/>
                </a:solidFill>
              </a:defRPr>
            </a:lvl1pPr>
          </a:lstStyle>
          <a:p>
            <a:pPr lvl="0"/>
            <a:r>
              <a:rPr kumimoji="1" lang="ja-JP" altLang="en-US"/>
              <a:t>マスター テキストの書式設定</a:t>
            </a:r>
          </a:p>
        </p:txBody>
      </p:sp>
      <p:sp>
        <p:nvSpPr>
          <p:cNvPr id="8" name="テキスト ボックス 7">
            <a:extLst>
              <a:ext uri="{FF2B5EF4-FFF2-40B4-BE49-F238E27FC236}">
                <a16:creationId xmlns:a16="http://schemas.microsoft.com/office/drawing/2014/main" id="{C76A7A10-7575-DD29-07D8-321ECD75E9AA}"/>
              </a:ext>
            </a:extLst>
          </p:cNvPr>
          <p:cNvSpPr txBox="1"/>
          <p:nvPr userDrawn="1"/>
        </p:nvSpPr>
        <p:spPr>
          <a:xfrm>
            <a:off x="5943600" y="6562800"/>
            <a:ext cx="306000" cy="90000"/>
          </a:xfrm>
          <a:prstGeom prst="rect">
            <a:avLst/>
          </a:prstGeom>
          <a:noFill/>
          <a:ln>
            <a:noFill/>
          </a:ln>
        </p:spPr>
        <p:txBody>
          <a:bodyPr wrap="square" lIns="0" tIns="0" rIns="0" bIns="0" rtlCol="0" anchor="ctr" anchorCtr="0">
            <a:noAutofit/>
          </a:bodyPr>
          <a:lstStyle/>
          <a:p>
            <a:pPr algn="ctr"/>
            <a:fld id="{8DD8EB0B-AB08-A54E-B33C-ED72A04D9CE9}" type="slidenum">
              <a:rPr lang="ja-JP" altLang="en-US" sz="800" smtClean="0">
                <a:solidFill>
                  <a:srgbClr val="6B6B6B"/>
                </a:solidFill>
              </a:rPr>
              <a:pPr algn="ctr"/>
              <a:t>‹#›</a:t>
            </a:fld>
            <a:endParaRPr kumimoji="0" lang="en-US" altLang="ja-JP" sz="800">
              <a:solidFill>
                <a:srgbClr val="6B6B6B"/>
              </a:solidFill>
              <a:latin typeface="+mn-ea"/>
              <a:cs typeface="Meiryo UI" pitchFamily="50" charset="-128"/>
            </a:endParaRPr>
          </a:p>
        </p:txBody>
      </p:sp>
    </p:spTree>
    <p:extLst>
      <p:ext uri="{BB962C8B-B14F-4D97-AF65-F5344CB8AC3E}">
        <p14:creationId xmlns:p14="http://schemas.microsoft.com/office/powerpoint/2010/main" val="1676894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5CCE644E-460A-CE3D-FA16-9D5536CB79C7}"/>
              </a:ext>
            </a:extLst>
          </p:cNvPr>
          <p:cNvGraphicFramePr>
            <a:graphicFrameLocks noChangeAspect="1"/>
          </p:cNvGraphicFramePr>
          <p:nvPr userDrawn="1">
            <p:custDataLst>
              <p:tags r:id="rId7"/>
            </p:custDataLst>
            <p:extLst>
              <p:ext uri="{D42A27DB-BD31-4B8C-83A1-F6EECF244321}">
                <p14:modId xmlns:p14="http://schemas.microsoft.com/office/powerpoint/2010/main" val="17837822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8" imgW="624" imgH="623" progId="TCLayout.ActiveDocument.1">
                  <p:embed/>
                </p:oleObj>
              </mc:Choice>
              <mc:Fallback>
                <p:oleObj name="think-cell スライド" r:id="rId8" imgW="624" imgH="623" progId="TCLayout.ActiveDocument.1">
                  <p:embed/>
                  <p:pic>
                    <p:nvPicPr>
                      <p:cNvPr id="5" name="think-cell data - do not delete" hidden="1">
                        <a:extLst>
                          <a:ext uri="{FF2B5EF4-FFF2-40B4-BE49-F238E27FC236}">
                            <a16:creationId xmlns:a16="http://schemas.microsoft.com/office/drawing/2014/main" id="{5CCE644E-460A-CE3D-FA16-9D5536CB79C7}"/>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2" name="タイトル プレースホルダー 1">
            <a:extLst>
              <a:ext uri="{FF2B5EF4-FFF2-40B4-BE49-F238E27FC236}">
                <a16:creationId xmlns:a16="http://schemas.microsoft.com/office/drawing/2014/main" id="{B037A440-03F7-DC4B-BD06-698F971DD4B7}"/>
              </a:ext>
            </a:extLst>
          </p:cNvPr>
          <p:cNvSpPr>
            <a:spLocks noGrp="1"/>
          </p:cNvSpPr>
          <p:nvPr>
            <p:ph type="title"/>
          </p:nvPr>
        </p:nvSpPr>
        <p:spPr>
          <a:xfrm>
            <a:off x="407988" y="164693"/>
            <a:ext cx="11376026" cy="412538"/>
          </a:xfrm>
          <a:prstGeom prst="rect">
            <a:avLst/>
          </a:prstGeom>
        </p:spPr>
        <p:txBody>
          <a:bodyPr vert="horz" lIns="0" tIns="0" rIns="0" bIns="0" rtlCol="0" anchor="t" anchorCtr="0">
            <a:no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6DD323A-9269-AE42-951E-F08FD291D3E6}"/>
              </a:ext>
            </a:extLst>
          </p:cNvPr>
          <p:cNvSpPr>
            <a:spLocks noGrp="1"/>
          </p:cNvSpPr>
          <p:nvPr>
            <p:ph type="body" idx="1"/>
          </p:nvPr>
        </p:nvSpPr>
        <p:spPr>
          <a:xfrm>
            <a:off x="407987" y="692150"/>
            <a:ext cx="11387161" cy="5796000"/>
          </a:xfrm>
          <a:prstGeom prst="rect">
            <a:avLst/>
          </a:prstGeom>
        </p:spPr>
        <p:txBody>
          <a:bodyPr vert="horz" lIns="0" tIns="0" rIns="0" bIns="0" rtlCol="0">
            <a:no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1811916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lgn="l" defTabSz="609555" rtl="0" eaLnBrk="1" fontAlgn="base" hangingPunct="1">
        <a:spcBef>
          <a:spcPct val="0"/>
        </a:spcBef>
        <a:spcAft>
          <a:spcPct val="0"/>
        </a:spcAft>
        <a:defRPr kumimoji="1" sz="2400" b="1" i="0" kern="1200" spc="0" baseline="0">
          <a:solidFill>
            <a:schemeClr val="accent1"/>
          </a:solidFill>
          <a:latin typeface="+mj-ea"/>
          <a:ea typeface="+mj-ea"/>
          <a:cs typeface="HGPGothicE" charset="-128"/>
        </a:defRPr>
      </a:lvl1pPr>
      <a:lvl2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2pPr>
      <a:lvl3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3pPr>
      <a:lvl4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4pPr>
      <a:lvl5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5pPr>
      <a:lvl6pPr marL="609555"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6pPr>
      <a:lvl7pPr marL="1219110"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7pPr>
      <a:lvl8pPr marL="1828664"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8pPr>
      <a:lvl9pPr marL="2438218"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9pPr>
    </p:titleStyle>
    <p:bodyStyle>
      <a:lvl1pPr marL="0" indent="0" algn="l" defTabSz="288000" rtl="0" eaLnBrk="1" fontAlgn="base" hangingPunct="1">
        <a:spcBef>
          <a:spcPct val="20000"/>
        </a:spcBef>
        <a:spcAft>
          <a:spcPct val="0"/>
        </a:spcAft>
        <a:buFont typeface="Arial" panose="020B0604020202020204" pitchFamily="34" charset="0"/>
        <a:buNone/>
        <a:tabLst/>
        <a:defRPr kumimoji="1" sz="1800" kern="1200">
          <a:solidFill>
            <a:schemeClr val="accent1"/>
          </a:solidFill>
          <a:latin typeface="+mn-ea"/>
          <a:ea typeface="+mn-ea"/>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p:bodyStyle>
    <p:otherStyle>
      <a:defPPr>
        <a:defRPr lang="en-US"/>
      </a:defPPr>
      <a:lvl1pPr marL="0" algn="l" defTabSz="609555" rtl="0" eaLnBrk="1" latinLnBrk="0" hangingPunct="1">
        <a:defRPr kumimoji="1" sz="2400" kern="1200">
          <a:solidFill>
            <a:schemeClr val="tx1"/>
          </a:solidFill>
          <a:latin typeface="+mn-lt"/>
          <a:ea typeface="+mn-ea"/>
          <a:cs typeface="+mn-cs"/>
        </a:defRPr>
      </a:lvl1pPr>
      <a:lvl2pPr marL="609555" algn="l" defTabSz="609555" rtl="0" eaLnBrk="1" latinLnBrk="0" hangingPunct="1">
        <a:defRPr kumimoji="1" sz="2400" kern="1200">
          <a:solidFill>
            <a:schemeClr val="tx1"/>
          </a:solidFill>
          <a:latin typeface="+mn-lt"/>
          <a:ea typeface="+mn-ea"/>
          <a:cs typeface="+mn-cs"/>
        </a:defRPr>
      </a:lvl2pPr>
      <a:lvl3pPr marL="1219110" algn="l" defTabSz="609555" rtl="0" eaLnBrk="1" latinLnBrk="0" hangingPunct="1">
        <a:defRPr kumimoji="1" sz="2400" kern="1200">
          <a:solidFill>
            <a:schemeClr val="tx1"/>
          </a:solidFill>
          <a:latin typeface="+mn-lt"/>
          <a:ea typeface="+mn-ea"/>
          <a:cs typeface="+mn-cs"/>
        </a:defRPr>
      </a:lvl3pPr>
      <a:lvl4pPr marL="1828664" algn="l" defTabSz="609555" rtl="0" eaLnBrk="1" latinLnBrk="0" hangingPunct="1">
        <a:defRPr kumimoji="1" sz="2400" kern="1200">
          <a:solidFill>
            <a:schemeClr val="tx1"/>
          </a:solidFill>
          <a:latin typeface="+mn-lt"/>
          <a:ea typeface="+mn-ea"/>
          <a:cs typeface="+mn-cs"/>
        </a:defRPr>
      </a:lvl4pPr>
      <a:lvl5pPr marL="2438218" algn="l" defTabSz="609555" rtl="0" eaLnBrk="1" latinLnBrk="0" hangingPunct="1">
        <a:defRPr kumimoji="1" sz="2400" kern="1200">
          <a:solidFill>
            <a:schemeClr val="tx1"/>
          </a:solidFill>
          <a:latin typeface="+mn-lt"/>
          <a:ea typeface="+mn-ea"/>
          <a:cs typeface="+mn-cs"/>
        </a:defRPr>
      </a:lvl5pPr>
      <a:lvl6pPr marL="3047772" algn="l" defTabSz="609555" rtl="0" eaLnBrk="1" latinLnBrk="0" hangingPunct="1">
        <a:defRPr kumimoji="1" sz="2400" kern="1200">
          <a:solidFill>
            <a:schemeClr val="tx1"/>
          </a:solidFill>
          <a:latin typeface="+mn-lt"/>
          <a:ea typeface="+mn-ea"/>
          <a:cs typeface="+mn-cs"/>
        </a:defRPr>
      </a:lvl6pPr>
      <a:lvl7pPr marL="3657327" algn="l" defTabSz="609555" rtl="0" eaLnBrk="1" latinLnBrk="0" hangingPunct="1">
        <a:defRPr kumimoji="1" sz="2400" kern="1200">
          <a:solidFill>
            <a:schemeClr val="tx1"/>
          </a:solidFill>
          <a:latin typeface="+mn-lt"/>
          <a:ea typeface="+mn-ea"/>
          <a:cs typeface="+mn-cs"/>
        </a:defRPr>
      </a:lvl7pPr>
      <a:lvl8pPr marL="4266880" algn="l" defTabSz="609555" rtl="0" eaLnBrk="1" latinLnBrk="0" hangingPunct="1">
        <a:defRPr kumimoji="1" sz="2400" kern="1200">
          <a:solidFill>
            <a:schemeClr val="tx1"/>
          </a:solidFill>
          <a:latin typeface="+mn-lt"/>
          <a:ea typeface="+mn-ea"/>
          <a:cs typeface="+mn-cs"/>
        </a:defRPr>
      </a:lvl8pPr>
      <a:lvl9pPr marL="4876435" algn="l" defTabSz="609555" rtl="0" eaLnBrk="1" latinLnBrk="0" hangingPunct="1">
        <a:defRPr kumimoji="1"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34">
          <p15:clr>
            <a:srgbClr val="F26B43"/>
          </p15:clr>
        </p15:guide>
        <p15:guide id="4" orient="horz" pos="2160">
          <p15:clr>
            <a:srgbClr val="F26B43"/>
          </p15:clr>
        </p15:guide>
        <p15:guide id="7" pos="3840">
          <p15:clr>
            <a:srgbClr val="F26B43"/>
          </p15:clr>
        </p15:guide>
        <p15:guide id="8" pos="7446">
          <p15:clr>
            <a:srgbClr val="F26B43"/>
          </p15:clr>
        </p15:guide>
        <p15:guide id="9" orient="horz" pos="3929">
          <p15:clr>
            <a:srgbClr val="F26B43"/>
          </p15:clr>
        </p15:guide>
        <p15:guide id="10" orient="horz" pos="572">
          <p15:clr>
            <a:srgbClr val="F26B43"/>
          </p15:clr>
        </p15:guide>
        <p15:guide id="12" orient="horz" pos="420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90D6F00D-7740-42AA-BC3E-48C95D2F0782}"/>
              </a:ext>
            </a:extLst>
          </p:cNvPr>
          <p:cNvSpPr txBox="1">
            <a:spLocks/>
          </p:cNvSpPr>
          <p:nvPr/>
        </p:nvSpPr>
        <p:spPr>
          <a:xfrm>
            <a:off x="576910" y="2734613"/>
            <a:ext cx="11005489" cy="97260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ts val="3500"/>
              </a:lnSpc>
              <a:spcBef>
                <a:spcPct val="0"/>
              </a:spcBef>
              <a:spcAft>
                <a:spcPts val="0"/>
              </a:spcAft>
              <a:buClrTx/>
              <a:buSzTx/>
              <a:buFontTx/>
              <a:buNone/>
              <a:tabLst/>
              <a:defRPr/>
            </a:pPr>
            <a:r>
              <a:rPr kumimoji="1" lang="en-US" altLang="ja-JP" sz="2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rPr>
              <a:t>『</a:t>
            </a:r>
            <a:r>
              <a:rPr kumimoji="1" lang="ja-JP" altLang="en-US" sz="2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rPr>
              <a:t>次世代再生可能エネルギー技術社会実装推進事業</a:t>
            </a:r>
            <a:r>
              <a:rPr kumimoji="1" lang="en-US" altLang="ja-JP" sz="2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rPr>
              <a:t>』</a:t>
            </a:r>
            <a:br>
              <a:rPr kumimoji="1" lang="en-US" altLang="ja-JP" sz="2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rPr>
            </a:br>
            <a:r>
              <a:rPr kumimoji="1" lang="ja-JP" altLang="en-US" sz="2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rPr>
              <a:t>企画提案書　</a:t>
            </a:r>
            <a:r>
              <a:rPr kumimoji="1" lang="en-US" altLang="ja-JP" sz="2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rPr>
              <a:t>XXXX</a:t>
            </a:r>
            <a:endParaRPr kumimoji="1" lang="ja-JP" altLang="en-US" sz="2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endParaRPr>
          </a:p>
        </p:txBody>
      </p:sp>
      <p:sp>
        <p:nvSpPr>
          <p:cNvPr id="6" name="字幕 2">
            <a:extLst>
              <a:ext uri="{FF2B5EF4-FFF2-40B4-BE49-F238E27FC236}">
                <a16:creationId xmlns:a16="http://schemas.microsoft.com/office/drawing/2014/main" id="{CA0D71FB-F45C-47FD-A10C-FFF99D7C9F07}"/>
              </a:ext>
            </a:extLst>
          </p:cNvPr>
          <p:cNvSpPr txBox="1">
            <a:spLocks/>
          </p:cNvSpPr>
          <p:nvPr/>
        </p:nvSpPr>
        <p:spPr>
          <a:xfrm>
            <a:off x="7472769" y="5104384"/>
            <a:ext cx="4473359" cy="10552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令和６年</a:t>
            </a:r>
            <a:r>
              <a:rPr kumimoji="1" lang="en-US" altLang="ja-JP"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X</a:t>
            </a:r>
            <a:r>
              <a:rPr kumimoji="1" lang="ja-JP" altLang="en-US"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月</a:t>
            </a:r>
            <a:r>
              <a:rPr kumimoji="1" lang="en-US" altLang="ja-JP"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X</a:t>
            </a:r>
            <a:r>
              <a:rPr kumimoji="1" lang="ja-JP" altLang="en-US"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日</a:t>
            </a:r>
            <a:endParaRPr kumimoji="1" lang="en-US" altLang="ja-JP"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（代表団体名）</a:t>
            </a:r>
            <a:r>
              <a:rPr kumimoji="1" lang="en-US" altLang="ja-JP"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XXX</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（連携事業者名）</a:t>
            </a:r>
            <a:r>
              <a:rPr kumimoji="1" lang="en-US" altLang="ja-JP"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XXX</a:t>
            </a:r>
          </a:p>
        </p:txBody>
      </p:sp>
      <p:sp>
        <p:nvSpPr>
          <p:cNvPr id="7" name="AutoShape 10">
            <a:extLst>
              <a:ext uri="{FF2B5EF4-FFF2-40B4-BE49-F238E27FC236}">
                <a16:creationId xmlns:a16="http://schemas.microsoft.com/office/drawing/2014/main" id="{0E82E6D8-635C-4D6C-B46B-8D4FAF1080F2}"/>
              </a:ext>
            </a:extLst>
          </p:cNvPr>
          <p:cNvSpPr>
            <a:spLocks noChangeArrowheads="1"/>
          </p:cNvSpPr>
          <p:nvPr/>
        </p:nvSpPr>
        <p:spPr bwMode="auto">
          <a:xfrm>
            <a:off x="6879771" y="3951954"/>
            <a:ext cx="4794069" cy="741966"/>
          </a:xfrm>
          <a:prstGeom prst="roundRect">
            <a:avLst>
              <a:gd name="adj" fmla="val 0"/>
            </a:avLst>
          </a:prstGeom>
          <a:solidFill>
            <a:schemeClr val="accent4">
              <a:lumMod val="20000"/>
              <a:lumOff val="80000"/>
            </a:schemeClr>
          </a:solidFill>
          <a:ln w="19050">
            <a:solidFill>
              <a:sysClr val="windowText" lastClr="000000"/>
            </a:solidFill>
            <a:round/>
            <a:headEnd/>
            <a:tailEnd/>
          </a:ln>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a:cs typeface="+mn-cs"/>
              </a:rPr>
              <a:t>タイトルの</a:t>
            </a:r>
            <a:r>
              <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a:cs typeface="+mn-cs"/>
              </a:rPr>
              <a:t>XXXX</a:t>
            </a: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a:cs typeface="+mn-cs"/>
              </a:rPr>
              <a:t>には応募事業名（プロジェクト名）を記載ください</a:t>
            </a:r>
            <a:br>
              <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a:cs typeface="+mn-cs"/>
              </a:rPr>
            </a:br>
            <a:r>
              <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a:cs typeface="+mn-cs"/>
              </a:rPr>
              <a:t>例：○○発電技術の事業化に向けた発電効率実証）</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a:cs typeface="+mn-cs"/>
            </a:endParaRPr>
          </a:p>
        </p:txBody>
      </p:sp>
      <p:sp>
        <p:nvSpPr>
          <p:cNvPr id="2" name="テキスト ボックス 1"/>
          <p:cNvSpPr txBox="1"/>
          <p:nvPr/>
        </p:nvSpPr>
        <p:spPr>
          <a:xfrm>
            <a:off x="11094307" y="192135"/>
            <a:ext cx="976184" cy="457200"/>
          </a:xfrm>
          <a:prstGeom prst="rect">
            <a:avLst/>
          </a:prstGeom>
          <a:noFill/>
          <a:ln>
            <a:solidFill>
              <a:schemeClr val="tx1"/>
            </a:solidFill>
          </a:ln>
        </p:spPr>
        <p:txBody>
          <a:bodyPr wrap="square" lIns="0" rIns="0" rtlCol="0" anchor="ctr">
            <a:noAutofit/>
          </a:bodyPr>
          <a:lstStyle/>
          <a:p>
            <a:pPr marL="0" marR="0" lvl="0" indent="0" algn="ctr" defTabSz="2880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Meiryo UI"/>
                <a:ea typeface="Meiryo UI"/>
                <a:cs typeface="+mn-cs"/>
              </a:rPr>
              <a:t>様式２</a:t>
            </a:r>
          </a:p>
        </p:txBody>
      </p:sp>
    </p:spTree>
    <p:extLst>
      <p:ext uri="{BB962C8B-B14F-4D97-AF65-F5344CB8AC3E}">
        <p14:creationId xmlns:p14="http://schemas.microsoft.com/office/powerpoint/2010/main" val="3896231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a:lstStyle/>
          <a:p>
            <a:r>
              <a:rPr lang="en-US" altLang="ja-JP"/>
              <a:t>【</a:t>
            </a:r>
            <a:r>
              <a:rPr lang="ja-JP" altLang="en-US"/>
              <a:t>②応募事業内容</a:t>
            </a:r>
            <a:r>
              <a:rPr lang="en-US" altLang="ja-JP"/>
              <a:t>】</a:t>
            </a:r>
            <a:br>
              <a:rPr lang="en-US" altLang="ja-JP"/>
            </a:br>
            <a:r>
              <a:rPr lang="en-US" altLang="ja-JP"/>
              <a:t>【</a:t>
            </a:r>
            <a:r>
              <a:rPr lang="ja-JP" altLang="en-US"/>
              <a:t>実施体制</a:t>
            </a:r>
            <a:r>
              <a:rPr lang="en-US" altLang="ja-JP"/>
              <a:t>】</a:t>
            </a:r>
            <a:endParaRPr kumimoji="1" lang="ja-JP" altLang="en-US"/>
          </a:p>
        </p:txBody>
      </p:sp>
      <p:sp>
        <p:nvSpPr>
          <p:cNvPr id="3" name="テキスト プレースホルダー 2"/>
          <p:cNvSpPr>
            <a:spLocks noGrp="1"/>
          </p:cNvSpPr>
          <p:nvPr>
            <p:ph type="body" sz="quarter" idx="13"/>
          </p:nvPr>
        </p:nvSpPr>
        <p:spPr/>
        <p:txBody>
          <a:bodyPr/>
          <a:lstStyle/>
          <a:p>
            <a:endParaRPr kumimoji="1" lang="ja-JP" altLang="en-US"/>
          </a:p>
        </p:txBody>
      </p:sp>
      <p:graphicFrame>
        <p:nvGraphicFramePr>
          <p:cNvPr id="56" name="Group 72">
            <a:extLst>
              <a:ext uri="{FF2B5EF4-FFF2-40B4-BE49-F238E27FC236}">
                <a16:creationId xmlns:a16="http://schemas.microsoft.com/office/drawing/2014/main" id="{5CA4FAAB-A778-474F-B2CA-70B6E835A19A}"/>
              </a:ext>
            </a:extLst>
          </p:cNvPr>
          <p:cNvGraphicFramePr>
            <a:graphicFrameLocks noGrp="1"/>
          </p:cNvGraphicFramePr>
          <p:nvPr>
            <p:extLst>
              <p:ext uri="{D42A27DB-BD31-4B8C-83A1-F6EECF244321}">
                <p14:modId xmlns:p14="http://schemas.microsoft.com/office/powerpoint/2010/main" val="135966978"/>
              </p:ext>
            </p:extLst>
          </p:nvPr>
        </p:nvGraphicFramePr>
        <p:xfrm>
          <a:off x="6277598" y="3600515"/>
          <a:ext cx="5545736" cy="1134195"/>
        </p:xfrm>
        <a:graphic>
          <a:graphicData uri="http://schemas.openxmlformats.org/drawingml/2006/table">
            <a:tbl>
              <a:tblPr/>
              <a:tblGrid>
                <a:gridCol w="458353">
                  <a:extLst>
                    <a:ext uri="{9D8B030D-6E8A-4147-A177-3AD203B41FA5}">
                      <a16:colId xmlns:a16="http://schemas.microsoft.com/office/drawing/2014/main" val="4099293094"/>
                    </a:ext>
                  </a:extLst>
                </a:gridCol>
                <a:gridCol w="1106153">
                  <a:extLst>
                    <a:ext uri="{9D8B030D-6E8A-4147-A177-3AD203B41FA5}">
                      <a16:colId xmlns:a16="http://schemas.microsoft.com/office/drawing/2014/main" val="20000"/>
                    </a:ext>
                  </a:extLst>
                </a:gridCol>
                <a:gridCol w="1040920">
                  <a:extLst>
                    <a:ext uri="{9D8B030D-6E8A-4147-A177-3AD203B41FA5}">
                      <a16:colId xmlns:a16="http://schemas.microsoft.com/office/drawing/2014/main" val="20001"/>
                    </a:ext>
                  </a:extLst>
                </a:gridCol>
                <a:gridCol w="1107202">
                  <a:extLst>
                    <a:ext uri="{9D8B030D-6E8A-4147-A177-3AD203B41FA5}">
                      <a16:colId xmlns:a16="http://schemas.microsoft.com/office/drawing/2014/main" val="20002"/>
                    </a:ext>
                  </a:extLst>
                </a:gridCol>
                <a:gridCol w="1833108">
                  <a:extLst>
                    <a:ext uri="{9D8B030D-6E8A-4147-A177-3AD203B41FA5}">
                      <a16:colId xmlns:a16="http://schemas.microsoft.com/office/drawing/2014/main" val="20003"/>
                    </a:ext>
                  </a:extLst>
                </a:gridCol>
              </a:tblGrid>
              <a:tr h="22999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No.</a:t>
                      </a:r>
                      <a:endParaRPr kumimoji="0" lang="ja-JP" altLang="en-US" sz="120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gridSpan="2">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2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事業者（例）</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hMerge="1">
                  <a:txBody>
                    <a:bodyPr/>
                    <a:lstStyle/>
                    <a:p>
                      <a:endParaRPr kumimoji="1" lang="ja-JP" altLang="en-US"/>
                    </a:p>
                  </a:txBody>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2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従事予定者数</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2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役割</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extLst>
                  <a:ext uri="{0D108BD9-81ED-4DB2-BD59-A6C34878D82A}">
                    <a16:rowId xmlns:a16="http://schemas.microsoft.com/office/drawing/2014/main" val="10000"/>
                  </a:ext>
                </a:extLst>
              </a:tr>
              <a:tr h="286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１</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代表団体</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a:t>
                      </a: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株式会社</a:t>
                      </a:r>
                      <a:endPar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XXXX</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6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２</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参加団体</a:t>
                      </a:r>
                      <a:endParaRPr kumimoji="0" lang="ja-JP" altLang="en-US" sz="1050" b="1"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a:t>
                      </a: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株式会社</a:t>
                      </a:r>
                      <a:endPar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XXXX</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6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3</a:t>
                      </a:r>
                      <a:endPar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r>
                        <a:rPr lang="ja-JP" altLang="en-US" sz="1050"/>
                        <a:t>協力団体</a:t>
                      </a:r>
                      <a:endParaRPr lang="en-US" altLang="ja-JP" sz="1050"/>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58" name="正方形/長方形 57">
            <a:extLst>
              <a:ext uri="{FF2B5EF4-FFF2-40B4-BE49-F238E27FC236}">
                <a16:creationId xmlns:a16="http://schemas.microsoft.com/office/drawing/2014/main" id="{97F8D4A8-E964-4308-BDAD-FF2BAEB2565B}"/>
              </a:ext>
            </a:extLst>
          </p:cNvPr>
          <p:cNvSpPr/>
          <p:nvPr/>
        </p:nvSpPr>
        <p:spPr>
          <a:xfrm>
            <a:off x="8088547" y="1718004"/>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代表団体</a:t>
            </a:r>
          </a:p>
        </p:txBody>
      </p:sp>
      <p:sp>
        <p:nvSpPr>
          <p:cNvPr id="60" name="正方形/長方形 59">
            <a:extLst>
              <a:ext uri="{FF2B5EF4-FFF2-40B4-BE49-F238E27FC236}">
                <a16:creationId xmlns:a16="http://schemas.microsoft.com/office/drawing/2014/main" id="{97F8D4A8-E964-4308-BDAD-FF2BAEB2565B}"/>
              </a:ext>
            </a:extLst>
          </p:cNvPr>
          <p:cNvSpPr/>
          <p:nvPr/>
        </p:nvSpPr>
        <p:spPr>
          <a:xfrm>
            <a:off x="8088076" y="2358638"/>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3" name="正方形/長方形 62">
            <a:extLst>
              <a:ext uri="{FF2B5EF4-FFF2-40B4-BE49-F238E27FC236}">
                <a16:creationId xmlns:a16="http://schemas.microsoft.com/office/drawing/2014/main" id="{97F8D4A8-E964-4308-BDAD-FF2BAEB2565B}"/>
              </a:ext>
            </a:extLst>
          </p:cNvPr>
          <p:cNvSpPr/>
          <p:nvPr/>
        </p:nvSpPr>
        <p:spPr>
          <a:xfrm>
            <a:off x="6373840" y="2358638"/>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参加団体</a:t>
            </a:r>
            <a:endParaRPr kumimoji="1" lang="ja-JP" altLang="en-US" sz="12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4" name="正方形/長方形 63">
            <a:extLst>
              <a:ext uri="{FF2B5EF4-FFF2-40B4-BE49-F238E27FC236}">
                <a16:creationId xmlns:a16="http://schemas.microsoft.com/office/drawing/2014/main" id="{97F8D4A8-E964-4308-BDAD-FF2BAEB2565B}"/>
              </a:ext>
            </a:extLst>
          </p:cNvPr>
          <p:cNvSpPr/>
          <p:nvPr/>
        </p:nvSpPr>
        <p:spPr>
          <a:xfrm>
            <a:off x="9834618" y="2785064"/>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協力団体</a:t>
            </a:r>
          </a:p>
        </p:txBody>
      </p:sp>
      <p:cxnSp>
        <p:nvCxnSpPr>
          <p:cNvPr id="5" name="直線コネクタ 4"/>
          <p:cNvCxnSpPr>
            <a:stCxn id="58" idx="2"/>
            <a:endCxn id="60" idx="0"/>
          </p:cNvCxnSpPr>
          <p:nvPr/>
        </p:nvCxnSpPr>
        <p:spPr>
          <a:xfrm flipH="1">
            <a:off x="8871109" y="2062311"/>
            <a:ext cx="471" cy="296327"/>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7" name="カギ線コネクタ 6"/>
          <p:cNvCxnSpPr>
            <a:stCxn id="58" idx="2"/>
            <a:endCxn id="63" idx="0"/>
          </p:cNvCxnSpPr>
          <p:nvPr/>
        </p:nvCxnSpPr>
        <p:spPr>
          <a:xfrm rot="5400000">
            <a:off x="7866064" y="1353121"/>
            <a:ext cx="296327" cy="1714707"/>
          </a:xfrm>
          <a:prstGeom prst="bentConnector3">
            <a:avLst/>
          </a:prstGeom>
          <a:ln/>
        </p:spPr>
        <p:style>
          <a:lnRef idx="1">
            <a:schemeClr val="accent6"/>
          </a:lnRef>
          <a:fillRef idx="0">
            <a:schemeClr val="accent6"/>
          </a:fillRef>
          <a:effectRef idx="0">
            <a:schemeClr val="accent6"/>
          </a:effectRef>
          <a:fontRef idx="minor">
            <a:schemeClr val="tx1"/>
          </a:fontRef>
        </p:style>
      </p:cxnSp>
      <p:cxnSp>
        <p:nvCxnSpPr>
          <p:cNvPr id="65" name="カギ線コネクタ 64"/>
          <p:cNvCxnSpPr>
            <a:stCxn id="58" idx="3"/>
            <a:endCxn id="64" idx="0"/>
          </p:cNvCxnSpPr>
          <p:nvPr/>
        </p:nvCxnSpPr>
        <p:spPr>
          <a:xfrm>
            <a:off x="9654612" y="1890158"/>
            <a:ext cx="963039" cy="894906"/>
          </a:xfrm>
          <a:prstGeom prst="bentConnector2">
            <a:avLst/>
          </a:prstGeom>
          <a:ln/>
        </p:spPr>
        <p:style>
          <a:lnRef idx="1">
            <a:schemeClr val="accent6"/>
          </a:lnRef>
          <a:fillRef idx="0">
            <a:schemeClr val="accent6"/>
          </a:fillRef>
          <a:effectRef idx="0">
            <a:schemeClr val="accent6"/>
          </a:effectRef>
          <a:fontRef idx="minor">
            <a:schemeClr val="tx1"/>
          </a:fontRef>
        </p:style>
      </p:cxnSp>
      <p:sp>
        <p:nvSpPr>
          <p:cNvPr id="75"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a:off x="7392138" y="1018967"/>
            <a:ext cx="4428387" cy="513619"/>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defPPr>
              <a:defRPr lang="ja-JP"/>
            </a:defPPr>
            <a:lvl1pPr marL="285750" marR="0" lvl="0" indent="-285750" defTabSz="457200" fontAlgn="auto">
              <a:lnSpc>
                <a:spcPct val="100000"/>
              </a:lnSpc>
              <a:spcBef>
                <a:spcPts val="600"/>
              </a:spcBef>
              <a:spcAft>
                <a:spcPts val="0"/>
              </a:spcAft>
              <a:buClrTx/>
              <a:buSzTx/>
              <a:buFont typeface="Arial" panose="020B0604020202020204" pitchFamily="34" charset="0"/>
              <a:buChar char="•"/>
              <a:tabLst/>
              <a:defRPr kumimoji="0" sz="1400" b="0" i="0" u="none" strike="noStrike" kern="0" cap="none" spc="0" normalizeH="0" baseline="0">
                <a:ln>
                  <a:noFill/>
                </a:ln>
                <a:solidFill>
                  <a:prstClr val="black"/>
                </a:solidFill>
                <a:effectLst/>
                <a:uLnTx/>
                <a:uFillTx/>
                <a:latin typeface="Meiryo UI" panose="020B0604030504040204" pitchFamily="50" charset="-128"/>
              </a:defRPr>
            </a:lvl1pPr>
            <a:lvl2pPr marL="742950" marR="0" lvl="1" indent="-285750" defTabSz="457200" fontAlgn="auto">
              <a:lnSpc>
                <a:spcPct val="100000"/>
              </a:lnSpc>
              <a:spcBef>
                <a:spcPts val="600"/>
              </a:spcBef>
              <a:spcAft>
                <a:spcPts val="0"/>
              </a:spcAft>
              <a:buClrTx/>
              <a:buSzTx/>
              <a:buFont typeface="Wingdings" panose="05000000000000000000" pitchFamily="2" charset="2"/>
              <a:buChar char="ü"/>
              <a:tabLst/>
              <a:defRPr kumimoji="0" sz="1400" b="0" i="0" u="none" strike="noStrike" kern="0" cap="none" spc="0" normalizeH="0" baseline="0">
                <a:ln>
                  <a:noFill/>
                </a:ln>
                <a:solidFill>
                  <a:srgbClr val="C00000"/>
                </a:solidFill>
                <a:effectLst/>
                <a:uLnTx/>
                <a:uFillTx/>
                <a:latin typeface="Meiryo UI" panose="020B0604030504040204" pitchFamily="50" charset="-128"/>
              </a:defRPr>
            </a:lvl2pPr>
          </a:lstStyle>
          <a:p>
            <a:pPr marL="0" marR="0" lvl="0" indent="0" algn="l" defTabSz="4572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a:cs typeface="+mn-cs"/>
              </a:rPr>
              <a:t>複数事業者による実施の場合役割分担を記載すること</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a:cs typeface="+mn-cs"/>
            </a:endParaRPr>
          </a:p>
        </p:txBody>
      </p:sp>
      <p:graphicFrame>
        <p:nvGraphicFramePr>
          <p:cNvPr id="76" name="Group 72">
            <a:extLst>
              <a:ext uri="{FF2B5EF4-FFF2-40B4-BE49-F238E27FC236}">
                <a16:creationId xmlns:a16="http://schemas.microsoft.com/office/drawing/2014/main" id="{5CA4FAAB-A778-474F-B2CA-70B6E835A19A}"/>
              </a:ext>
            </a:extLst>
          </p:cNvPr>
          <p:cNvGraphicFramePr>
            <a:graphicFrameLocks noGrp="1"/>
          </p:cNvGraphicFramePr>
          <p:nvPr>
            <p:extLst>
              <p:ext uri="{D42A27DB-BD31-4B8C-83A1-F6EECF244321}">
                <p14:modId xmlns:p14="http://schemas.microsoft.com/office/powerpoint/2010/main" val="3772220365"/>
              </p:ext>
            </p:extLst>
          </p:nvPr>
        </p:nvGraphicFramePr>
        <p:xfrm>
          <a:off x="371081" y="3600516"/>
          <a:ext cx="5106707" cy="1137372"/>
        </p:xfrm>
        <a:graphic>
          <a:graphicData uri="http://schemas.openxmlformats.org/drawingml/2006/table">
            <a:tbl>
              <a:tblPr/>
              <a:tblGrid>
                <a:gridCol w="443394">
                  <a:extLst>
                    <a:ext uri="{9D8B030D-6E8A-4147-A177-3AD203B41FA5}">
                      <a16:colId xmlns:a16="http://schemas.microsoft.com/office/drawing/2014/main" val="398132584"/>
                    </a:ext>
                  </a:extLst>
                </a:gridCol>
                <a:gridCol w="842276">
                  <a:extLst>
                    <a:ext uri="{9D8B030D-6E8A-4147-A177-3AD203B41FA5}">
                      <a16:colId xmlns:a16="http://schemas.microsoft.com/office/drawing/2014/main" val="20002"/>
                    </a:ext>
                  </a:extLst>
                </a:gridCol>
                <a:gridCol w="1306286">
                  <a:extLst>
                    <a:ext uri="{9D8B030D-6E8A-4147-A177-3AD203B41FA5}">
                      <a16:colId xmlns:a16="http://schemas.microsoft.com/office/drawing/2014/main" val="75540912"/>
                    </a:ext>
                  </a:extLst>
                </a:gridCol>
                <a:gridCol w="2514751">
                  <a:extLst>
                    <a:ext uri="{9D8B030D-6E8A-4147-A177-3AD203B41FA5}">
                      <a16:colId xmlns:a16="http://schemas.microsoft.com/office/drawing/2014/main" val="20003"/>
                    </a:ext>
                  </a:extLst>
                </a:gridCol>
              </a:tblGrid>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No.</a:t>
                      </a:r>
                      <a:endParaRPr kumimoji="0" lang="ja-JP" altLang="en-US" sz="105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担当者</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役割</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実施項目</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extLst>
                  <a:ext uri="{0D108BD9-81ED-4DB2-BD59-A6C34878D82A}">
                    <a16:rowId xmlns:a16="http://schemas.microsoft.com/office/drawing/2014/main" val="10000"/>
                  </a:ext>
                </a:extLst>
              </a:tr>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１</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a:t>
                      </a:r>
                      <a:endPar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事業責任者</a:t>
                      </a:r>
                      <a:endPar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全体管理</a:t>
                      </a:r>
                      <a:endPar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２</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a:t>
                      </a:r>
                      <a:endPar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a:t>
                      </a: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実施担当者</a:t>
                      </a:r>
                      <a:endPar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a:t>
                      </a: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の実施</a:t>
                      </a:r>
                      <a:endPar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3</a:t>
                      </a:r>
                      <a:endPar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7" name="正方形/長方形 76">
            <a:extLst>
              <a:ext uri="{FF2B5EF4-FFF2-40B4-BE49-F238E27FC236}">
                <a16:creationId xmlns:a16="http://schemas.microsoft.com/office/drawing/2014/main" id="{97F8D4A8-E964-4308-BDAD-FF2BAEB2565B}"/>
              </a:ext>
            </a:extLst>
          </p:cNvPr>
          <p:cNvSpPr/>
          <p:nvPr/>
        </p:nvSpPr>
        <p:spPr>
          <a:xfrm>
            <a:off x="1342574" y="1596214"/>
            <a:ext cx="2397437"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1.</a:t>
            </a:r>
            <a:r>
              <a:rPr lang="ja-JP" altLang="en-US" sz="1200">
                <a:solidFill>
                  <a:srgbClr val="000000"/>
                </a:solidFill>
                <a:latin typeface="Meiryo UI" panose="020B0604030504040204" pitchFamily="50" charset="-128"/>
                <a:ea typeface="Meiryo UI" panose="020B0604030504040204" pitchFamily="50" charset="-128"/>
              </a:rPr>
              <a:t>事業</a:t>
            </a: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責任者</a:t>
            </a:r>
          </a:p>
        </p:txBody>
      </p:sp>
      <p:sp>
        <p:nvSpPr>
          <p:cNvPr id="78" name="正方形/長方形 77">
            <a:extLst>
              <a:ext uri="{FF2B5EF4-FFF2-40B4-BE49-F238E27FC236}">
                <a16:creationId xmlns:a16="http://schemas.microsoft.com/office/drawing/2014/main" id="{97F8D4A8-E964-4308-BDAD-FF2BAEB2565B}"/>
              </a:ext>
            </a:extLst>
          </p:cNvPr>
          <p:cNvSpPr/>
          <p:nvPr/>
        </p:nvSpPr>
        <p:spPr>
          <a:xfrm>
            <a:off x="371081" y="2630220"/>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2.XX</a:t>
            </a: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担当</a:t>
            </a:r>
          </a:p>
        </p:txBody>
      </p:sp>
      <p:cxnSp>
        <p:nvCxnSpPr>
          <p:cNvPr id="80" name="カギ線コネクタ 79"/>
          <p:cNvCxnSpPr>
            <a:stCxn id="77" idx="2"/>
            <a:endCxn id="78" idx="0"/>
          </p:cNvCxnSpPr>
          <p:nvPr/>
        </p:nvCxnSpPr>
        <p:spPr>
          <a:xfrm rot="5400000">
            <a:off x="1502855" y="1591781"/>
            <a:ext cx="689699" cy="1387179"/>
          </a:xfrm>
          <a:prstGeom prst="bentConnector3">
            <a:avLst>
              <a:gd name="adj1" fmla="val 50000"/>
            </a:avLst>
          </a:prstGeom>
          <a:ln/>
        </p:spPr>
        <p:style>
          <a:lnRef idx="1">
            <a:schemeClr val="accent6"/>
          </a:lnRef>
          <a:fillRef idx="0">
            <a:schemeClr val="accent6"/>
          </a:fillRef>
          <a:effectRef idx="0">
            <a:schemeClr val="accent6"/>
          </a:effectRef>
          <a:fontRef idx="minor">
            <a:schemeClr val="tx1"/>
          </a:fontRef>
        </p:style>
      </p:cxnSp>
      <p:sp>
        <p:nvSpPr>
          <p:cNvPr id="81" name="正方形/長方形 80">
            <a:extLst>
              <a:ext uri="{FF2B5EF4-FFF2-40B4-BE49-F238E27FC236}">
                <a16:creationId xmlns:a16="http://schemas.microsoft.com/office/drawing/2014/main" id="{97F8D4A8-E964-4308-BDAD-FF2BAEB2565B}"/>
              </a:ext>
            </a:extLst>
          </p:cNvPr>
          <p:cNvSpPr/>
          <p:nvPr/>
        </p:nvSpPr>
        <p:spPr>
          <a:xfrm>
            <a:off x="2141401" y="2618138"/>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3.XX</a:t>
            </a: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担当</a:t>
            </a:r>
          </a:p>
        </p:txBody>
      </p:sp>
      <p:cxnSp>
        <p:nvCxnSpPr>
          <p:cNvPr id="82" name="カギ線コネクタ 81"/>
          <p:cNvCxnSpPr>
            <a:stCxn id="77" idx="2"/>
            <a:endCxn id="81" idx="0"/>
          </p:cNvCxnSpPr>
          <p:nvPr/>
        </p:nvCxnSpPr>
        <p:spPr>
          <a:xfrm rot="16200000" flipH="1">
            <a:off x="2394055" y="2087758"/>
            <a:ext cx="677617" cy="383141"/>
          </a:xfrm>
          <a:prstGeom prst="bentConnector3">
            <a:avLst>
              <a:gd name="adj1" fmla="val 50000"/>
            </a:avLst>
          </a:prstGeom>
          <a:ln/>
        </p:spPr>
        <p:style>
          <a:lnRef idx="1">
            <a:schemeClr val="accent6"/>
          </a:lnRef>
          <a:fillRef idx="0">
            <a:schemeClr val="accent6"/>
          </a:fillRef>
          <a:effectRef idx="0">
            <a:schemeClr val="accent6"/>
          </a:effectRef>
          <a:fontRef idx="minor">
            <a:schemeClr val="tx1"/>
          </a:fontRef>
        </p:style>
      </p:cxnSp>
      <p:sp>
        <p:nvSpPr>
          <p:cNvPr id="83" name="正方形/長方形 82">
            <a:extLst>
              <a:ext uri="{FF2B5EF4-FFF2-40B4-BE49-F238E27FC236}">
                <a16:creationId xmlns:a16="http://schemas.microsoft.com/office/drawing/2014/main" id="{97F8D4A8-E964-4308-BDAD-FF2BAEB2565B}"/>
              </a:ext>
            </a:extLst>
          </p:cNvPr>
          <p:cNvSpPr/>
          <p:nvPr/>
        </p:nvSpPr>
        <p:spPr>
          <a:xfrm>
            <a:off x="3911722" y="2630220"/>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XX</a:t>
            </a: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担当</a:t>
            </a:r>
          </a:p>
        </p:txBody>
      </p:sp>
      <p:cxnSp>
        <p:nvCxnSpPr>
          <p:cNvPr id="84" name="カギ線コネクタ 83"/>
          <p:cNvCxnSpPr>
            <a:stCxn id="77" idx="2"/>
            <a:endCxn id="83" idx="0"/>
          </p:cNvCxnSpPr>
          <p:nvPr/>
        </p:nvCxnSpPr>
        <p:spPr>
          <a:xfrm rot="16200000" flipH="1">
            <a:off x="3273175" y="1208639"/>
            <a:ext cx="689699" cy="2153462"/>
          </a:xfrm>
          <a:prstGeom prst="bentConnector3">
            <a:avLst>
              <a:gd name="adj1" fmla="val 50000"/>
            </a:avLst>
          </a:prstGeom>
          <a:ln/>
        </p:spPr>
        <p:style>
          <a:lnRef idx="1">
            <a:schemeClr val="accent6"/>
          </a:lnRef>
          <a:fillRef idx="0">
            <a:schemeClr val="accent6"/>
          </a:fillRef>
          <a:effectRef idx="0">
            <a:schemeClr val="accent6"/>
          </a:effectRef>
          <a:fontRef idx="minor">
            <a:schemeClr val="tx1"/>
          </a:fontRef>
        </p:style>
      </p:cxnSp>
      <p:sp>
        <p:nvSpPr>
          <p:cNvPr id="87" name="正方形/長方形 86">
            <a:extLst>
              <a:ext uri="{FF2B5EF4-FFF2-40B4-BE49-F238E27FC236}">
                <a16:creationId xmlns:a16="http://schemas.microsoft.com/office/drawing/2014/main" id="{97F8D4A8-E964-4308-BDAD-FF2BAEB2565B}"/>
              </a:ext>
            </a:extLst>
          </p:cNvPr>
          <p:cNvSpPr/>
          <p:nvPr/>
        </p:nvSpPr>
        <p:spPr>
          <a:xfrm>
            <a:off x="2141401" y="3175092"/>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XX</a:t>
            </a: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担当</a:t>
            </a:r>
          </a:p>
        </p:txBody>
      </p:sp>
      <p:cxnSp>
        <p:nvCxnSpPr>
          <p:cNvPr id="89" name="直線コネクタ 88"/>
          <p:cNvCxnSpPr>
            <a:stCxn id="81" idx="2"/>
            <a:endCxn id="87" idx="0"/>
          </p:cNvCxnSpPr>
          <p:nvPr/>
        </p:nvCxnSpPr>
        <p:spPr>
          <a:xfrm>
            <a:off x="2924434" y="2962445"/>
            <a:ext cx="0" cy="212647"/>
          </a:xfrm>
          <a:prstGeom prst="line">
            <a:avLst/>
          </a:prstGeom>
          <a:ln/>
        </p:spPr>
        <p:style>
          <a:lnRef idx="1">
            <a:schemeClr val="accent6"/>
          </a:lnRef>
          <a:fillRef idx="0">
            <a:schemeClr val="accent6"/>
          </a:fillRef>
          <a:effectRef idx="0">
            <a:schemeClr val="accent6"/>
          </a:effectRef>
          <a:fontRef idx="minor">
            <a:schemeClr val="tx1"/>
          </a:fontRef>
        </p:style>
      </p:cxnSp>
      <p:sp>
        <p:nvSpPr>
          <p:cNvPr id="57" name="AutoShape 10">
            <a:extLst>
              <a:ext uri="{FF2B5EF4-FFF2-40B4-BE49-F238E27FC236}">
                <a16:creationId xmlns:a16="http://schemas.microsoft.com/office/drawing/2014/main" id="{DAB6380F-18A1-4D89-8C9E-607F6E59B69F}"/>
              </a:ext>
            </a:extLst>
          </p:cNvPr>
          <p:cNvSpPr>
            <a:spLocks noChangeArrowheads="1"/>
          </p:cNvSpPr>
          <p:nvPr/>
        </p:nvSpPr>
        <p:spPr bwMode="auto">
          <a:xfrm>
            <a:off x="2626809" y="4815827"/>
            <a:ext cx="6912000" cy="1701351"/>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事業の実施における体制と参画者毎の役割</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indent="-285750" defTabSz="457200">
              <a:spcBef>
                <a:spcPts val="600"/>
              </a:spcBef>
              <a:buFont typeface="Arial" panose="020B0604020202020204" pitchFamily="34" charset="0"/>
              <a:buChar char="•"/>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6</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全体管理を中心的に担う責任者と個別の参画者について、役割分担と実施項目が具体的に計画されているか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体制における各参画者の役割及び関係性が示されているか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複数事業者による場合、団体ごとの役割分担や関係性が記載されているか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p:txBody>
      </p:sp>
      <p:sp>
        <p:nvSpPr>
          <p:cNvPr id="92"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rot="868181">
            <a:off x="3860316" y="2132487"/>
            <a:ext cx="1250131" cy="235980"/>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rPr>
              <a:t>（イメージ）</a:t>
            </a:r>
          </a:p>
        </p:txBody>
      </p:sp>
      <p:sp>
        <p:nvSpPr>
          <p:cNvPr id="25"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rot="868181">
            <a:off x="10073910" y="2132487"/>
            <a:ext cx="1250131" cy="235980"/>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rPr>
              <a:t>（イメージ）</a:t>
            </a:r>
          </a:p>
        </p:txBody>
      </p:sp>
      <p:sp>
        <p:nvSpPr>
          <p:cNvPr id="8" name="正方形/長方形 7">
            <a:extLst>
              <a:ext uri="{FF2B5EF4-FFF2-40B4-BE49-F238E27FC236}">
                <a16:creationId xmlns:a16="http://schemas.microsoft.com/office/drawing/2014/main" id="{ED383F69-4B59-0A32-A337-B6A0C31F6EE6}"/>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②</a:t>
            </a:r>
            <a:r>
              <a:rPr lang="en-US" altLang="ja-JP" sz="1200">
                <a:solidFill>
                  <a:schemeClr val="tx1"/>
                </a:solidFill>
                <a:latin typeface="+mn-ea"/>
              </a:rPr>
              <a:t>‐(3)</a:t>
            </a:r>
            <a:r>
              <a:rPr lang="ja-JP" altLang="en-US" sz="1200">
                <a:solidFill>
                  <a:schemeClr val="tx1"/>
                </a:solidFill>
                <a:latin typeface="+mn-ea"/>
              </a:rPr>
              <a:t>実施体制</a:t>
            </a:r>
            <a:endParaRPr lang="en-US" altLang="ja-JP" sz="1200">
              <a:solidFill>
                <a:schemeClr val="tx1"/>
              </a:solidFill>
              <a:latin typeface="+mn-ea"/>
            </a:endParaRPr>
          </a:p>
          <a:p>
            <a:r>
              <a:rPr kumimoji="1" lang="ja-JP" altLang="en-US" sz="1200">
                <a:solidFill>
                  <a:schemeClr val="tx1"/>
                </a:solidFill>
                <a:latin typeface="+mn-ea"/>
              </a:rPr>
              <a:t>（ア）具体的な参画者</a:t>
            </a:r>
            <a:endParaRPr kumimoji="1" lang="en-US" altLang="ja-JP" sz="1200">
              <a:solidFill>
                <a:schemeClr val="tx1"/>
              </a:solidFill>
              <a:latin typeface="+mn-ea"/>
            </a:endParaRPr>
          </a:p>
          <a:p>
            <a:r>
              <a:rPr kumimoji="1" lang="ja-JP" altLang="en-US" sz="1200">
                <a:solidFill>
                  <a:schemeClr val="tx1"/>
                </a:solidFill>
                <a:latin typeface="+mn-ea"/>
              </a:rPr>
              <a:t>（イ）各参画者の役割と関係性</a:t>
            </a:r>
            <a:endParaRPr kumimoji="1" lang="en-US" altLang="ja-JP" sz="1200">
              <a:solidFill>
                <a:schemeClr val="tx1"/>
              </a:solidFill>
              <a:latin typeface="+mn-ea"/>
            </a:endParaRPr>
          </a:p>
        </p:txBody>
      </p:sp>
    </p:spTree>
    <p:extLst>
      <p:ext uri="{BB962C8B-B14F-4D97-AF65-F5344CB8AC3E}">
        <p14:creationId xmlns:p14="http://schemas.microsoft.com/office/powerpoint/2010/main" val="4202942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a:lstStyle/>
          <a:p>
            <a:r>
              <a:rPr lang="en-US" altLang="ja-JP"/>
              <a:t>【</a:t>
            </a:r>
            <a:r>
              <a:rPr lang="ja-JP" altLang="en-US"/>
              <a:t>②応募事業内容</a:t>
            </a:r>
            <a:r>
              <a:rPr lang="en-US" altLang="ja-JP"/>
              <a:t>】</a:t>
            </a:r>
            <a:br>
              <a:rPr lang="en-US" altLang="ja-JP"/>
            </a:br>
            <a:r>
              <a:rPr lang="en-US" altLang="ja-JP"/>
              <a:t>【</a:t>
            </a:r>
            <a:r>
              <a:rPr lang="ja-JP" altLang="en-US"/>
              <a:t>安全対策</a:t>
            </a:r>
            <a:r>
              <a:rPr lang="en-US" altLang="ja-JP"/>
              <a:t>】</a:t>
            </a:r>
            <a:endParaRPr kumimoji="1" lang="ja-JP" altLang="en-US"/>
          </a:p>
        </p:txBody>
      </p:sp>
      <p:cxnSp>
        <p:nvCxnSpPr>
          <p:cNvPr id="6" name="直線コネクタ 10">
            <a:extLst>
              <a:ext uri="{FF2B5EF4-FFF2-40B4-BE49-F238E27FC236}">
                <a16:creationId xmlns:a16="http://schemas.microsoft.com/office/drawing/2014/main" id="{51BFE2A8-42A2-4E76-B629-FD38DA37B0E3}"/>
              </a:ext>
            </a:extLst>
          </p:cNvPr>
          <p:cNvCxnSpPr>
            <a:cxnSpLocks/>
          </p:cNvCxnSpPr>
          <p:nvPr/>
        </p:nvCxnSpPr>
        <p:spPr bwMode="auto">
          <a:xfrm>
            <a:off x="371475" y="1310777"/>
            <a:ext cx="5621364"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7" name="Rectangle 5">
            <a:extLst>
              <a:ext uri="{FF2B5EF4-FFF2-40B4-BE49-F238E27FC236}">
                <a16:creationId xmlns:a16="http://schemas.microsoft.com/office/drawing/2014/main" id="{C5C97B81-32F3-4188-8BE7-4DFC82D2DD2E}"/>
              </a:ext>
            </a:extLst>
          </p:cNvPr>
          <p:cNvSpPr>
            <a:spLocks noChangeArrowheads="1"/>
          </p:cNvSpPr>
          <p:nvPr/>
        </p:nvSpPr>
        <p:spPr bwMode="auto">
          <a:xfrm>
            <a:off x="2119755" y="1205433"/>
            <a:ext cx="1992117"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想定されるリスク</a:t>
            </a:r>
          </a:p>
        </p:txBody>
      </p:sp>
      <p:cxnSp>
        <p:nvCxnSpPr>
          <p:cNvPr id="8" name="直線コネクタ 7">
            <a:extLst>
              <a:ext uri="{FF2B5EF4-FFF2-40B4-BE49-F238E27FC236}">
                <a16:creationId xmlns:a16="http://schemas.microsoft.com/office/drawing/2014/main" id="{51BFE2A8-42A2-4E76-B629-FD38DA37B0E3}"/>
              </a:ext>
            </a:extLst>
          </p:cNvPr>
          <p:cNvCxnSpPr>
            <a:cxnSpLocks/>
          </p:cNvCxnSpPr>
          <p:nvPr/>
        </p:nvCxnSpPr>
        <p:spPr bwMode="auto">
          <a:xfrm>
            <a:off x="6199161" y="1310777"/>
            <a:ext cx="5621364"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9" name="Rectangle 5">
            <a:extLst>
              <a:ext uri="{FF2B5EF4-FFF2-40B4-BE49-F238E27FC236}">
                <a16:creationId xmlns:a16="http://schemas.microsoft.com/office/drawing/2014/main" id="{C5C97B81-32F3-4188-8BE7-4DFC82D2DD2E}"/>
              </a:ext>
            </a:extLst>
          </p:cNvPr>
          <p:cNvSpPr>
            <a:spLocks noChangeArrowheads="1"/>
          </p:cNvSpPr>
          <p:nvPr/>
        </p:nvSpPr>
        <p:spPr bwMode="auto">
          <a:xfrm>
            <a:off x="7903412" y="1205433"/>
            <a:ext cx="2202396"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対策・対応方法</a:t>
            </a:r>
          </a:p>
        </p:txBody>
      </p:sp>
      <p:sp>
        <p:nvSpPr>
          <p:cNvPr id="10" name="正方形/長方形 9">
            <a:extLst>
              <a:ext uri="{FF2B5EF4-FFF2-40B4-BE49-F238E27FC236}">
                <a16:creationId xmlns:a16="http://schemas.microsoft.com/office/drawing/2014/main" id="{7F50B7F7-ADB5-40E0-8FA8-4C228D849299}"/>
              </a:ext>
            </a:extLst>
          </p:cNvPr>
          <p:cNvSpPr/>
          <p:nvPr/>
        </p:nvSpPr>
        <p:spPr>
          <a:xfrm>
            <a:off x="376588" y="1808329"/>
            <a:ext cx="5616250" cy="442895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p>
        </p:txBody>
      </p:sp>
      <p:sp>
        <p:nvSpPr>
          <p:cNvPr id="11" name="正方形/長方形 10">
            <a:extLst>
              <a:ext uri="{FF2B5EF4-FFF2-40B4-BE49-F238E27FC236}">
                <a16:creationId xmlns:a16="http://schemas.microsoft.com/office/drawing/2014/main" id="{7F50B7F7-ADB5-40E0-8FA8-4C228D849299}"/>
              </a:ext>
            </a:extLst>
          </p:cNvPr>
          <p:cNvSpPr/>
          <p:nvPr/>
        </p:nvSpPr>
        <p:spPr>
          <a:xfrm>
            <a:off x="6204275" y="1808329"/>
            <a:ext cx="5616250" cy="442895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p>
        </p:txBody>
      </p:sp>
      <p:sp>
        <p:nvSpPr>
          <p:cNvPr id="5" name="AutoShape 10">
            <a:extLst>
              <a:ext uri="{FF2B5EF4-FFF2-40B4-BE49-F238E27FC236}">
                <a16:creationId xmlns:a16="http://schemas.microsoft.com/office/drawing/2014/main" id="{93654BDB-ED81-42CD-9E06-08B932D719EA}"/>
              </a:ext>
            </a:extLst>
          </p:cNvPr>
          <p:cNvSpPr>
            <a:spLocks noChangeArrowheads="1"/>
          </p:cNvSpPr>
          <p:nvPr/>
        </p:nvSpPr>
        <p:spPr bwMode="auto">
          <a:xfrm>
            <a:off x="2490906" y="3157842"/>
            <a:ext cx="7210188" cy="1440086"/>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kern="0">
                <a:solidFill>
                  <a:srgbClr val="000000"/>
                </a:solidFill>
                <a:latin typeface="Meiryo UI" panose="020B0604030504040204" pitchFamily="50" charset="-128"/>
                <a:ea typeface="Meiryo UI"/>
              </a:rPr>
              <a:t>事業</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の実施を通して</a:t>
            </a: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想定されるリスクと対応方法</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6</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事業の遂行にあたり安全上の懸念点がリストアップされているか</a:t>
            </a: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安全上のリスクに対する対処方法（対応フロー、連絡先、アクション）が明示されているか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kern="0">
                <a:latin typeface="Meiryo UI" panose="020B0604030504040204" pitchFamily="50" charset="-128"/>
                <a:ea typeface="Meiryo UI"/>
              </a:rPr>
              <a:t>関係する法令が明確かつ遵守していることが明示されているか</a:t>
            </a:r>
            <a:endParaRPr kumimoji="0" lang="ja-JP" altLang="en-US" sz="1400" b="0" i="0" u="none" strike="noStrike" kern="0" cap="none" spc="0" normalizeH="0" baseline="0" noProof="0">
              <a:ln>
                <a:noFill/>
              </a:ln>
              <a:effectLst/>
              <a:uLnTx/>
              <a:uFillTx/>
              <a:latin typeface="Meiryo UI" panose="020B0604030504040204" pitchFamily="50" charset="-128"/>
              <a:ea typeface="Meiryo UI"/>
              <a:cs typeface="+mn-cs"/>
            </a:endParaRPr>
          </a:p>
        </p:txBody>
      </p:sp>
      <p:sp>
        <p:nvSpPr>
          <p:cNvPr id="12" name="正方形/長方形 11">
            <a:extLst>
              <a:ext uri="{FF2B5EF4-FFF2-40B4-BE49-F238E27FC236}">
                <a16:creationId xmlns:a16="http://schemas.microsoft.com/office/drawing/2014/main" id="{900EB83A-8F19-971D-BF3F-C6DDD6CA08A0}"/>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②</a:t>
            </a:r>
            <a:r>
              <a:rPr lang="en-US" altLang="ja-JP" sz="1200">
                <a:solidFill>
                  <a:schemeClr val="tx1"/>
                </a:solidFill>
                <a:latin typeface="+mn-ea"/>
              </a:rPr>
              <a:t>‐(4)</a:t>
            </a:r>
            <a:r>
              <a:rPr lang="ja-JP" altLang="en-US" sz="1200">
                <a:solidFill>
                  <a:schemeClr val="tx1"/>
                </a:solidFill>
                <a:latin typeface="+mn-ea"/>
              </a:rPr>
              <a:t>安全対策</a:t>
            </a:r>
            <a:endParaRPr lang="en-US" altLang="ja-JP" sz="1200">
              <a:solidFill>
                <a:schemeClr val="tx1"/>
              </a:solidFill>
              <a:latin typeface="+mn-ea"/>
            </a:endParaRPr>
          </a:p>
          <a:p>
            <a:r>
              <a:rPr lang="ja-JP" altLang="en-US" sz="1200">
                <a:solidFill>
                  <a:schemeClr val="tx1"/>
                </a:solidFill>
                <a:latin typeface="+mn-ea"/>
              </a:rPr>
              <a:t>（ア）安全管理方針、対応フロー</a:t>
            </a:r>
            <a:endParaRPr lang="en-US" altLang="ja-JP" sz="1200">
              <a:solidFill>
                <a:schemeClr val="tx1"/>
              </a:solidFill>
              <a:latin typeface="+mn-ea"/>
            </a:endParaRPr>
          </a:p>
          <a:p>
            <a:r>
              <a:rPr kumimoji="1" lang="ja-JP" altLang="en-US" sz="1200">
                <a:solidFill>
                  <a:schemeClr val="tx1"/>
                </a:solidFill>
                <a:latin typeface="+mn-ea"/>
              </a:rPr>
              <a:t>（イ）関連</a:t>
            </a:r>
            <a:r>
              <a:rPr lang="ja-JP" altLang="en-US" sz="1200">
                <a:solidFill>
                  <a:schemeClr val="tx1"/>
                </a:solidFill>
                <a:latin typeface="+mn-ea"/>
              </a:rPr>
              <a:t>法令</a:t>
            </a:r>
            <a:r>
              <a:rPr kumimoji="1" lang="ja-JP" altLang="en-US" sz="1200">
                <a:solidFill>
                  <a:schemeClr val="tx1"/>
                </a:solidFill>
                <a:latin typeface="+mn-ea"/>
              </a:rPr>
              <a:t>の遵守</a:t>
            </a:r>
            <a:endParaRPr kumimoji="1" lang="en-US" altLang="ja-JP" sz="1200">
              <a:solidFill>
                <a:schemeClr val="tx1"/>
              </a:solidFill>
              <a:latin typeface="+mn-ea"/>
            </a:endParaRPr>
          </a:p>
        </p:txBody>
      </p:sp>
    </p:spTree>
    <p:extLst>
      <p:ext uri="{BB962C8B-B14F-4D97-AF65-F5344CB8AC3E}">
        <p14:creationId xmlns:p14="http://schemas.microsoft.com/office/powerpoint/2010/main" val="842856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a:lstStyle/>
          <a:p>
            <a:r>
              <a:rPr lang="en-US" altLang="ja-JP"/>
              <a:t>【</a:t>
            </a:r>
            <a:r>
              <a:rPr lang="ja-JP" altLang="en-US"/>
              <a:t>②応募事業内容</a:t>
            </a:r>
            <a:r>
              <a:rPr lang="en-US" altLang="ja-JP"/>
              <a:t>】</a:t>
            </a:r>
            <a:br>
              <a:rPr lang="en-US" altLang="ja-JP"/>
            </a:br>
            <a:r>
              <a:rPr lang="en-US" altLang="ja-JP"/>
              <a:t>【</a:t>
            </a:r>
            <a:r>
              <a:rPr lang="ja-JP" altLang="en-US"/>
              <a:t>費用</a:t>
            </a:r>
            <a:r>
              <a:rPr lang="en-US" altLang="ja-JP"/>
              <a:t>】</a:t>
            </a:r>
            <a:endParaRPr kumimoji="1" lang="ja-JP" altLang="en-US"/>
          </a:p>
        </p:txBody>
      </p:sp>
      <p:sp>
        <p:nvSpPr>
          <p:cNvPr id="3" name="テキスト プレースホルダー 2"/>
          <p:cNvSpPr>
            <a:spLocks noGrp="1"/>
          </p:cNvSpPr>
          <p:nvPr>
            <p:ph type="body" sz="quarter" idx="13"/>
          </p:nvPr>
        </p:nvSpPr>
        <p:spPr/>
        <p:txBody>
          <a:bodyPr/>
          <a:lstStyle/>
          <a:p>
            <a:endParaRPr kumimoji="1" lang="ja-JP" altLang="en-US"/>
          </a:p>
        </p:txBody>
      </p:sp>
      <p:graphicFrame>
        <p:nvGraphicFramePr>
          <p:cNvPr id="11" name="表 10"/>
          <p:cNvGraphicFramePr>
            <a:graphicFrameLocks noGrp="1"/>
          </p:cNvGraphicFramePr>
          <p:nvPr>
            <p:extLst>
              <p:ext uri="{D42A27DB-BD31-4B8C-83A1-F6EECF244321}">
                <p14:modId xmlns:p14="http://schemas.microsoft.com/office/powerpoint/2010/main" val="2442464149"/>
              </p:ext>
            </p:extLst>
          </p:nvPr>
        </p:nvGraphicFramePr>
        <p:xfrm>
          <a:off x="354418" y="2800641"/>
          <a:ext cx="11483164" cy="2133670"/>
        </p:xfrm>
        <a:graphic>
          <a:graphicData uri="http://schemas.openxmlformats.org/drawingml/2006/table">
            <a:tbl>
              <a:tblPr/>
              <a:tblGrid>
                <a:gridCol w="3221748">
                  <a:extLst>
                    <a:ext uri="{9D8B030D-6E8A-4147-A177-3AD203B41FA5}">
                      <a16:colId xmlns:a16="http://schemas.microsoft.com/office/drawing/2014/main" val="469379627"/>
                    </a:ext>
                  </a:extLst>
                </a:gridCol>
                <a:gridCol w="4036214">
                  <a:extLst>
                    <a:ext uri="{9D8B030D-6E8A-4147-A177-3AD203B41FA5}">
                      <a16:colId xmlns:a16="http://schemas.microsoft.com/office/drawing/2014/main" val="4118708399"/>
                    </a:ext>
                  </a:extLst>
                </a:gridCol>
                <a:gridCol w="4225202">
                  <a:extLst>
                    <a:ext uri="{9D8B030D-6E8A-4147-A177-3AD203B41FA5}">
                      <a16:colId xmlns:a16="http://schemas.microsoft.com/office/drawing/2014/main" val="991620742"/>
                    </a:ext>
                  </a:extLst>
                </a:gridCol>
              </a:tblGrid>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項目</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見積（税込）</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備考</a:t>
                      </a:r>
                      <a:r>
                        <a:rPr kumimoji="0" lang="ja-JP" altLang="en-US" sz="1400" b="0"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（算出根拠やコストを抑える工夫）</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extLst>
                  <a:ext uri="{0D108BD9-81ED-4DB2-BD59-A6C34878D82A}">
                    <a16:rowId xmlns:a16="http://schemas.microsoft.com/office/drawing/2014/main" val="3183643227"/>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a:t>
                      </a:r>
                      <a:endPar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ja-JP" altLang="en-US" sz="14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4658349"/>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813456"/>
                  </a:ext>
                </a:extLst>
              </a:tr>
              <a:tr h="300669">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4237315"/>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6346477"/>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1685695"/>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20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4097509"/>
                  </a:ext>
                </a:extLst>
              </a:tr>
            </a:tbl>
          </a:graphicData>
        </a:graphic>
      </p:graphicFrame>
      <p:sp>
        <p:nvSpPr>
          <p:cNvPr id="13" name="Rectangle 5">
            <a:extLst>
              <a:ext uri="{FF2B5EF4-FFF2-40B4-BE49-F238E27FC236}">
                <a16:creationId xmlns:a16="http://schemas.microsoft.com/office/drawing/2014/main" id="{C5C97B81-32F3-4188-8BE7-4DFC82D2DD2E}"/>
              </a:ext>
            </a:extLst>
          </p:cNvPr>
          <p:cNvSpPr>
            <a:spLocks noChangeArrowheads="1"/>
          </p:cNvSpPr>
          <p:nvPr/>
        </p:nvSpPr>
        <p:spPr bwMode="auto">
          <a:xfrm>
            <a:off x="384748" y="2546553"/>
            <a:ext cx="2483104"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費用内訳（令和</a:t>
            </a:r>
            <a:r>
              <a:rPr kumimoji="0" lang="en-US" altLang="ja-JP"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年度）</a:t>
            </a:r>
          </a:p>
        </p:txBody>
      </p:sp>
      <p:sp>
        <p:nvSpPr>
          <p:cNvPr id="14" name="Rectangle 5">
            <a:extLst>
              <a:ext uri="{FF2B5EF4-FFF2-40B4-BE49-F238E27FC236}">
                <a16:creationId xmlns:a16="http://schemas.microsoft.com/office/drawing/2014/main" id="{C5C97B81-32F3-4188-8BE7-4DFC82D2DD2E}"/>
              </a:ext>
            </a:extLst>
          </p:cNvPr>
          <p:cNvSpPr>
            <a:spLocks noChangeArrowheads="1"/>
          </p:cNvSpPr>
          <p:nvPr/>
        </p:nvSpPr>
        <p:spPr bwMode="auto">
          <a:xfrm>
            <a:off x="343010" y="1540713"/>
            <a:ext cx="205740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プロジェクト総額</a:t>
            </a:r>
          </a:p>
        </p:txBody>
      </p:sp>
      <p:sp>
        <p:nvSpPr>
          <p:cNvPr id="15" name="AutoShape 10">
            <a:extLst>
              <a:ext uri="{FF2B5EF4-FFF2-40B4-BE49-F238E27FC236}">
                <a16:creationId xmlns:a16="http://schemas.microsoft.com/office/drawing/2014/main" id="{9E49E163-4B71-4404-B193-AF63D63BA3F7}"/>
              </a:ext>
            </a:extLst>
          </p:cNvPr>
          <p:cNvSpPr>
            <a:spLocks noChangeArrowheads="1"/>
          </p:cNvSpPr>
          <p:nvPr/>
        </p:nvSpPr>
        <p:spPr bwMode="auto">
          <a:xfrm>
            <a:off x="5785657" y="4211655"/>
            <a:ext cx="6047073" cy="2020387"/>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総額・費用内訳・算出根拠や工夫</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について記載ください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要領６（</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必要となる費用が詳細に記載されているか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457200" marR="0" lvl="1"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　　（表やスライドが不足する場合は適宜追加してください）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「事業一式」のような記載を避けて、項目を複数にわけているか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費用項目ごとの算出根拠を示すとともにコストを抑える工夫がされているか</a:t>
            </a:r>
          </a:p>
        </p:txBody>
      </p:sp>
      <p:sp>
        <p:nvSpPr>
          <p:cNvPr id="17" name="正方形/長方形 16">
            <a:extLst>
              <a:ext uri="{FF2B5EF4-FFF2-40B4-BE49-F238E27FC236}">
                <a16:creationId xmlns:a16="http://schemas.microsoft.com/office/drawing/2014/main" id="{7F50B7F7-ADB5-40E0-8FA8-4C228D849299}"/>
              </a:ext>
            </a:extLst>
          </p:cNvPr>
          <p:cNvSpPr/>
          <p:nvPr/>
        </p:nvSpPr>
        <p:spPr>
          <a:xfrm>
            <a:off x="343010" y="1749939"/>
            <a:ext cx="11494572" cy="390749"/>
          </a:xfrm>
          <a:prstGeom prst="rect">
            <a:avLst/>
          </a:prstGeom>
          <a:noFill/>
          <a:ln w="9525" cap="flat" cmpd="sng" algn="ctr">
            <a:solidFill>
              <a:sysClr val="window" lastClr="FFFFFF">
                <a:lumMod val="50000"/>
              </a:sys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a:ln>
                  <a:noFill/>
                </a:ln>
                <a:solidFill>
                  <a:prstClr val="black"/>
                </a:solidFill>
                <a:effectLst/>
                <a:uLnTx/>
                <a:uFillTx/>
                <a:latin typeface="Meiryo UI" panose="020B0604030504040204" pitchFamily="50" charset="-128"/>
                <a:ea typeface="游ゴシック" panose="020B0400000000000000" pitchFamily="50" charset="-128"/>
                <a:cs typeface="+mn-cs"/>
              </a:rPr>
              <a:t>￥○○，○○○，○○○（税込）</a:t>
            </a:r>
          </a:p>
        </p:txBody>
      </p:sp>
      <p:sp>
        <p:nvSpPr>
          <p:cNvPr id="18" name="テキスト プレースホルダー 2"/>
          <p:cNvSpPr txBox="1">
            <a:spLocks/>
          </p:cNvSpPr>
          <p:nvPr/>
        </p:nvSpPr>
        <p:spPr>
          <a:xfrm rot="5400000">
            <a:off x="2938435" y="5343474"/>
            <a:ext cx="1003645"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000" b="0" i="0" u="none" strike="noStrike" kern="1200" cap="none" spc="0" normalizeH="0" baseline="0" noProof="0">
                <a:ln>
                  <a:noFill/>
                </a:ln>
                <a:solidFill>
                  <a:srgbClr val="C00000"/>
                </a:solidFill>
                <a:effectLst/>
                <a:uLnTx/>
                <a:uFillTx/>
                <a:latin typeface="Meiryo UI" panose="020B0604030504040204" pitchFamily="50" charset="-128"/>
                <a:ea typeface="Meiryo UI" panose="020B0604030504040204" pitchFamily="50" charset="-128"/>
                <a:cs typeface="Arial"/>
              </a:rPr>
              <a:t>・・・</a:t>
            </a:r>
          </a:p>
        </p:txBody>
      </p:sp>
      <p:sp>
        <p:nvSpPr>
          <p:cNvPr id="6" name="正方形/長方形 5">
            <a:extLst>
              <a:ext uri="{FF2B5EF4-FFF2-40B4-BE49-F238E27FC236}">
                <a16:creationId xmlns:a16="http://schemas.microsoft.com/office/drawing/2014/main" id="{1EE048CE-B028-F086-B830-7A6B4C409A55}"/>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②</a:t>
            </a:r>
            <a:r>
              <a:rPr lang="en-US" altLang="ja-JP" sz="1200">
                <a:solidFill>
                  <a:schemeClr val="tx1"/>
                </a:solidFill>
                <a:latin typeface="+mn-ea"/>
              </a:rPr>
              <a:t>‐(5)</a:t>
            </a:r>
            <a:r>
              <a:rPr lang="ja-JP" altLang="en-US" sz="1200">
                <a:solidFill>
                  <a:schemeClr val="tx1"/>
                </a:solidFill>
                <a:latin typeface="+mn-ea"/>
              </a:rPr>
              <a:t>費用</a:t>
            </a:r>
            <a:endParaRPr lang="en-US" altLang="ja-JP" sz="1200">
              <a:solidFill>
                <a:schemeClr val="tx1"/>
              </a:solidFill>
              <a:latin typeface="+mn-ea"/>
            </a:endParaRPr>
          </a:p>
          <a:p>
            <a:r>
              <a:rPr lang="ja-JP" altLang="en-US" sz="1200">
                <a:solidFill>
                  <a:schemeClr val="tx1"/>
                </a:solidFill>
                <a:latin typeface="+mn-ea"/>
              </a:rPr>
              <a:t>（ア）必要経費の細分化</a:t>
            </a:r>
            <a:endParaRPr lang="en-US" altLang="ja-JP" sz="1200">
              <a:solidFill>
                <a:schemeClr val="tx1"/>
              </a:solidFill>
              <a:latin typeface="+mn-ea"/>
            </a:endParaRPr>
          </a:p>
          <a:p>
            <a:r>
              <a:rPr lang="ja-JP" altLang="en-US" sz="1200">
                <a:solidFill>
                  <a:schemeClr val="tx1"/>
                </a:solidFill>
                <a:latin typeface="+mn-ea"/>
              </a:rPr>
              <a:t>（イ）明確な算出根拠、コスト抑制の工夫</a:t>
            </a:r>
            <a:endParaRPr kumimoji="1" lang="en-US" altLang="ja-JP" sz="1200">
              <a:solidFill>
                <a:schemeClr val="tx1"/>
              </a:solidFill>
              <a:latin typeface="+mn-ea"/>
            </a:endParaRPr>
          </a:p>
        </p:txBody>
      </p:sp>
    </p:spTree>
    <p:extLst>
      <p:ext uri="{BB962C8B-B14F-4D97-AF65-F5344CB8AC3E}">
        <p14:creationId xmlns:p14="http://schemas.microsoft.com/office/powerpoint/2010/main" val="2067731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a:lstStyle/>
          <a:p>
            <a:r>
              <a:rPr lang="en-US" altLang="ja-JP"/>
              <a:t>【</a:t>
            </a:r>
            <a:r>
              <a:rPr lang="ja-JP" altLang="en-US"/>
              <a:t>②応募事業内容</a:t>
            </a:r>
            <a:r>
              <a:rPr lang="en-US" altLang="ja-JP"/>
              <a:t>】</a:t>
            </a:r>
            <a:br>
              <a:rPr lang="en-US" altLang="ja-JP"/>
            </a:br>
            <a:r>
              <a:rPr lang="en-US" altLang="ja-JP"/>
              <a:t>【</a:t>
            </a:r>
            <a:r>
              <a:rPr lang="ja-JP" altLang="en-US"/>
              <a:t>効果検証</a:t>
            </a:r>
            <a:r>
              <a:rPr lang="en-US" altLang="ja-JP"/>
              <a:t>】</a:t>
            </a:r>
            <a:endParaRPr kumimoji="1" lang="ja-JP" altLang="en-US"/>
          </a:p>
        </p:txBody>
      </p:sp>
      <p:sp>
        <p:nvSpPr>
          <p:cNvPr id="3" name="テキスト プレースホルダー 2"/>
          <p:cNvSpPr>
            <a:spLocks noGrp="1"/>
          </p:cNvSpPr>
          <p:nvPr>
            <p:ph type="body" sz="quarter" idx="13"/>
          </p:nvPr>
        </p:nvSpPr>
        <p:spPr/>
        <p:txBody>
          <a:bodyPr/>
          <a:lstStyle/>
          <a:p>
            <a:endParaRPr kumimoji="1" lang="ja-JP" altLang="en-US"/>
          </a:p>
        </p:txBody>
      </p:sp>
      <p:sp>
        <p:nvSpPr>
          <p:cNvPr id="5" name="AutoShape 10">
            <a:extLst>
              <a:ext uri="{FF2B5EF4-FFF2-40B4-BE49-F238E27FC236}">
                <a16:creationId xmlns:a16="http://schemas.microsoft.com/office/drawing/2014/main" id="{55EE9F80-346F-4EFF-974F-AB2B65770D71}"/>
              </a:ext>
            </a:extLst>
          </p:cNvPr>
          <p:cNvSpPr>
            <a:spLocks noChangeArrowheads="1"/>
          </p:cNvSpPr>
          <p:nvPr/>
        </p:nvSpPr>
        <p:spPr bwMode="auto">
          <a:xfrm>
            <a:off x="2640000" y="2700719"/>
            <a:ext cx="6912000" cy="1705026"/>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1" kern="0">
                <a:solidFill>
                  <a:srgbClr val="000000"/>
                </a:solidFill>
                <a:latin typeface="Meiryo UI" panose="020B0604030504040204" pitchFamily="50" charset="-128"/>
                <a:ea typeface="Meiryo UI"/>
              </a:rPr>
              <a:t>事業の</a:t>
            </a: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成果を図るにあたり成果設定および測定方法</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を具体的に記載ください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募集要領</a:t>
            </a:r>
            <a:r>
              <a:rPr kumimoji="0" lang="en-US" altLang="ja-JP" sz="1400" kern="0">
                <a:solidFill>
                  <a:srgbClr val="000000"/>
                </a:solidFill>
                <a:latin typeface="Meiryo UI" panose="020B0604030504040204" pitchFamily="50" charset="-128"/>
                <a:ea typeface="Meiryo UI"/>
              </a:rPr>
              <a:t>6</a:t>
            </a:r>
            <a:r>
              <a:rPr kumimoji="0" lang="ja-JP" altLang="en-US" sz="1400" kern="0">
                <a:solidFill>
                  <a:srgbClr val="000000"/>
                </a:solidFill>
                <a:latin typeface="Meiryo UI" panose="020B0604030504040204" pitchFamily="50" charset="-128"/>
                <a:ea typeface="Meiryo UI"/>
              </a:rPr>
              <a:t>（</a:t>
            </a:r>
            <a:r>
              <a:rPr kumimoji="0" lang="en-US" altLang="ja-JP" sz="1400" kern="0">
                <a:solidFill>
                  <a:srgbClr val="000000"/>
                </a:solidFill>
                <a:latin typeface="Meiryo UI" panose="020B0604030504040204" pitchFamily="50" charset="-128"/>
                <a:ea typeface="Meiryo UI"/>
              </a:rPr>
              <a:t>3</a:t>
            </a:r>
            <a:r>
              <a:rPr kumimoji="0" lang="ja-JP" altLang="en-US" sz="1400" kern="0">
                <a:solidFill>
                  <a:srgbClr val="000000"/>
                </a:solidFill>
                <a:latin typeface="Meiryo UI" panose="020B0604030504040204" pitchFamily="50" charset="-128"/>
                <a:ea typeface="Meiryo UI"/>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kern="0">
                <a:solidFill>
                  <a:srgbClr val="000000"/>
                </a:solidFill>
                <a:latin typeface="Meiryo UI" panose="020B0604030504040204" pitchFamily="50" charset="-128"/>
                <a:ea typeface="Meiryo UI"/>
              </a:rPr>
              <a:t>事業</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を通じて得ようとする検証結果が社会実装、事業化に向けて有用性が高いか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効果検証に必要なデータの取得方法が具体的に想定できているか（創意工夫している点があれば記載すること）</a:t>
            </a:r>
          </a:p>
        </p:txBody>
      </p:sp>
      <p:sp>
        <p:nvSpPr>
          <p:cNvPr id="7" name="正方形/長方形 6">
            <a:extLst>
              <a:ext uri="{FF2B5EF4-FFF2-40B4-BE49-F238E27FC236}">
                <a16:creationId xmlns:a16="http://schemas.microsoft.com/office/drawing/2014/main" id="{65ACA029-C390-9A9F-45B0-A10EC459ABB6}"/>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②</a:t>
            </a:r>
            <a:r>
              <a:rPr lang="en-US" altLang="ja-JP" sz="1200">
                <a:solidFill>
                  <a:schemeClr val="tx1"/>
                </a:solidFill>
                <a:latin typeface="+mn-ea"/>
              </a:rPr>
              <a:t>‐(6)</a:t>
            </a:r>
            <a:r>
              <a:rPr lang="ja-JP" altLang="en-US" sz="1200">
                <a:solidFill>
                  <a:schemeClr val="tx1"/>
                </a:solidFill>
                <a:latin typeface="+mn-ea"/>
              </a:rPr>
              <a:t>効果検証</a:t>
            </a:r>
            <a:endParaRPr lang="en-US" altLang="ja-JP" sz="1200">
              <a:solidFill>
                <a:schemeClr val="tx1"/>
              </a:solidFill>
              <a:latin typeface="+mn-ea"/>
            </a:endParaRPr>
          </a:p>
          <a:p>
            <a:r>
              <a:rPr kumimoji="1" lang="ja-JP" altLang="en-US" sz="1200">
                <a:solidFill>
                  <a:schemeClr val="tx1"/>
                </a:solidFill>
                <a:latin typeface="+mn-ea"/>
              </a:rPr>
              <a:t>（ア）</a:t>
            </a:r>
            <a:r>
              <a:rPr lang="ja-JP" altLang="en-US" sz="1200">
                <a:solidFill>
                  <a:schemeClr val="tx1"/>
                </a:solidFill>
                <a:latin typeface="+mn-ea"/>
              </a:rPr>
              <a:t>事業化に向けた検証の有効性</a:t>
            </a:r>
            <a:endParaRPr lang="en-US" altLang="ja-JP" sz="1200">
              <a:solidFill>
                <a:schemeClr val="tx1"/>
              </a:solidFill>
              <a:latin typeface="+mn-ea"/>
            </a:endParaRPr>
          </a:p>
          <a:p>
            <a:r>
              <a:rPr kumimoji="1" lang="ja-JP" altLang="en-US" sz="1200">
                <a:solidFill>
                  <a:schemeClr val="tx1"/>
                </a:solidFill>
                <a:latin typeface="+mn-ea"/>
              </a:rPr>
              <a:t>（イ）具体的なデータ取得方法</a:t>
            </a:r>
            <a:endParaRPr kumimoji="1" lang="en-US" altLang="ja-JP" sz="1200">
              <a:solidFill>
                <a:schemeClr val="tx1"/>
              </a:solidFill>
              <a:latin typeface="+mn-ea"/>
            </a:endParaRPr>
          </a:p>
        </p:txBody>
      </p:sp>
    </p:spTree>
    <p:extLst>
      <p:ext uri="{BB962C8B-B14F-4D97-AF65-F5344CB8AC3E}">
        <p14:creationId xmlns:p14="http://schemas.microsoft.com/office/powerpoint/2010/main" val="1394962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a:normAutofit/>
          </a:bodyPr>
          <a:lstStyle/>
          <a:p>
            <a:r>
              <a:rPr lang="en-US" altLang="ja-JP"/>
              <a:t>【</a:t>
            </a:r>
            <a:r>
              <a:rPr lang="ja-JP" altLang="en-US"/>
              <a:t>③将来性</a:t>
            </a:r>
            <a:r>
              <a:rPr lang="en-US" altLang="ja-JP"/>
              <a:t>】</a:t>
            </a:r>
            <a:br>
              <a:rPr lang="en-US" altLang="ja-JP"/>
            </a:br>
            <a:r>
              <a:rPr lang="en-US" altLang="ja-JP"/>
              <a:t>【</a:t>
            </a:r>
            <a:r>
              <a:rPr lang="ja-JP" altLang="en-US"/>
              <a:t>技術検証実績</a:t>
            </a:r>
            <a:r>
              <a:rPr lang="en-US" altLang="ja-JP"/>
              <a:t>】</a:t>
            </a:r>
            <a:endParaRPr kumimoji="1" lang="ja-JP" altLang="en-US"/>
          </a:p>
        </p:txBody>
      </p:sp>
      <p:sp>
        <p:nvSpPr>
          <p:cNvPr id="5"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638822" y="2503658"/>
            <a:ext cx="6912000" cy="2334349"/>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プロジェクトを通して今後見据える将来展開</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を具体的に記載ください。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ja-JP" altLang="en-US" sz="1400" kern="0" noProof="0">
                <a:solidFill>
                  <a:srgbClr val="000000"/>
                </a:solidFill>
                <a:latin typeface="Meiryo UI" panose="020B0604030504040204" pitchFamily="50" charset="-128"/>
                <a:ea typeface="Meiryo UI"/>
              </a:rPr>
              <a:t>６</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ja-JP" sz="1400" kern="0" noProof="0">
                <a:solidFill>
                  <a:srgbClr val="000000"/>
                </a:solidFill>
                <a:latin typeface="Meiryo UI" panose="020B0604030504040204" pitchFamily="50" charset="-128"/>
                <a:ea typeface="Meiryo UI"/>
              </a:rPr>
              <a:t>3</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kern="0">
              <a:solidFill>
                <a:srgbClr val="000000"/>
              </a:solidFill>
              <a:latin typeface="Meiryo UI" panose="020B0604030504040204" pitchFamily="50" charset="-128"/>
            </a:endParaRPr>
          </a:p>
          <a:p>
            <a:pPr marL="742950" lvl="1" indent="-285750" defTabSz="457200">
              <a:spcBef>
                <a:spcPts val="600"/>
              </a:spcBef>
              <a:buFont typeface="Wingdings" panose="05000000000000000000" pitchFamily="2" charset="2"/>
              <a:buChar char="ü"/>
              <a:defRPr/>
            </a:pPr>
            <a:r>
              <a:rPr kumimoji="0" lang="ja-JP" altLang="en-US" sz="1400" kern="0">
                <a:latin typeface="Meiryo UI" panose="020B0604030504040204" pitchFamily="50" charset="-128"/>
              </a:rPr>
              <a:t>研究段階を脱していることが示されているか（証跡となる書類がある場合は、適宜補足資料を添付ください）</a:t>
            </a:r>
          </a:p>
        </p:txBody>
      </p:sp>
      <p:sp>
        <p:nvSpPr>
          <p:cNvPr id="4" name="テキスト プレースホルダー 8"/>
          <p:cNvSpPr>
            <a:spLocks noGrp="1"/>
          </p:cNvSpPr>
          <p:nvPr>
            <p:ph type="body" sz="quarter" idx="13"/>
          </p:nvPr>
        </p:nvSpPr>
        <p:spPr>
          <a:xfrm>
            <a:off x="164757" y="938530"/>
            <a:ext cx="12027243" cy="421740"/>
          </a:xfrm>
        </p:spPr>
        <p:txBody>
          <a:bodyPr/>
          <a:lstStyle/>
          <a:p>
            <a:endParaRPr kumimoji="1" lang="ja-JP" altLang="en-US"/>
          </a:p>
        </p:txBody>
      </p:sp>
      <p:sp>
        <p:nvSpPr>
          <p:cNvPr id="7" name="正方形/長方形 6">
            <a:extLst>
              <a:ext uri="{FF2B5EF4-FFF2-40B4-BE49-F238E27FC236}">
                <a16:creationId xmlns:a16="http://schemas.microsoft.com/office/drawing/2014/main" id="{5F129F13-D81A-FF80-5F4F-05C2A5B503CE}"/>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③</a:t>
            </a:r>
            <a:r>
              <a:rPr lang="en-US" altLang="ja-JP" sz="1200">
                <a:solidFill>
                  <a:schemeClr val="tx1"/>
                </a:solidFill>
                <a:latin typeface="+mn-ea"/>
              </a:rPr>
              <a:t>‐(1)</a:t>
            </a:r>
            <a:r>
              <a:rPr lang="ja-JP" altLang="en-US" sz="1200">
                <a:solidFill>
                  <a:schemeClr val="tx1"/>
                </a:solidFill>
                <a:latin typeface="+mn-ea"/>
              </a:rPr>
              <a:t>技術検証実績</a:t>
            </a:r>
            <a:endParaRPr lang="en-US" altLang="ja-JP" sz="1200">
              <a:solidFill>
                <a:schemeClr val="tx1"/>
              </a:solidFill>
              <a:latin typeface="+mn-ea"/>
            </a:endParaRPr>
          </a:p>
        </p:txBody>
      </p:sp>
    </p:spTree>
    <p:extLst>
      <p:ext uri="{BB962C8B-B14F-4D97-AF65-F5344CB8AC3E}">
        <p14:creationId xmlns:p14="http://schemas.microsoft.com/office/powerpoint/2010/main" val="3576394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a:normAutofit/>
          </a:bodyPr>
          <a:lstStyle/>
          <a:p>
            <a:r>
              <a:rPr lang="en-US" altLang="ja-JP"/>
              <a:t>【</a:t>
            </a:r>
            <a:r>
              <a:rPr lang="ja-JP" altLang="en-US"/>
              <a:t>③将来性</a:t>
            </a:r>
            <a:r>
              <a:rPr lang="en-US" altLang="ja-JP"/>
              <a:t>】</a:t>
            </a:r>
            <a:br>
              <a:rPr lang="en-US" altLang="ja-JP"/>
            </a:br>
            <a:r>
              <a:rPr lang="en-US" altLang="ja-JP"/>
              <a:t>【</a:t>
            </a:r>
            <a:r>
              <a:rPr lang="ja-JP" altLang="en-US"/>
              <a:t>社会実装に向けた適正技術</a:t>
            </a:r>
            <a:r>
              <a:rPr lang="en-US" altLang="ja-JP"/>
              <a:t>】</a:t>
            </a:r>
            <a:endParaRPr kumimoji="1" lang="ja-JP" altLang="en-US"/>
          </a:p>
        </p:txBody>
      </p:sp>
      <p:sp>
        <p:nvSpPr>
          <p:cNvPr id="5"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638822" y="2503658"/>
            <a:ext cx="6912000" cy="2334349"/>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プロジェクトを通して今後見据える将来展開</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を具体的に記載ください。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ja-JP" altLang="en-US" sz="1400" kern="0" noProof="0">
                <a:solidFill>
                  <a:srgbClr val="000000"/>
                </a:solidFill>
                <a:latin typeface="Meiryo UI" panose="020B0604030504040204" pitchFamily="50" charset="-128"/>
                <a:ea typeface="Meiryo UI"/>
              </a:rPr>
              <a:t>６</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ja-JP" sz="1400" kern="0" noProof="0">
                <a:solidFill>
                  <a:srgbClr val="000000"/>
                </a:solidFill>
                <a:latin typeface="Meiryo UI" panose="020B0604030504040204" pitchFamily="50" charset="-128"/>
                <a:ea typeface="Meiryo UI"/>
              </a:rPr>
              <a:t>3</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kern="0">
              <a:solidFill>
                <a:srgbClr val="000000"/>
              </a:solidFill>
              <a:latin typeface="Meiryo UI" panose="020B0604030504040204" pitchFamily="50" charset="-128"/>
            </a:endParaRPr>
          </a:p>
          <a:p>
            <a:pPr marL="742950" lvl="1" indent="-285750" defTabSz="457200">
              <a:spcBef>
                <a:spcPts val="600"/>
              </a:spcBef>
              <a:buFont typeface="Wingdings" panose="05000000000000000000" pitchFamily="2" charset="2"/>
              <a:buChar char="ü"/>
              <a:defRPr/>
            </a:pPr>
            <a:r>
              <a:rPr kumimoji="0" lang="ja-JP" altLang="en-US" sz="1400" kern="0">
                <a:solidFill>
                  <a:srgbClr val="000000"/>
                </a:solidFill>
                <a:latin typeface="Meiryo UI" panose="020B0604030504040204" pitchFamily="50" charset="-128"/>
              </a:rPr>
              <a:t>都の地域特性に適し、都で広く社会実装が期待される技術か</a:t>
            </a:r>
            <a:endParaRPr kumimoji="0" lang="en-US" altLang="ja-JP" sz="1400" kern="0">
              <a:solidFill>
                <a:srgbClr val="000000"/>
              </a:solidFill>
              <a:latin typeface="Meiryo UI" panose="020B0604030504040204" pitchFamily="50" charset="-128"/>
            </a:endParaRPr>
          </a:p>
        </p:txBody>
      </p:sp>
      <p:sp>
        <p:nvSpPr>
          <p:cNvPr id="4" name="テキスト プレースホルダー 8"/>
          <p:cNvSpPr>
            <a:spLocks noGrp="1"/>
          </p:cNvSpPr>
          <p:nvPr>
            <p:ph type="body" sz="quarter" idx="13"/>
          </p:nvPr>
        </p:nvSpPr>
        <p:spPr>
          <a:xfrm>
            <a:off x="164757" y="938530"/>
            <a:ext cx="12027243" cy="421740"/>
          </a:xfrm>
        </p:spPr>
        <p:txBody>
          <a:bodyPr/>
          <a:lstStyle/>
          <a:p>
            <a:endParaRPr kumimoji="1" lang="ja-JP" altLang="en-US"/>
          </a:p>
        </p:txBody>
      </p:sp>
      <p:sp>
        <p:nvSpPr>
          <p:cNvPr id="7" name="正方形/長方形 6">
            <a:extLst>
              <a:ext uri="{FF2B5EF4-FFF2-40B4-BE49-F238E27FC236}">
                <a16:creationId xmlns:a16="http://schemas.microsoft.com/office/drawing/2014/main" id="{8EC4A30B-D09E-27C5-4866-03789B3285AD}"/>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③</a:t>
            </a:r>
            <a:r>
              <a:rPr lang="en-US" altLang="ja-JP" sz="1200">
                <a:solidFill>
                  <a:schemeClr val="tx1"/>
                </a:solidFill>
                <a:latin typeface="+mn-ea"/>
              </a:rPr>
              <a:t>‐(2)</a:t>
            </a:r>
            <a:r>
              <a:rPr lang="ja-JP" altLang="en-US" sz="1200">
                <a:solidFill>
                  <a:schemeClr val="tx1"/>
                </a:solidFill>
                <a:latin typeface="+mn-ea"/>
              </a:rPr>
              <a:t>社会実装に向けた適性技術</a:t>
            </a:r>
            <a:endParaRPr lang="en-US" altLang="ja-JP" sz="1200">
              <a:solidFill>
                <a:schemeClr val="tx1"/>
              </a:solidFill>
              <a:latin typeface="+mn-ea"/>
            </a:endParaRPr>
          </a:p>
        </p:txBody>
      </p:sp>
    </p:spTree>
    <p:extLst>
      <p:ext uri="{BB962C8B-B14F-4D97-AF65-F5344CB8AC3E}">
        <p14:creationId xmlns:p14="http://schemas.microsoft.com/office/powerpoint/2010/main" val="756880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a:lstStyle/>
          <a:p>
            <a:r>
              <a:rPr lang="en-US" altLang="ja-JP"/>
              <a:t>【</a:t>
            </a:r>
            <a:r>
              <a:rPr lang="ja-JP" altLang="en-US"/>
              <a:t>③将来性</a:t>
            </a:r>
            <a:r>
              <a:rPr lang="en-US" altLang="ja-JP"/>
              <a:t>】</a:t>
            </a:r>
            <a:br>
              <a:rPr lang="en-US" altLang="ja-JP"/>
            </a:br>
            <a:r>
              <a:rPr lang="en-US" altLang="ja-JP"/>
              <a:t>【</a:t>
            </a:r>
            <a:r>
              <a:rPr lang="ja-JP" altLang="en-US"/>
              <a:t>社会実装・事業化に向けた課題</a:t>
            </a:r>
            <a:r>
              <a:rPr lang="en-US" altLang="ja-JP"/>
              <a:t>】</a:t>
            </a:r>
            <a:endParaRPr kumimoji="1" lang="ja-JP" altLang="en-US"/>
          </a:p>
        </p:txBody>
      </p:sp>
      <p:sp>
        <p:nvSpPr>
          <p:cNvPr id="5"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638822" y="2503658"/>
            <a:ext cx="6912000" cy="2334349"/>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プロジェクトを通して今後見据える将来展開</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を具体的に記載ください。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ja-JP" altLang="en-US" sz="1400" kern="0" noProof="0">
                <a:solidFill>
                  <a:srgbClr val="000000"/>
                </a:solidFill>
                <a:latin typeface="Meiryo UI" panose="020B0604030504040204" pitchFamily="50" charset="-128"/>
                <a:ea typeface="Meiryo UI"/>
              </a:rPr>
              <a:t>６</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ja-JP" sz="1400" kern="0" noProof="0">
                <a:solidFill>
                  <a:srgbClr val="000000"/>
                </a:solidFill>
                <a:latin typeface="Meiryo UI" panose="020B0604030504040204" pitchFamily="50" charset="-128"/>
                <a:ea typeface="Meiryo UI"/>
              </a:rPr>
              <a:t>3</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kern="0">
              <a:solidFill>
                <a:srgbClr val="000000"/>
              </a:solidFill>
              <a:latin typeface="Meiryo UI" panose="020B0604030504040204" pitchFamily="50" charset="-128"/>
            </a:endParaRPr>
          </a:p>
          <a:p>
            <a:pPr marL="742950" lvl="1" indent="-285750" defTabSz="457200">
              <a:spcBef>
                <a:spcPts val="600"/>
              </a:spcBef>
              <a:buFont typeface="Wingdings" panose="05000000000000000000" pitchFamily="2" charset="2"/>
              <a:buChar char="ü"/>
              <a:defRPr/>
            </a:pPr>
            <a:r>
              <a:rPr kumimoji="0" lang="ja-JP" altLang="en-US" sz="1400" kern="0">
                <a:solidFill>
                  <a:srgbClr val="000000"/>
                </a:solidFill>
                <a:latin typeface="Meiryo UI" panose="020B0604030504040204" pitchFamily="50" charset="-128"/>
              </a:rPr>
              <a:t>社会実装、事業化までの課題が明確で、それに対する取り組みおよび達成すべき目標について定量的・具体的な</a:t>
            </a:r>
            <a:r>
              <a:rPr kumimoji="0" lang="en-US" altLang="ja-JP" sz="1400" kern="0">
                <a:solidFill>
                  <a:srgbClr val="000000"/>
                </a:solidFill>
                <a:latin typeface="Meiryo UI" panose="020B0604030504040204" pitchFamily="50" charset="-128"/>
              </a:rPr>
              <a:t>KPI</a:t>
            </a:r>
            <a:r>
              <a:rPr kumimoji="0" lang="ja-JP" altLang="en-US" sz="1400" kern="0">
                <a:solidFill>
                  <a:srgbClr val="000000"/>
                </a:solidFill>
                <a:latin typeface="Meiryo UI" panose="020B0604030504040204" pitchFamily="50" charset="-128"/>
              </a:rPr>
              <a:t>を設定しているか</a:t>
            </a:r>
          </a:p>
        </p:txBody>
      </p:sp>
      <p:sp>
        <p:nvSpPr>
          <p:cNvPr id="4" name="テキスト プレースホルダー 8"/>
          <p:cNvSpPr>
            <a:spLocks noGrp="1"/>
          </p:cNvSpPr>
          <p:nvPr>
            <p:ph type="body" sz="quarter" idx="13"/>
          </p:nvPr>
        </p:nvSpPr>
        <p:spPr>
          <a:xfrm>
            <a:off x="164757" y="938530"/>
            <a:ext cx="12027243" cy="421740"/>
          </a:xfrm>
        </p:spPr>
        <p:txBody>
          <a:bodyPr/>
          <a:lstStyle/>
          <a:p>
            <a:endParaRPr kumimoji="1" lang="ja-JP" altLang="en-US"/>
          </a:p>
        </p:txBody>
      </p:sp>
      <p:sp>
        <p:nvSpPr>
          <p:cNvPr id="3" name="正方形/長方形 2">
            <a:extLst>
              <a:ext uri="{FF2B5EF4-FFF2-40B4-BE49-F238E27FC236}">
                <a16:creationId xmlns:a16="http://schemas.microsoft.com/office/drawing/2014/main" id="{7E33501B-3DB4-4593-28F0-3E12F0A6C45F}"/>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③</a:t>
            </a:r>
            <a:r>
              <a:rPr lang="en-US" altLang="ja-JP" sz="1200">
                <a:solidFill>
                  <a:schemeClr val="tx1"/>
                </a:solidFill>
                <a:latin typeface="+mn-ea"/>
              </a:rPr>
              <a:t>‐(3)</a:t>
            </a:r>
            <a:r>
              <a:rPr lang="ja-JP" altLang="en-US" sz="1200">
                <a:solidFill>
                  <a:schemeClr val="tx1"/>
                </a:solidFill>
                <a:latin typeface="+mn-ea"/>
              </a:rPr>
              <a:t>社会実装・事業化に向けた課題および具体的</a:t>
            </a:r>
            <a:r>
              <a:rPr lang="en-US" altLang="ja-JP" sz="1200">
                <a:solidFill>
                  <a:schemeClr val="tx1"/>
                </a:solidFill>
                <a:latin typeface="+mn-ea"/>
              </a:rPr>
              <a:t>KPI</a:t>
            </a:r>
          </a:p>
        </p:txBody>
      </p:sp>
    </p:spTree>
    <p:extLst>
      <p:ext uri="{BB962C8B-B14F-4D97-AF65-F5344CB8AC3E}">
        <p14:creationId xmlns:p14="http://schemas.microsoft.com/office/powerpoint/2010/main" val="1189813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a:normAutofit/>
          </a:bodyPr>
          <a:lstStyle/>
          <a:p>
            <a:r>
              <a:rPr lang="en-US" altLang="ja-JP"/>
              <a:t>【</a:t>
            </a:r>
            <a:r>
              <a:rPr lang="ja-JP" altLang="en-US"/>
              <a:t>③将来性</a:t>
            </a:r>
            <a:r>
              <a:rPr lang="en-US" altLang="ja-JP"/>
              <a:t>】</a:t>
            </a:r>
            <a:br>
              <a:rPr lang="en-US" altLang="ja-JP"/>
            </a:br>
            <a:r>
              <a:rPr lang="en-US" altLang="ja-JP"/>
              <a:t>【</a:t>
            </a:r>
            <a:r>
              <a:rPr lang="ja-JP" altLang="en-US"/>
              <a:t>本助成事業完了後の計画</a:t>
            </a:r>
            <a:r>
              <a:rPr lang="en-US" altLang="ja-JP"/>
              <a:t>】</a:t>
            </a:r>
            <a:endParaRPr kumimoji="1" lang="ja-JP" altLang="en-US"/>
          </a:p>
        </p:txBody>
      </p:sp>
      <p:sp>
        <p:nvSpPr>
          <p:cNvPr id="5"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638822" y="2503658"/>
            <a:ext cx="6912000" cy="2334349"/>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プロジェクトを通して今後見据える将来展開</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を具体的に記載ください。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ja-JP" altLang="en-US" sz="1400" kern="0" noProof="0">
                <a:solidFill>
                  <a:srgbClr val="000000"/>
                </a:solidFill>
                <a:latin typeface="Meiryo UI" panose="020B0604030504040204" pitchFamily="50" charset="-128"/>
                <a:ea typeface="Meiryo UI"/>
              </a:rPr>
              <a:t>６</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ja-JP" sz="1400" kern="0" noProof="0">
                <a:solidFill>
                  <a:srgbClr val="000000"/>
                </a:solidFill>
                <a:latin typeface="Meiryo UI" panose="020B0604030504040204" pitchFamily="50" charset="-128"/>
                <a:ea typeface="Meiryo UI"/>
              </a:rPr>
              <a:t>3</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kern="0">
              <a:solidFill>
                <a:srgbClr val="000000"/>
              </a:solidFill>
              <a:latin typeface="Meiryo UI" panose="020B0604030504040204" pitchFamily="50" charset="-128"/>
            </a:endParaRPr>
          </a:p>
          <a:p>
            <a:pPr marL="742950" lvl="1" indent="-285750" defTabSz="457200">
              <a:spcBef>
                <a:spcPts val="600"/>
              </a:spcBef>
              <a:buFont typeface="Wingdings" panose="05000000000000000000" pitchFamily="2" charset="2"/>
              <a:buChar char="ü"/>
              <a:defRPr/>
            </a:pPr>
            <a:r>
              <a:rPr kumimoji="0" lang="ja-JP" altLang="en-US" sz="1400" kern="0">
                <a:solidFill>
                  <a:srgbClr val="000000"/>
                </a:solidFill>
                <a:latin typeface="Meiryo UI" panose="020B0604030504040204" pitchFamily="50" charset="-128"/>
              </a:rPr>
              <a:t>社会実装、事業化を見据えた本助成事業完了後の計画があるか</a:t>
            </a:r>
            <a:endParaRPr kumimoji="0" lang="en-US" altLang="ja-JP" sz="1400" kern="0">
              <a:solidFill>
                <a:srgbClr val="000000"/>
              </a:solidFill>
              <a:latin typeface="Meiryo UI" panose="020B0604030504040204" pitchFamily="50" charset="-128"/>
            </a:endParaRPr>
          </a:p>
        </p:txBody>
      </p:sp>
      <p:sp>
        <p:nvSpPr>
          <p:cNvPr id="4" name="テキスト プレースホルダー 8"/>
          <p:cNvSpPr>
            <a:spLocks noGrp="1"/>
          </p:cNvSpPr>
          <p:nvPr>
            <p:ph type="body" sz="quarter" idx="13"/>
          </p:nvPr>
        </p:nvSpPr>
        <p:spPr>
          <a:xfrm>
            <a:off x="164757" y="938530"/>
            <a:ext cx="12027243" cy="421740"/>
          </a:xfrm>
        </p:spPr>
        <p:txBody>
          <a:bodyPr/>
          <a:lstStyle/>
          <a:p>
            <a:endParaRPr kumimoji="1" lang="ja-JP" altLang="en-US"/>
          </a:p>
        </p:txBody>
      </p:sp>
      <p:sp>
        <p:nvSpPr>
          <p:cNvPr id="7" name="正方形/長方形 6">
            <a:extLst>
              <a:ext uri="{FF2B5EF4-FFF2-40B4-BE49-F238E27FC236}">
                <a16:creationId xmlns:a16="http://schemas.microsoft.com/office/drawing/2014/main" id="{E1102D95-F9C5-4C27-B50C-B575647592C0}"/>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③</a:t>
            </a:r>
            <a:r>
              <a:rPr lang="en-US" altLang="ja-JP" sz="1200">
                <a:solidFill>
                  <a:schemeClr val="tx1"/>
                </a:solidFill>
                <a:latin typeface="+mn-ea"/>
              </a:rPr>
              <a:t>‐(4)</a:t>
            </a:r>
            <a:r>
              <a:rPr lang="ja-JP" altLang="en-US" sz="1200">
                <a:solidFill>
                  <a:schemeClr val="tx1"/>
                </a:solidFill>
                <a:latin typeface="+mn-ea"/>
              </a:rPr>
              <a:t>本助成事業完了後の計画</a:t>
            </a:r>
            <a:endParaRPr lang="en-US" altLang="ja-JP" sz="1200">
              <a:solidFill>
                <a:schemeClr val="tx1"/>
              </a:solidFill>
              <a:latin typeface="+mn-ea"/>
            </a:endParaRPr>
          </a:p>
        </p:txBody>
      </p:sp>
    </p:spTree>
    <p:extLst>
      <p:ext uri="{BB962C8B-B14F-4D97-AF65-F5344CB8AC3E}">
        <p14:creationId xmlns:p14="http://schemas.microsoft.com/office/powerpoint/2010/main" val="1760951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a:normAutofit/>
          </a:bodyPr>
          <a:lstStyle/>
          <a:p>
            <a:r>
              <a:rPr lang="en-US" altLang="ja-JP"/>
              <a:t>【</a:t>
            </a:r>
            <a:r>
              <a:rPr lang="ja-JP" altLang="en-US"/>
              <a:t>③将来性</a:t>
            </a:r>
            <a:r>
              <a:rPr lang="en-US" altLang="ja-JP"/>
              <a:t>】</a:t>
            </a:r>
            <a:br>
              <a:rPr lang="en-US" altLang="ja-JP"/>
            </a:br>
            <a:r>
              <a:rPr lang="en-US" altLang="ja-JP"/>
              <a:t>【</a:t>
            </a:r>
            <a:r>
              <a:rPr lang="ja-JP" altLang="en-US"/>
              <a:t>本助成事業完了後の展開想定</a:t>
            </a:r>
            <a:r>
              <a:rPr lang="en-US" altLang="ja-JP"/>
              <a:t>】</a:t>
            </a:r>
            <a:endParaRPr kumimoji="1" lang="ja-JP" altLang="en-US"/>
          </a:p>
        </p:txBody>
      </p:sp>
      <p:sp>
        <p:nvSpPr>
          <p:cNvPr id="5"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638822" y="2503658"/>
            <a:ext cx="6912000" cy="2334349"/>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プロジェクトを通して今後見据える将来展開</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を具体的に記載ください。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ja-JP" altLang="en-US" sz="1400" kern="0" noProof="0">
                <a:solidFill>
                  <a:srgbClr val="000000"/>
                </a:solidFill>
                <a:latin typeface="Meiryo UI" panose="020B0604030504040204" pitchFamily="50" charset="-128"/>
                <a:ea typeface="Meiryo UI"/>
              </a:rPr>
              <a:t>６</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ja-JP" sz="1400" kern="0" noProof="0">
                <a:solidFill>
                  <a:srgbClr val="000000"/>
                </a:solidFill>
                <a:latin typeface="Meiryo UI" panose="020B0604030504040204" pitchFamily="50" charset="-128"/>
                <a:ea typeface="Meiryo UI"/>
              </a:rPr>
              <a:t>3</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kern="0">
              <a:solidFill>
                <a:srgbClr val="000000"/>
              </a:solidFill>
              <a:latin typeface="Meiryo UI" panose="020B0604030504040204" pitchFamily="50" charset="-128"/>
            </a:endParaRPr>
          </a:p>
          <a:p>
            <a:pPr marL="742950" lvl="1" indent="-285750" defTabSz="457200">
              <a:spcBef>
                <a:spcPts val="600"/>
              </a:spcBef>
              <a:buFont typeface="Wingdings" panose="05000000000000000000" pitchFamily="2" charset="2"/>
              <a:buChar char="ü"/>
              <a:defRPr/>
            </a:pPr>
            <a:r>
              <a:rPr kumimoji="0" lang="ja-JP" altLang="en-US" sz="1400" kern="0">
                <a:solidFill>
                  <a:srgbClr val="000000"/>
                </a:solidFill>
                <a:latin typeface="Meiryo UI" panose="020B0604030504040204" pitchFamily="50" charset="-128"/>
              </a:rPr>
              <a:t>早期の社会実装、事業化が見込まれるものか</a:t>
            </a:r>
          </a:p>
        </p:txBody>
      </p:sp>
      <p:sp>
        <p:nvSpPr>
          <p:cNvPr id="4" name="テキスト プレースホルダー 8"/>
          <p:cNvSpPr>
            <a:spLocks noGrp="1"/>
          </p:cNvSpPr>
          <p:nvPr>
            <p:ph type="body" sz="quarter" idx="13"/>
          </p:nvPr>
        </p:nvSpPr>
        <p:spPr>
          <a:xfrm>
            <a:off x="164757" y="938530"/>
            <a:ext cx="12027243" cy="421740"/>
          </a:xfrm>
        </p:spPr>
        <p:txBody>
          <a:bodyPr/>
          <a:lstStyle/>
          <a:p>
            <a:endParaRPr kumimoji="1" lang="ja-JP" altLang="en-US"/>
          </a:p>
        </p:txBody>
      </p:sp>
      <p:sp>
        <p:nvSpPr>
          <p:cNvPr id="7" name="正方形/長方形 6">
            <a:extLst>
              <a:ext uri="{FF2B5EF4-FFF2-40B4-BE49-F238E27FC236}">
                <a16:creationId xmlns:a16="http://schemas.microsoft.com/office/drawing/2014/main" id="{55F837B8-C45A-291C-064D-B54653781893}"/>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③</a:t>
            </a:r>
            <a:r>
              <a:rPr lang="en-US" altLang="ja-JP" sz="1200">
                <a:solidFill>
                  <a:schemeClr val="tx1"/>
                </a:solidFill>
                <a:latin typeface="+mn-ea"/>
              </a:rPr>
              <a:t>‐(5)</a:t>
            </a:r>
            <a:r>
              <a:rPr lang="ja-JP" altLang="en-US" sz="1200">
                <a:solidFill>
                  <a:schemeClr val="tx1"/>
                </a:solidFill>
                <a:latin typeface="+mn-ea"/>
              </a:rPr>
              <a:t>早期社会実装・事業化の</a:t>
            </a:r>
            <a:endParaRPr lang="en-US" altLang="ja-JP" sz="1200">
              <a:solidFill>
                <a:schemeClr val="tx1"/>
              </a:solidFill>
              <a:latin typeface="+mn-ea"/>
            </a:endParaRPr>
          </a:p>
          <a:p>
            <a:r>
              <a:rPr lang="ja-JP" altLang="en-US" sz="1200">
                <a:solidFill>
                  <a:schemeClr val="tx1"/>
                </a:solidFill>
                <a:latin typeface="+mn-ea"/>
              </a:rPr>
              <a:t>見込み</a:t>
            </a:r>
            <a:endParaRPr lang="en-US" altLang="ja-JP" sz="1200">
              <a:solidFill>
                <a:schemeClr val="tx1"/>
              </a:solidFill>
              <a:latin typeface="+mn-ea"/>
            </a:endParaRPr>
          </a:p>
        </p:txBody>
      </p:sp>
    </p:spTree>
    <p:extLst>
      <p:ext uri="{BB962C8B-B14F-4D97-AF65-F5344CB8AC3E}">
        <p14:creationId xmlns:p14="http://schemas.microsoft.com/office/powerpoint/2010/main" val="3438606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a:t>【</a:t>
            </a:r>
            <a:r>
              <a:rPr lang="ja-JP" altLang="en-US"/>
              <a:t>追加ページ</a:t>
            </a:r>
            <a:r>
              <a:rPr lang="en-US" altLang="ja-JP"/>
              <a:t>】</a:t>
            </a:r>
            <a:br>
              <a:rPr lang="en-US" altLang="ja-JP"/>
            </a:br>
            <a:endParaRPr kumimoji="1" lang="ja-JP" altLang="en-US"/>
          </a:p>
        </p:txBody>
      </p:sp>
      <p:sp>
        <p:nvSpPr>
          <p:cNvPr id="3" name="テキスト プレースホルダー 2"/>
          <p:cNvSpPr>
            <a:spLocks noGrp="1"/>
          </p:cNvSpPr>
          <p:nvPr>
            <p:ph type="body" sz="quarter" idx="13"/>
          </p:nvPr>
        </p:nvSpPr>
        <p:spPr/>
        <p:txBody>
          <a:bodyPr/>
          <a:lstStyle/>
          <a:p>
            <a:endParaRPr kumimoji="1" lang="ja-JP" altLang="en-US"/>
          </a:p>
        </p:txBody>
      </p:sp>
      <p:sp>
        <p:nvSpPr>
          <p:cNvPr id="5" name="AutoShape 10">
            <a:extLst>
              <a:ext uri="{FF2B5EF4-FFF2-40B4-BE49-F238E27FC236}">
                <a16:creationId xmlns:a16="http://schemas.microsoft.com/office/drawing/2014/main" id="{F63067CB-BF64-4CD9-B844-3E84494AF272}"/>
              </a:ext>
            </a:extLst>
          </p:cNvPr>
          <p:cNvSpPr>
            <a:spLocks noChangeArrowheads="1"/>
          </p:cNvSpPr>
          <p:nvPr/>
        </p:nvSpPr>
        <p:spPr bwMode="auto">
          <a:xfrm>
            <a:off x="4001843" y="3123548"/>
            <a:ext cx="4188314" cy="617717"/>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defTabSz="457200">
              <a:spcBef>
                <a:spcPts val="600"/>
              </a:spcBef>
            </a:pPr>
            <a:r>
              <a:rPr kumimoji="0" lang="ja-JP" altLang="en-US" sz="1400" kern="0">
                <a:solidFill>
                  <a:prstClr val="black"/>
                </a:solidFill>
                <a:latin typeface="Meiryo UI" panose="020B0604030504040204" pitchFamily="50" charset="-128"/>
                <a:ea typeface="Meiryo UI"/>
              </a:rPr>
              <a:t>ページ制限の範囲内において、追加で補足説明されたい場合は、ページを増やして作成ください </a:t>
            </a:r>
            <a:endParaRPr kumimoji="0" lang="en-US" altLang="ja-JP" sz="1400" kern="0">
              <a:solidFill>
                <a:prstClr val="black"/>
              </a:solidFill>
              <a:latin typeface="Meiryo UI" panose="020B0604030504040204" pitchFamily="50" charset="-128"/>
              <a:ea typeface="Meiryo UI"/>
            </a:endParaRPr>
          </a:p>
        </p:txBody>
      </p:sp>
    </p:spTree>
    <p:extLst>
      <p:ext uri="{BB962C8B-B14F-4D97-AF65-F5344CB8AC3E}">
        <p14:creationId xmlns:p14="http://schemas.microsoft.com/office/powerpoint/2010/main" val="4029412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320784271"/>
              </p:ext>
            </p:extLst>
          </p:nvPr>
        </p:nvGraphicFramePr>
        <p:xfrm>
          <a:off x="371475" y="1653213"/>
          <a:ext cx="11445786" cy="3944855"/>
        </p:xfrm>
        <a:graphic>
          <a:graphicData uri="http://schemas.openxmlformats.org/drawingml/2006/table">
            <a:tbl>
              <a:tblPr/>
              <a:tblGrid>
                <a:gridCol w="2140786">
                  <a:extLst>
                    <a:ext uri="{9D8B030D-6E8A-4147-A177-3AD203B41FA5}">
                      <a16:colId xmlns:a16="http://schemas.microsoft.com/office/drawing/2014/main" val="469379627"/>
                    </a:ext>
                  </a:extLst>
                </a:gridCol>
                <a:gridCol w="9305000">
                  <a:extLst>
                    <a:ext uri="{9D8B030D-6E8A-4147-A177-3AD203B41FA5}">
                      <a16:colId xmlns:a16="http://schemas.microsoft.com/office/drawing/2014/main" val="4118708399"/>
                    </a:ext>
                  </a:extLst>
                </a:gridCol>
              </a:tblGrid>
              <a:tr h="558764">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代表団体名</a:t>
                      </a:r>
                      <a:endPar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a:ln>
                            <a:noFill/>
                          </a:ln>
                          <a:effectLst/>
                          <a:latin typeface="Meiryo UI" panose="020B0604030504040204" pitchFamily="50" charset="-128"/>
                          <a:ea typeface="Meiryo UI" panose="020B0604030504040204" pitchFamily="50" charset="-128"/>
                        </a:rPr>
                        <a:t>株式会社</a:t>
                      </a:r>
                      <a:endParaRPr kumimoji="0" lang="ja-JP" altLang="en-US"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643227"/>
                  </a:ext>
                </a:extLst>
              </a:tr>
              <a:tr h="560842">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連携事業者名（役割）</a:t>
                      </a:r>
                      <a:endParaRPr kumimoji="0" lang="en-US" altLang="ja-JP"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a:ln>
                            <a:noFill/>
                          </a:ln>
                          <a:effectLst/>
                          <a:latin typeface="Meiryo UI" panose="020B0604030504040204" pitchFamily="50" charset="-128"/>
                          <a:ea typeface="Meiryo UI" panose="020B0604030504040204" pitchFamily="50" charset="-128"/>
                        </a:rPr>
                        <a:t>（</a:t>
                      </a:r>
                      <a:r>
                        <a:rPr kumimoji="0" lang="en-US" altLang="ja-JP" sz="1400" u="none" strike="noStrike" cap="none" normalizeH="0" baseline="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a:ln>
                            <a:noFill/>
                          </a:ln>
                          <a:effectLst/>
                          <a:latin typeface="Meiryo UI" panose="020B0604030504040204" pitchFamily="50" charset="-128"/>
                          <a:ea typeface="Meiryo UI" panose="020B0604030504040204" pitchFamily="50" charset="-128"/>
                        </a:rPr>
                        <a:t>）、</a:t>
                      </a:r>
                      <a:r>
                        <a:rPr kumimoji="0" lang="en-US" altLang="ja-JP" sz="1400" u="none" strike="noStrike" cap="none" normalizeH="0" baseline="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a:ln>
                            <a:noFill/>
                          </a:ln>
                          <a:effectLst/>
                          <a:latin typeface="Meiryo UI" panose="020B0604030504040204" pitchFamily="50" charset="-128"/>
                          <a:ea typeface="Meiryo UI" panose="020B0604030504040204" pitchFamily="50" charset="-128"/>
                        </a:rPr>
                        <a:t>（</a:t>
                      </a:r>
                      <a:r>
                        <a:rPr kumimoji="0" lang="en-US" altLang="ja-JP" sz="1400" u="none" strike="noStrike" cap="none" normalizeH="0" baseline="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a:ln>
                            <a:noFill/>
                          </a:ln>
                          <a:effectLst/>
                          <a:latin typeface="Meiryo UI" panose="020B0604030504040204" pitchFamily="50" charset="-128"/>
                          <a:ea typeface="Meiryo UI" panose="020B0604030504040204" pitchFamily="50" charset="-128"/>
                        </a:rPr>
                        <a:t>）</a:t>
                      </a:r>
                      <a:endParaRPr kumimoji="0" lang="en-US" altLang="ja-JP" sz="1400" u="none" strike="noStrike" cap="none" normalizeH="0" baseline="0">
                        <a:ln>
                          <a:noFill/>
                        </a:ln>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a:t>
                      </a:r>
                      <a:r>
                        <a:rPr kumimoji="0" lang="ja-JP" altLang="en-US"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記載例：</a:t>
                      </a:r>
                      <a:r>
                        <a:rPr kumimoji="0" lang="en-US" altLang="ja-JP"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ABC</a:t>
                      </a:r>
                      <a:r>
                        <a:rPr kumimoji="0" lang="ja-JP" altLang="en-US"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株式会社（全体統括）、</a:t>
                      </a:r>
                      <a:r>
                        <a:rPr kumimoji="0" lang="en-US" altLang="ja-JP"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CDF</a:t>
                      </a:r>
                      <a:r>
                        <a:rPr kumimoji="0" lang="ja-JP" altLang="en-US"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株式会社（技術協力）</a:t>
                      </a:r>
                      <a:endParaRPr kumimoji="0" lang="en-US" altLang="ja-JP"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813456"/>
                  </a:ext>
                </a:extLst>
              </a:tr>
              <a:tr h="513450">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実施場所（予定）</a:t>
                      </a:r>
                      <a:endPar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a:ln>
                            <a:noFill/>
                          </a:ln>
                          <a:effectLst/>
                          <a:latin typeface="Meiryo UI" panose="020B0604030504040204" pitchFamily="50" charset="-128"/>
                          <a:ea typeface="Meiryo UI" panose="020B0604030504040204" pitchFamily="50" charset="-128"/>
                        </a:rPr>
                        <a:t>XXX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a:t>
                      </a:r>
                      <a:r>
                        <a:rPr kumimoji="0" lang="ja-JP" altLang="en-US"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記載例：○○公園敷地内</a:t>
                      </a: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4237315"/>
                  </a:ext>
                </a:extLst>
              </a:tr>
              <a:tr h="560842">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対象発電技術</a:t>
                      </a: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a:ln>
                            <a:noFill/>
                          </a:ln>
                          <a:effectLst/>
                          <a:latin typeface="Meiryo UI" panose="020B0604030504040204" pitchFamily="50" charset="-128"/>
                          <a:ea typeface="Meiryo UI" panose="020B0604030504040204" pitchFamily="50" charset="-128"/>
                        </a:rPr>
                        <a:t>XXX</a:t>
                      </a:r>
                      <a:endParaRPr kumimoji="0" lang="ja-JP" altLang="en-US" sz="1400" u="none" strike="noStrike" cap="none" normalizeH="0" baseline="0">
                        <a:ln>
                          <a:noFill/>
                        </a:ln>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ja-JP"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a:t>
                      </a:r>
                      <a:r>
                        <a:rPr kumimoji="0" lang="ja-JP" altLang="en-US"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記載例：太陽光発電</a:t>
                      </a:r>
                      <a:endParaRPr kumimoji="0" lang="en-US" altLang="ja-JP"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6346477"/>
                  </a:ext>
                </a:extLst>
              </a:tr>
              <a:tr h="560842">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事業費</a:t>
                      </a:r>
                      <a:endPar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a:ln>
                            <a:noFill/>
                          </a:ln>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1685695"/>
                  </a:ext>
                </a:extLst>
              </a:tr>
              <a:tr h="1142723">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プロジェクト概要</a:t>
                      </a:r>
                      <a:endParaRPr kumimoji="0" lang="en-US" altLang="ja-JP"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1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a:t>
                      </a:r>
                      <a:r>
                        <a:rPr kumimoji="0" lang="en-US" altLang="ja-JP" sz="11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200</a:t>
                      </a:r>
                      <a:r>
                        <a:rPr kumimoji="0" lang="ja-JP" altLang="en-US" sz="11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字以内）</a:t>
                      </a:r>
                      <a:endParaRPr kumimoji="0" lang="ja-JP" altLang="en-US" sz="120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XXX</a:t>
                      </a: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4097509"/>
                  </a:ext>
                </a:extLst>
              </a:tr>
            </a:tbl>
          </a:graphicData>
        </a:graphic>
      </p:graphicFrame>
      <p:sp>
        <p:nvSpPr>
          <p:cNvPr id="6" name="タイトル 5"/>
          <p:cNvSpPr>
            <a:spLocks noGrp="1"/>
          </p:cNvSpPr>
          <p:nvPr>
            <p:ph type="title"/>
          </p:nvPr>
        </p:nvSpPr>
        <p:spPr/>
        <p:txBody>
          <a:bodyPr/>
          <a:lstStyle/>
          <a:p>
            <a:r>
              <a:rPr lang="en-US" altLang="ja-JP"/>
              <a:t>【</a:t>
            </a:r>
            <a:r>
              <a:rPr lang="ja-JP" altLang="en-US"/>
              <a:t>企画提案書概要</a:t>
            </a:r>
            <a:r>
              <a:rPr lang="en-US" altLang="ja-JP"/>
              <a:t>】</a:t>
            </a:r>
            <a:br>
              <a:rPr lang="en-US" altLang="ja-JP"/>
            </a:br>
            <a:r>
              <a:rPr lang="en-US" altLang="ja-JP" b="1"/>
              <a:t>XXXXXX</a:t>
            </a:r>
            <a:r>
              <a:rPr lang="ja-JP" altLang="en-US"/>
              <a:t>（プロジェクト名を記載）</a:t>
            </a:r>
            <a:endParaRPr kumimoji="1" lang="ja-JP" altLang="en-US"/>
          </a:p>
        </p:txBody>
      </p:sp>
      <p:sp>
        <p:nvSpPr>
          <p:cNvPr id="8" name="AutoShape 10">
            <a:extLst>
              <a:ext uri="{FF2B5EF4-FFF2-40B4-BE49-F238E27FC236}">
                <a16:creationId xmlns:a16="http://schemas.microsoft.com/office/drawing/2014/main" id="{0E82E6D8-635C-4D6C-B46B-8D4FAF1080F2}"/>
              </a:ext>
            </a:extLst>
          </p:cNvPr>
          <p:cNvSpPr>
            <a:spLocks noChangeArrowheads="1"/>
          </p:cNvSpPr>
          <p:nvPr/>
        </p:nvSpPr>
        <p:spPr bwMode="auto">
          <a:xfrm>
            <a:off x="7642155" y="1047664"/>
            <a:ext cx="4175106" cy="438810"/>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defTabSz="457200">
              <a:spcBef>
                <a:spcPts val="600"/>
              </a:spcBef>
            </a:pPr>
            <a:r>
              <a:rPr kumimoji="0" lang="ja-JP" altLang="en-US" sz="1400" kern="0">
                <a:solidFill>
                  <a:prstClr val="black"/>
                </a:solidFill>
                <a:latin typeface="Meiryo UI" panose="020B0604030504040204" pitchFamily="50" charset="-128"/>
                <a:ea typeface="Meiryo UI"/>
              </a:rPr>
              <a:t>各行記入ください</a:t>
            </a:r>
            <a:endParaRPr kumimoji="0" lang="en-US" altLang="ja-JP" sz="1400" kern="0">
              <a:solidFill>
                <a:prstClr val="black"/>
              </a:solidFill>
              <a:latin typeface="Meiryo UI" panose="020B0604030504040204" pitchFamily="50" charset="-128"/>
              <a:ea typeface="Meiryo UI"/>
            </a:endParaRPr>
          </a:p>
        </p:txBody>
      </p:sp>
      <p:sp>
        <p:nvSpPr>
          <p:cNvPr id="9" name="AutoShape 10">
            <a:extLst>
              <a:ext uri="{FF2B5EF4-FFF2-40B4-BE49-F238E27FC236}">
                <a16:creationId xmlns:a16="http://schemas.microsoft.com/office/drawing/2014/main" id="{0E82E6D8-635C-4D6C-B46B-8D4FAF1080F2}"/>
              </a:ext>
            </a:extLst>
          </p:cNvPr>
          <p:cNvSpPr>
            <a:spLocks noChangeArrowheads="1"/>
          </p:cNvSpPr>
          <p:nvPr/>
        </p:nvSpPr>
        <p:spPr bwMode="auto">
          <a:xfrm>
            <a:off x="4489622" y="321275"/>
            <a:ext cx="5077097" cy="461319"/>
          </a:xfrm>
          <a:prstGeom prst="roundRect">
            <a:avLst>
              <a:gd name="adj" fmla="val 0"/>
            </a:avLst>
          </a:prstGeom>
          <a:solidFill>
            <a:schemeClr val="accent4">
              <a:lumMod val="20000"/>
              <a:lumOff val="80000"/>
            </a:schemeClr>
          </a:solidFill>
          <a:ln w="19050">
            <a:solidFill>
              <a:sysClr val="windowText" lastClr="000000"/>
            </a:solidFill>
            <a:round/>
            <a:headEnd/>
            <a:tailEnd/>
          </a:ln>
          <a:effectLst/>
        </p:spPr>
        <p:txBody>
          <a:bodyPr anchor="ctr"/>
          <a:lstStyle/>
          <a:p>
            <a:pPr defTabSz="457200">
              <a:spcBef>
                <a:spcPts val="600"/>
              </a:spcBef>
            </a:pPr>
            <a:r>
              <a:rPr kumimoji="0" lang="ja-JP" altLang="en-US" sz="1400" kern="0">
                <a:solidFill>
                  <a:prstClr val="black"/>
                </a:solidFill>
                <a:latin typeface="Meiryo UI" panose="020B0604030504040204" pitchFamily="50" charset="-128"/>
                <a:ea typeface="Meiryo UI"/>
              </a:rPr>
              <a:t>表紙と同じ応募事業名（プロジェクト名）を記載ください　</a:t>
            </a:r>
            <a:endParaRPr kumimoji="0" lang="en-US" altLang="ja-JP" sz="1400" kern="0">
              <a:solidFill>
                <a:prstClr val="black"/>
              </a:solidFill>
              <a:latin typeface="Meiryo UI" panose="020B0604030504040204" pitchFamily="50" charset="-128"/>
              <a:ea typeface="Meiryo UI"/>
            </a:endParaRPr>
          </a:p>
        </p:txBody>
      </p:sp>
    </p:spTree>
    <p:extLst>
      <p:ext uri="{BB962C8B-B14F-4D97-AF65-F5344CB8AC3E}">
        <p14:creationId xmlns:p14="http://schemas.microsoft.com/office/powerpoint/2010/main" val="186819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8645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ご作成にあたっての留意事項</a:t>
            </a:r>
            <a:br>
              <a:rPr lang="en-US" altLang="ja-JP"/>
            </a:br>
            <a:endParaRPr kumimoji="1" lang="ja-JP" altLang="en-US"/>
          </a:p>
        </p:txBody>
      </p:sp>
      <p:sp>
        <p:nvSpPr>
          <p:cNvPr id="5" name="Rectangle 3">
            <a:extLst>
              <a:ext uri="{FF2B5EF4-FFF2-40B4-BE49-F238E27FC236}">
                <a16:creationId xmlns:a16="http://schemas.microsoft.com/office/drawing/2014/main" id="{4D3BC563-C34E-4D4D-B5D0-446C3E7D1EEB}"/>
              </a:ext>
            </a:extLst>
          </p:cNvPr>
          <p:cNvSpPr>
            <a:spLocks noChangeArrowheads="1"/>
          </p:cNvSpPr>
          <p:nvPr/>
        </p:nvSpPr>
        <p:spPr bwMode="auto">
          <a:xfrm>
            <a:off x="371475" y="1016754"/>
            <a:ext cx="11434444" cy="5474357"/>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使用ソフト・枚数</a:t>
            </a:r>
            <a:endParaRPr kumimoji="0" lang="en-US" altLang="ja-JP"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Microsoft PowerPoint</a:t>
            </a: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横置きで表紙を含め</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25</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頁以内（適宜頁を増やして作成して下さい）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ファイルサイズ</a:t>
            </a:r>
            <a:endParaRPr kumimoji="0" lang="en-US" altLang="ja-JP"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30MB</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まで　</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 別添の補足資料含む</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フォーマット</a:t>
            </a:r>
            <a:endParaRPr kumimoji="0" lang="en-US" altLang="ja-JP"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可能な範囲で本フォーマットをご活用ください。</a:t>
            </a:r>
            <a:b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b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個別スライドの体裁・レイアウトは任意としますが、各スライドに記載されている項目及び図示された内容を踏まえてご作成ください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水色の図形で囲まれた指示文は、記載にあたって留意すべき事項を付記したものです。ご提出時には本ページを含めて削除してください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本フォーマット以外を追加で使用されたい場合、記載事項のどの事項に対応する内容か分かるよう、番号等で対応関係を明確に示してください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表現内容</a:t>
            </a: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スライド内本文の文字の大きさは</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12-18pt </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を目安とし、フォントは可能な限り統一してください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第三者が読んで内容が把握できるレベルでの表現を心がけて下さい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図表やイメージ、写真等を活用することで内容の具体性や視認性を高めて下さい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定量的に記載できるものについては、定量的に記載することに努めてください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その他</a:t>
            </a:r>
            <a:endParaRPr kumimoji="0" lang="en-US" altLang="ja-JP"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東京都および環境公社による選定結果のプレスリリース等において本資料を使用させていただく可能性がございます</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kern="0">
                <a:solidFill>
                  <a:srgbClr val="000000"/>
                </a:solidFill>
                <a:latin typeface="Meiryo UI" panose="020B0604030504040204" pitchFamily="50" charset="-128"/>
                <a:ea typeface="Meiryo UI"/>
              </a:rPr>
              <a:t>フォーマットの右上に評価観点・基準のうち、どの項目に該当し得るかをできる限りお示しください</a:t>
            </a:r>
            <a:br>
              <a:rPr kumimoji="0" lang="en-US" altLang="ja-JP" sz="1400" kern="0">
                <a:solidFill>
                  <a:srgbClr val="000000"/>
                </a:solidFill>
                <a:latin typeface="Meiryo UI" panose="020B0604030504040204" pitchFamily="50" charset="-128"/>
                <a:ea typeface="Meiryo UI"/>
              </a:rPr>
            </a:b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ページで複数項目を纏めて記載いただいても問題ございません</a:t>
            </a:r>
            <a:endParaRPr kumimoji="0" lang="en-US" altLang="ja-JP" sz="1400" kern="0">
              <a:solidFill>
                <a:srgbClr val="000000"/>
              </a:solidFill>
              <a:latin typeface="Meiryo UI" panose="020B0604030504040204" pitchFamily="50" charset="-128"/>
              <a:ea typeface="Meiryo UI"/>
            </a:endParaRPr>
          </a:p>
        </p:txBody>
      </p:sp>
    </p:spTree>
    <p:extLst>
      <p:ext uri="{BB962C8B-B14F-4D97-AF65-F5344CB8AC3E}">
        <p14:creationId xmlns:p14="http://schemas.microsoft.com/office/powerpoint/2010/main" val="1061582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a:lstStyle/>
          <a:p>
            <a:r>
              <a:rPr lang="en-US" altLang="ja-JP"/>
              <a:t>【0. </a:t>
            </a:r>
            <a:r>
              <a:rPr lang="ja-JP" altLang="en-US"/>
              <a:t>基本情報</a:t>
            </a:r>
            <a:r>
              <a:rPr lang="en-US" altLang="ja-JP"/>
              <a:t>】</a:t>
            </a:r>
            <a:br>
              <a:rPr lang="en-US" altLang="ja-JP"/>
            </a:br>
            <a:endParaRPr kumimoji="1" lang="ja-JP" altLang="en-US"/>
          </a:p>
        </p:txBody>
      </p:sp>
      <p:graphicFrame>
        <p:nvGraphicFramePr>
          <p:cNvPr id="16" name="Table 1">
            <a:extLst>
              <a:ext uri="{FF2B5EF4-FFF2-40B4-BE49-F238E27FC236}">
                <a16:creationId xmlns:a16="http://schemas.microsoft.com/office/drawing/2014/main" id="{06186504-EAB4-4416-96D5-59909DCBF290}"/>
              </a:ext>
            </a:extLst>
          </p:cNvPr>
          <p:cNvGraphicFramePr>
            <a:graphicFrameLocks noGrp="1"/>
          </p:cNvGraphicFramePr>
          <p:nvPr>
            <p:extLst>
              <p:ext uri="{D42A27DB-BD31-4B8C-83A1-F6EECF244321}">
                <p14:modId xmlns:p14="http://schemas.microsoft.com/office/powerpoint/2010/main" val="4269314017"/>
              </p:ext>
            </p:extLst>
          </p:nvPr>
        </p:nvGraphicFramePr>
        <p:xfrm>
          <a:off x="371475" y="1584963"/>
          <a:ext cx="11450411" cy="4652324"/>
        </p:xfrm>
        <a:graphic>
          <a:graphicData uri="http://schemas.openxmlformats.org/drawingml/2006/table">
            <a:tbl>
              <a:tblPr firstRow="1" firstCol="1" bandRow="1"/>
              <a:tblGrid>
                <a:gridCol w="2534693">
                  <a:extLst>
                    <a:ext uri="{9D8B030D-6E8A-4147-A177-3AD203B41FA5}">
                      <a16:colId xmlns:a16="http://schemas.microsoft.com/office/drawing/2014/main" val="2758532071"/>
                    </a:ext>
                  </a:extLst>
                </a:gridCol>
                <a:gridCol w="8915718">
                  <a:extLst>
                    <a:ext uri="{9D8B030D-6E8A-4147-A177-3AD203B41FA5}">
                      <a16:colId xmlns:a16="http://schemas.microsoft.com/office/drawing/2014/main" val="3074038869"/>
                    </a:ext>
                  </a:extLst>
                </a:gridCol>
              </a:tblGrid>
              <a:tr h="322260">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a:effectLst/>
                          <a:latin typeface="Meiryo UI" panose="020B0604030504040204" pitchFamily="50" charset="-128"/>
                          <a:ea typeface="Meiryo UI" panose="020B0604030504040204" pitchFamily="50" charset="-128"/>
                        </a:rPr>
                        <a:t>項目</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a:effectLst/>
                          <a:latin typeface="Meiryo UI" panose="020B0604030504040204" pitchFamily="50" charset="-128"/>
                          <a:ea typeface="Meiryo UI" panose="020B0604030504040204" pitchFamily="50" charset="-128"/>
                        </a:rPr>
                        <a:t>内容</a:t>
                      </a:r>
                      <a:r>
                        <a:rPr lang="en-US" sz="1200" kern="100">
                          <a:effectLst/>
                          <a:latin typeface="Meiryo UI" panose="020B0604030504040204" pitchFamily="50" charset="-128"/>
                          <a:ea typeface="Meiryo UI" panose="020B0604030504040204" pitchFamily="50" charset="-128"/>
                        </a:rPr>
                        <a:t> </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1599478726"/>
                  </a:ext>
                </a:extLst>
              </a:tr>
              <a:tr h="367184">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a:effectLst/>
                          <a:latin typeface="Meiryo UI" panose="020B0604030504040204" pitchFamily="50" charset="-128"/>
                          <a:ea typeface="Meiryo UI" panose="020B0604030504040204" pitchFamily="50" charset="-128"/>
                        </a:rPr>
                        <a:t>企業名</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241100732"/>
                  </a:ext>
                </a:extLst>
              </a:tr>
              <a:tr h="367184">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kumimoji="1" lang="ja-JP" altLang="en-US" sz="1200" b="1" kern="100">
                          <a:solidFill>
                            <a:schemeClr val="bg1"/>
                          </a:solidFill>
                          <a:effectLst/>
                          <a:latin typeface="Meiryo UI" panose="020B0604030504040204" pitchFamily="50" charset="-128"/>
                          <a:ea typeface="Meiryo UI" panose="020B0604030504040204" pitchFamily="50" charset="-128"/>
                          <a:cs typeface="+mn-cs"/>
                        </a:rPr>
                        <a:t>部署・</a:t>
                      </a:r>
                      <a:r>
                        <a:rPr lang="ja-JP" sz="1200" kern="100">
                          <a:solidFill>
                            <a:schemeClr val="bg1"/>
                          </a:solidFill>
                          <a:effectLst/>
                          <a:latin typeface="Meiryo UI" panose="020B0604030504040204" pitchFamily="50" charset="-128"/>
                          <a:ea typeface="Meiryo UI" panose="020B0604030504040204" pitchFamily="50" charset="-128"/>
                        </a:rPr>
                        <a:t>代表者名</a:t>
                      </a:r>
                      <a:endParaRPr lang="ja-JP" sz="1200"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a:effectLst/>
                          <a:latin typeface="Meiryo UI" panose="020B0604030504040204" pitchFamily="50" charset="-128"/>
                          <a:ea typeface="Meiryo UI" panose="020B0604030504040204" pitchFamily="50" charset="-128"/>
                        </a:rPr>
                        <a:t> </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60338509"/>
                  </a:ext>
                </a:extLst>
              </a:tr>
              <a:tr h="367184">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en-US" sz="1200" kern="100">
                          <a:effectLst/>
                          <a:latin typeface="Meiryo UI" panose="020B0604030504040204" pitchFamily="50" charset="-128"/>
                          <a:ea typeface="Meiryo UI" panose="020B0604030504040204" pitchFamily="50" charset="-128"/>
                        </a:rPr>
                        <a:t>URL</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a:effectLst/>
                          <a:latin typeface="Meiryo UI" panose="020B0604030504040204" pitchFamily="50" charset="-128"/>
                          <a:ea typeface="Meiryo UI" panose="020B0604030504040204" pitchFamily="50" charset="-128"/>
                        </a:rPr>
                        <a:t> </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15600004"/>
                  </a:ext>
                </a:extLst>
              </a:tr>
              <a:tr h="458300">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a:effectLst/>
                          <a:latin typeface="Meiryo UI" panose="020B0604030504040204" pitchFamily="50" charset="-128"/>
                          <a:ea typeface="Meiryo UI" panose="020B0604030504040204" pitchFamily="50" charset="-128"/>
                        </a:rPr>
                        <a:t>所在地</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a:effectLst/>
                          <a:latin typeface="Meiryo UI" panose="020B0604030504040204" pitchFamily="50" charset="-128"/>
                          <a:ea typeface="Meiryo UI" panose="020B0604030504040204" pitchFamily="50" charset="-128"/>
                        </a:rPr>
                        <a:t>〒</a:t>
                      </a:r>
                      <a:endParaRPr lang="ja-JP" sz="1200" kern="10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69514153"/>
                  </a:ext>
                </a:extLst>
              </a:tr>
              <a:tr h="367184">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a:effectLst/>
                          <a:latin typeface="Meiryo UI" panose="020B0604030504040204" pitchFamily="50" charset="-128"/>
                          <a:ea typeface="Meiryo UI" panose="020B0604030504040204" pitchFamily="50" charset="-128"/>
                        </a:rPr>
                        <a:t>創業年</a:t>
                      </a:r>
                      <a:r>
                        <a:rPr lang="ja-JP" altLang="en-US" sz="1200" kern="100">
                          <a:effectLst/>
                          <a:latin typeface="Meiryo UI" panose="020B0604030504040204" pitchFamily="50" charset="-128"/>
                          <a:ea typeface="Meiryo UI" panose="020B0604030504040204" pitchFamily="50" charset="-128"/>
                        </a:rPr>
                        <a:t>月</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a:effectLst/>
                          <a:latin typeface="Meiryo UI" panose="020B0604030504040204" pitchFamily="50" charset="-128"/>
                          <a:ea typeface="Meiryo UI" panose="020B0604030504040204" pitchFamily="50" charset="-128"/>
                        </a:rPr>
                        <a:t> </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2441835451"/>
                  </a:ext>
                </a:extLst>
              </a:tr>
              <a:tr h="367184">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a:effectLst/>
                          <a:latin typeface="Meiryo UI" panose="020B0604030504040204" pitchFamily="50" charset="-128"/>
                          <a:ea typeface="Meiryo UI" panose="020B0604030504040204" pitchFamily="50" charset="-128"/>
                        </a:rPr>
                        <a:t>売上高</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a:effectLst/>
                          <a:latin typeface="Meiryo UI" panose="020B0604030504040204" pitchFamily="50" charset="-128"/>
                          <a:ea typeface="Meiryo UI" panose="020B0604030504040204" pitchFamily="50" charset="-128"/>
                        </a:rPr>
                        <a:t>※直近決算期の売上を記載下さい</a:t>
                      </a:r>
                    </a:p>
                    <a:p>
                      <a:pPr algn="just"/>
                      <a:r>
                        <a:rPr lang="en-US" sz="1200" kern="100">
                          <a:effectLst/>
                          <a:latin typeface="Meiryo UI" panose="020B0604030504040204" pitchFamily="50" charset="-128"/>
                          <a:ea typeface="Meiryo UI" panose="020B0604030504040204" pitchFamily="50" charset="-128"/>
                        </a:rPr>
                        <a:t> </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4123286111"/>
                  </a:ext>
                </a:extLst>
              </a:tr>
              <a:tr h="1378784">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sz="1200" kern="100">
                          <a:effectLst/>
                          <a:latin typeface="Meiryo UI" panose="020B0604030504040204" pitchFamily="50" charset="-128"/>
                          <a:ea typeface="Meiryo UI" panose="020B0604030504040204" pitchFamily="50" charset="-128"/>
                        </a:rPr>
                        <a:t>事業概要</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endParaRPr lang="ja-JP" sz="1200" kern="10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948170239"/>
                  </a:ext>
                </a:extLst>
              </a:tr>
              <a:tr h="657060">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a:effectLst/>
                          <a:latin typeface="Meiryo UI" panose="020B0604030504040204" pitchFamily="50" charset="-128"/>
                          <a:ea typeface="Meiryo UI" panose="020B0604030504040204" pitchFamily="50" charset="-128"/>
                        </a:rPr>
                        <a:t>連絡担当窓口</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（氏名）</a:t>
                      </a:r>
                      <a:endParaRPr lang="en-US" altLang="ja-JP" sz="1200" kern="100" dirty="0">
                        <a:effectLst/>
                        <a:latin typeface="Meiryo UI" panose="020B0604030504040204" pitchFamily="50" charset="-128"/>
                        <a:ea typeface="Meiryo UI" panose="020B0604030504040204" pitchFamily="50" charset="-128"/>
                      </a:endParaRPr>
                    </a:p>
                    <a:p>
                      <a:pPr algn="l"/>
                      <a:r>
                        <a:rPr lang="ja-JP" altLang="en-US" sz="1200" kern="100" dirty="0">
                          <a:effectLst/>
                          <a:latin typeface="Meiryo UI" panose="020B0604030504040204" pitchFamily="50" charset="-128"/>
                          <a:ea typeface="Meiryo UI" panose="020B0604030504040204" pitchFamily="50" charset="-128"/>
                        </a:rPr>
                        <a:t>（電話）</a:t>
                      </a:r>
                      <a:endParaRPr lang="en-US" altLang="ja-JP" sz="1200" kern="100" dirty="0">
                        <a:effectLst/>
                        <a:latin typeface="Meiryo UI" panose="020B0604030504040204" pitchFamily="50" charset="-128"/>
                        <a:ea typeface="Meiryo UI" panose="020B0604030504040204" pitchFamily="50" charset="-128"/>
                      </a:endParaRPr>
                    </a:p>
                    <a:p>
                      <a:pPr algn="l"/>
                      <a:r>
                        <a:rPr lang="ja-JP" altLang="en-US"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（メールアドレス）</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472533324"/>
                  </a:ext>
                </a:extLst>
              </a:tr>
            </a:tbl>
          </a:graphicData>
        </a:graphic>
      </p:graphicFrame>
      <p:cxnSp>
        <p:nvCxnSpPr>
          <p:cNvPr id="17" name="直線コネクタ 10">
            <a:extLst>
              <a:ext uri="{FF2B5EF4-FFF2-40B4-BE49-F238E27FC236}">
                <a16:creationId xmlns:a16="http://schemas.microsoft.com/office/drawing/2014/main" id="{51BFE2A8-42A2-4E76-B629-FD38DA37B0E3}"/>
              </a:ext>
            </a:extLst>
          </p:cNvPr>
          <p:cNvCxnSpPr>
            <a:cxnSpLocks/>
          </p:cNvCxnSpPr>
          <p:nvPr/>
        </p:nvCxnSpPr>
        <p:spPr bwMode="auto">
          <a:xfrm>
            <a:off x="391045" y="1310777"/>
            <a:ext cx="11406821" cy="0"/>
          </a:xfrm>
          <a:prstGeom prst="line">
            <a:avLst/>
          </a:prstGeom>
          <a:solidFill>
            <a:sysClr val="window" lastClr="FFFFFF"/>
          </a:solidFill>
          <a:ln w="12700" cap="flat" cmpd="sng" algn="ctr">
            <a:solidFill>
              <a:sysClr val="windowText" lastClr="000000"/>
            </a:solidFill>
            <a:prstDash val="solid"/>
            <a:round/>
            <a:headEnd type="none" w="med" len="med"/>
            <a:tailEnd type="none" w="med" len="med"/>
          </a:ln>
          <a:effectLst/>
        </p:spPr>
      </p:cxnSp>
      <p:sp>
        <p:nvSpPr>
          <p:cNvPr id="18" name="Rectangle 5">
            <a:extLst>
              <a:ext uri="{FF2B5EF4-FFF2-40B4-BE49-F238E27FC236}">
                <a16:creationId xmlns:a16="http://schemas.microsoft.com/office/drawing/2014/main" id="{C5C97B81-32F3-4188-8BE7-4DFC82D2DD2E}"/>
              </a:ext>
            </a:extLst>
          </p:cNvPr>
          <p:cNvSpPr>
            <a:spLocks noChangeArrowheads="1"/>
          </p:cNvSpPr>
          <p:nvPr/>
        </p:nvSpPr>
        <p:spPr bwMode="auto">
          <a:xfrm>
            <a:off x="5065755" y="1205433"/>
            <a:ext cx="205740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代表団体　基本情報</a:t>
            </a:r>
          </a:p>
        </p:txBody>
      </p:sp>
    </p:spTree>
    <p:extLst>
      <p:ext uri="{BB962C8B-B14F-4D97-AF65-F5344CB8AC3E}">
        <p14:creationId xmlns:p14="http://schemas.microsoft.com/office/powerpoint/2010/main" val="2014518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a:normAutofit/>
          </a:bodyPr>
          <a:lstStyle/>
          <a:p>
            <a:r>
              <a:rPr lang="en-US" altLang="ja-JP"/>
              <a:t>【</a:t>
            </a:r>
            <a:r>
              <a:rPr lang="ja-JP" altLang="en-US"/>
              <a:t>①本助成事業に対する理解度</a:t>
            </a:r>
            <a:r>
              <a:rPr lang="en-US" altLang="ja-JP"/>
              <a:t>】</a:t>
            </a:r>
            <a:br>
              <a:rPr lang="en-US" altLang="ja-JP"/>
            </a:br>
            <a:r>
              <a:rPr lang="en-US" altLang="ja-JP"/>
              <a:t>【</a:t>
            </a:r>
            <a:r>
              <a:rPr lang="ja-JP" altLang="en-US"/>
              <a:t>目的</a:t>
            </a:r>
            <a:r>
              <a:rPr lang="en-US" altLang="ja-JP"/>
              <a:t>】</a:t>
            </a:r>
            <a:endParaRPr kumimoji="1" lang="ja-JP" altLang="en-US"/>
          </a:p>
        </p:txBody>
      </p:sp>
      <p:sp>
        <p:nvSpPr>
          <p:cNvPr id="3" name="正方形/長方形 2">
            <a:extLst>
              <a:ext uri="{FF2B5EF4-FFF2-40B4-BE49-F238E27FC236}">
                <a16:creationId xmlns:a16="http://schemas.microsoft.com/office/drawing/2014/main" id="{AA7D438F-3EA8-A980-300A-A62E15F2AAD0}"/>
              </a:ext>
            </a:extLst>
          </p:cNvPr>
          <p:cNvSpPr/>
          <p:nvPr/>
        </p:nvSpPr>
        <p:spPr>
          <a:xfrm>
            <a:off x="630144" y="1404731"/>
            <a:ext cx="10931713" cy="4932051"/>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cxnSp>
        <p:nvCxnSpPr>
          <p:cNvPr id="10" name="直線コネクタ 12">
            <a:extLst>
              <a:ext uri="{FF2B5EF4-FFF2-40B4-BE49-F238E27FC236}">
                <a16:creationId xmlns:a16="http://schemas.microsoft.com/office/drawing/2014/main" id="{6F054824-3D41-5519-2425-2A69DBFC6BD8}"/>
              </a:ext>
            </a:extLst>
          </p:cNvPr>
          <p:cNvCxnSpPr>
            <a:cxnSpLocks/>
          </p:cNvCxnSpPr>
          <p:nvPr/>
        </p:nvCxnSpPr>
        <p:spPr bwMode="auto">
          <a:xfrm>
            <a:off x="630144" y="1258381"/>
            <a:ext cx="10931713"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11" name="Rectangle 5">
            <a:extLst>
              <a:ext uri="{FF2B5EF4-FFF2-40B4-BE49-F238E27FC236}">
                <a16:creationId xmlns:a16="http://schemas.microsoft.com/office/drawing/2014/main" id="{44C6A188-E9D5-85CD-E523-145E6B1B7674}"/>
              </a:ext>
            </a:extLst>
          </p:cNvPr>
          <p:cNvSpPr>
            <a:spLocks noChangeArrowheads="1"/>
          </p:cNvSpPr>
          <p:nvPr/>
        </p:nvSpPr>
        <p:spPr bwMode="auto">
          <a:xfrm>
            <a:off x="4528551" y="1145417"/>
            <a:ext cx="3134899"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本助成事業の目的・役割への理解</a:t>
            </a:r>
          </a:p>
        </p:txBody>
      </p:sp>
      <p:sp>
        <p:nvSpPr>
          <p:cNvPr id="30" name="AutoShape 10">
            <a:extLst>
              <a:ext uri="{FF2B5EF4-FFF2-40B4-BE49-F238E27FC236}">
                <a16:creationId xmlns:a16="http://schemas.microsoft.com/office/drawing/2014/main" id="{9576BC74-1C18-8F1A-BFC3-8D84951B4D23}"/>
              </a:ext>
            </a:extLst>
          </p:cNvPr>
          <p:cNvSpPr>
            <a:spLocks noChangeArrowheads="1"/>
          </p:cNvSpPr>
          <p:nvPr/>
        </p:nvSpPr>
        <p:spPr bwMode="auto">
          <a:xfrm>
            <a:off x="1357512" y="2469749"/>
            <a:ext cx="9476977" cy="2358283"/>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東京都の抱える社会課題</a:t>
            </a:r>
            <a:r>
              <a:rPr kumimoji="0" lang="ja-JP" altLang="en-US" sz="1400" kern="0">
                <a:solidFill>
                  <a:srgbClr val="000000"/>
                </a:solidFill>
                <a:latin typeface="Meiryo UI" panose="020B0604030504040204" pitchFamily="50" charset="-128"/>
                <a:ea typeface="Meiryo UI"/>
              </a:rPr>
              <a:t>を踏まえて、応募事業が</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どのように社会課題の解決に寄与するかや、解決方針を具体的に記載ください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「募集</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6</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800100" lvl="1" indent="-342900" defTabSz="457200">
              <a:spcBef>
                <a:spcPts val="600"/>
              </a:spcBef>
              <a:buFont typeface="Wingdings" panose="05000000000000000000" pitchFamily="2" charset="2"/>
              <a:buChar char="ü"/>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本事業の目的・内容及び提案者に求められている役割について、十分に理解しているか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p:txBody>
      </p:sp>
      <p:sp>
        <p:nvSpPr>
          <p:cNvPr id="5" name="正方形/長方形 4">
            <a:extLst>
              <a:ext uri="{FF2B5EF4-FFF2-40B4-BE49-F238E27FC236}">
                <a16:creationId xmlns:a16="http://schemas.microsoft.com/office/drawing/2014/main" id="{EF67B908-A0E4-51B2-A162-6BD15403C1C2}"/>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kumimoji="1" lang="ja-JP" altLang="en-US" sz="1200">
                <a:solidFill>
                  <a:schemeClr val="tx1"/>
                </a:solidFill>
                <a:latin typeface="+mn-ea"/>
              </a:rPr>
              <a:t>①</a:t>
            </a:r>
            <a:r>
              <a:rPr lang="en-US" altLang="ja-JP" sz="1200">
                <a:solidFill>
                  <a:schemeClr val="tx1"/>
                </a:solidFill>
                <a:latin typeface="+mn-ea"/>
              </a:rPr>
              <a:t>-</a:t>
            </a:r>
            <a:r>
              <a:rPr kumimoji="1" lang="en-US" altLang="ja-JP" sz="1200">
                <a:solidFill>
                  <a:schemeClr val="tx1"/>
                </a:solidFill>
                <a:latin typeface="+mn-ea"/>
              </a:rPr>
              <a:t>(1</a:t>
            </a:r>
            <a:r>
              <a:rPr lang="en-US" altLang="ja-JP" sz="1200">
                <a:solidFill>
                  <a:schemeClr val="tx1"/>
                </a:solidFill>
                <a:latin typeface="+mn-ea"/>
              </a:rPr>
              <a:t>)</a:t>
            </a:r>
            <a:r>
              <a:rPr kumimoji="1" lang="ja-JP" altLang="en-US" sz="1200">
                <a:solidFill>
                  <a:schemeClr val="tx1"/>
                </a:solidFill>
                <a:latin typeface="+mn-ea"/>
              </a:rPr>
              <a:t>本事業の目的理解度</a:t>
            </a:r>
            <a:endParaRPr kumimoji="1" lang="en-US" altLang="ja-JP" sz="1200">
              <a:solidFill>
                <a:schemeClr val="tx1"/>
              </a:solidFill>
              <a:latin typeface="+mn-ea"/>
            </a:endParaRPr>
          </a:p>
        </p:txBody>
      </p:sp>
      <p:sp>
        <p:nvSpPr>
          <p:cNvPr id="4" name="吹き出し: 線 3">
            <a:extLst>
              <a:ext uri="{FF2B5EF4-FFF2-40B4-BE49-F238E27FC236}">
                <a16:creationId xmlns:a16="http://schemas.microsoft.com/office/drawing/2014/main" id="{FB5021FD-E3F7-5912-FB42-35682993380F}"/>
              </a:ext>
            </a:extLst>
          </p:cNvPr>
          <p:cNvSpPr/>
          <p:nvPr/>
        </p:nvSpPr>
        <p:spPr>
          <a:xfrm>
            <a:off x="12436248" y="60634"/>
            <a:ext cx="2664000" cy="2268000"/>
          </a:xfrm>
          <a:prstGeom prst="borderCallout1">
            <a:avLst>
              <a:gd name="adj1" fmla="val 7384"/>
              <a:gd name="adj2" fmla="val 486"/>
              <a:gd name="adj3" fmla="val 15601"/>
              <a:gd name="adj4" fmla="val -20694"/>
            </a:avLst>
          </a:prstGeom>
          <a:solidFill>
            <a:schemeClr val="accent4">
              <a:lumMod val="20000"/>
              <a:lumOff val="80000"/>
            </a:schemeClr>
          </a:solidFill>
          <a:ln w="9525">
            <a:solidFill>
              <a:sysClr val="windowText" lastClr="000000"/>
            </a:solidFill>
            <a:round/>
            <a:headEnd type="none" w="med" len="med"/>
            <a:tailEnd type="oval" w="med" len="med"/>
          </a:ln>
          <a:effectLst/>
        </p:spPr>
        <p:txBody>
          <a:bodyPr lIns="36000" tIns="36000" rIns="36000" bIns="36000" anchor="ctr"/>
          <a:lstStyle/>
          <a:p>
            <a:pPr defTabSz="457200">
              <a:spcBef>
                <a:spcPts val="600"/>
              </a:spcBef>
            </a:pPr>
            <a:r>
              <a:rPr kumimoji="0" lang="ja-JP" altLang="en-US" sz="1400" kern="0">
                <a:solidFill>
                  <a:srgbClr val="000000"/>
                </a:solidFill>
                <a:latin typeface="Meiryo UI" panose="020B0604030504040204" pitchFamily="50" charset="-128"/>
                <a:ea typeface="Meiryo UI"/>
              </a:rPr>
              <a:t>評価観点・基準のうち、どの項目に該当し得るかを各資料右肩にできる限りお示しください。</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ja-JP" altLang="en-US" sz="1400" kern="0">
                <a:solidFill>
                  <a:srgbClr val="000000"/>
                </a:solidFill>
                <a:latin typeface="Meiryo UI" panose="020B0604030504040204" pitchFamily="50" charset="-128"/>
                <a:ea typeface="Meiryo UI"/>
              </a:rPr>
              <a:t>（左記のように</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項目ずつ作成でも、</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ページで複数項目を含めて表現される場合でも留意事項に従っている限りは問題ございません）</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en-US" altLang="ja-JP" sz="1400" kern="0">
                <a:solidFill>
                  <a:srgbClr val="000000"/>
                </a:solidFill>
                <a:latin typeface="Meiryo UI" panose="020B0604030504040204" pitchFamily="50" charset="-128"/>
                <a:ea typeface="Meiryo UI"/>
              </a:rPr>
              <a:t>※</a:t>
            </a:r>
            <a:r>
              <a:rPr kumimoji="0" lang="ja-JP" altLang="en-US" sz="1400" kern="0">
                <a:solidFill>
                  <a:srgbClr val="000000"/>
                </a:solidFill>
                <a:latin typeface="Meiryo UI" panose="020B0604030504040204" pitchFamily="50" charset="-128"/>
                <a:ea typeface="Meiryo UI"/>
              </a:rPr>
              <a:t>以後のページにかけても同様</a:t>
            </a:r>
            <a:endParaRPr kumimoji="0" lang="en-US" altLang="ja-JP" sz="1400" kern="0">
              <a:solidFill>
                <a:srgbClr val="000000"/>
              </a:solidFill>
              <a:latin typeface="Meiryo UI" panose="020B0604030504040204" pitchFamily="50" charset="-128"/>
              <a:ea typeface="Meiryo UI"/>
            </a:endParaRPr>
          </a:p>
        </p:txBody>
      </p:sp>
    </p:spTree>
    <p:extLst>
      <p:ext uri="{BB962C8B-B14F-4D97-AF65-F5344CB8AC3E}">
        <p14:creationId xmlns:p14="http://schemas.microsoft.com/office/powerpoint/2010/main" val="168400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a:normAutofit/>
          </a:bodyPr>
          <a:lstStyle/>
          <a:p>
            <a:r>
              <a:rPr lang="en-US" altLang="ja-JP"/>
              <a:t>【</a:t>
            </a:r>
            <a:r>
              <a:rPr lang="ja-JP" altLang="en-US"/>
              <a:t>①本助成事業に対する理解度</a:t>
            </a:r>
            <a:r>
              <a:rPr lang="en-US" altLang="ja-JP"/>
              <a:t>】</a:t>
            </a:r>
            <a:br>
              <a:rPr lang="en-US" altLang="ja-JP"/>
            </a:br>
            <a:r>
              <a:rPr lang="en-US" altLang="ja-JP"/>
              <a:t>【</a:t>
            </a:r>
            <a:r>
              <a:rPr lang="ja-JP" altLang="en-US"/>
              <a:t>再エネ実装への貢献</a:t>
            </a:r>
            <a:r>
              <a:rPr lang="en-US" altLang="ja-JP"/>
              <a:t>】</a:t>
            </a:r>
            <a:endParaRPr kumimoji="1" lang="ja-JP" altLang="en-US"/>
          </a:p>
        </p:txBody>
      </p:sp>
      <p:sp>
        <p:nvSpPr>
          <p:cNvPr id="30" name="AutoShape 10">
            <a:extLst>
              <a:ext uri="{FF2B5EF4-FFF2-40B4-BE49-F238E27FC236}">
                <a16:creationId xmlns:a16="http://schemas.microsoft.com/office/drawing/2014/main" id="{9576BC74-1C18-8F1A-BFC3-8D84951B4D23}"/>
              </a:ext>
            </a:extLst>
          </p:cNvPr>
          <p:cNvSpPr>
            <a:spLocks noChangeArrowheads="1"/>
          </p:cNvSpPr>
          <p:nvPr/>
        </p:nvSpPr>
        <p:spPr bwMode="auto">
          <a:xfrm>
            <a:off x="1357512" y="2469749"/>
            <a:ext cx="9476977" cy="2358283"/>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東京都の抱える社会課題</a:t>
            </a:r>
            <a:r>
              <a:rPr kumimoji="0" lang="ja-JP" altLang="en-US" sz="1400" kern="0">
                <a:solidFill>
                  <a:srgbClr val="000000"/>
                </a:solidFill>
                <a:latin typeface="Meiryo UI" panose="020B0604030504040204" pitchFamily="50" charset="-128"/>
                <a:ea typeface="Meiryo UI"/>
              </a:rPr>
              <a:t>を踏まえて、応募事業が</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どのように社会課題の解決に寄与するかや、解決方針を具体的に記載ください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6</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800100" lvl="1" indent="-342900" defTabSz="457200">
              <a:spcBef>
                <a:spcPts val="600"/>
              </a:spcBef>
              <a:buFont typeface="Wingdings" panose="05000000000000000000" pitchFamily="2" charset="2"/>
              <a:buChar char="ü"/>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東京都における再エネ実装において、どのように貢献を果たすことができるか示されているか</a:t>
            </a:r>
            <a:endParaRPr kumimoji="0" lang="en-US" altLang="ja-JP" sz="1400" kern="0">
              <a:solidFill>
                <a:srgbClr val="000000"/>
              </a:solidFill>
              <a:latin typeface="Meiryo UI" panose="020B0604030504040204" pitchFamily="50" charset="-128"/>
              <a:ea typeface="Meiryo UI"/>
            </a:endParaRPr>
          </a:p>
        </p:txBody>
      </p:sp>
      <p:sp>
        <p:nvSpPr>
          <p:cNvPr id="5" name="正方形/長方形 4">
            <a:extLst>
              <a:ext uri="{FF2B5EF4-FFF2-40B4-BE49-F238E27FC236}">
                <a16:creationId xmlns:a16="http://schemas.microsoft.com/office/drawing/2014/main" id="{EF67B908-A0E4-51B2-A162-6BD15403C1C2}"/>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①</a:t>
            </a:r>
            <a:r>
              <a:rPr lang="en-US" altLang="ja-JP" sz="1200">
                <a:solidFill>
                  <a:schemeClr val="tx1"/>
                </a:solidFill>
                <a:latin typeface="+mn-ea"/>
              </a:rPr>
              <a:t>-(2)</a:t>
            </a:r>
            <a:r>
              <a:rPr kumimoji="1" lang="ja-JP" altLang="en-US" sz="1200">
                <a:solidFill>
                  <a:schemeClr val="tx1"/>
                </a:solidFill>
                <a:latin typeface="+mn-ea"/>
              </a:rPr>
              <a:t>東京都の再エネ実装への貢献</a:t>
            </a:r>
            <a:endParaRPr kumimoji="1" lang="en-US" altLang="ja-JP" sz="1200">
              <a:solidFill>
                <a:schemeClr val="tx1"/>
              </a:solidFill>
              <a:latin typeface="+mn-ea"/>
            </a:endParaRPr>
          </a:p>
        </p:txBody>
      </p:sp>
    </p:spTree>
    <p:extLst>
      <p:ext uri="{BB962C8B-B14F-4D97-AF65-F5344CB8AC3E}">
        <p14:creationId xmlns:p14="http://schemas.microsoft.com/office/powerpoint/2010/main" val="675144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a:normAutofit/>
          </a:bodyPr>
          <a:lstStyle/>
          <a:p>
            <a:r>
              <a:rPr lang="en-US" altLang="ja-JP"/>
              <a:t>【</a:t>
            </a:r>
            <a:r>
              <a:rPr lang="ja-JP" altLang="en-US"/>
              <a:t>①本助成事業に対する理解度</a:t>
            </a:r>
            <a:r>
              <a:rPr lang="en-US" altLang="ja-JP"/>
              <a:t>】</a:t>
            </a:r>
            <a:br>
              <a:rPr lang="en-US" altLang="ja-JP"/>
            </a:br>
            <a:r>
              <a:rPr lang="en-US" altLang="ja-JP"/>
              <a:t>【</a:t>
            </a:r>
            <a:r>
              <a:rPr lang="ja-JP" altLang="en-US"/>
              <a:t>先駆的な再エネ技術</a:t>
            </a:r>
            <a:r>
              <a:rPr lang="en-US" altLang="ja-JP"/>
              <a:t>】</a:t>
            </a:r>
            <a:endParaRPr kumimoji="1" lang="ja-JP" altLang="en-US"/>
          </a:p>
        </p:txBody>
      </p:sp>
      <p:sp>
        <p:nvSpPr>
          <p:cNvPr id="30" name="AutoShape 10">
            <a:extLst>
              <a:ext uri="{FF2B5EF4-FFF2-40B4-BE49-F238E27FC236}">
                <a16:creationId xmlns:a16="http://schemas.microsoft.com/office/drawing/2014/main" id="{9576BC74-1C18-8F1A-BFC3-8D84951B4D23}"/>
              </a:ext>
            </a:extLst>
          </p:cNvPr>
          <p:cNvSpPr>
            <a:spLocks noChangeArrowheads="1"/>
          </p:cNvSpPr>
          <p:nvPr/>
        </p:nvSpPr>
        <p:spPr bwMode="auto">
          <a:xfrm>
            <a:off x="1357512" y="2469749"/>
            <a:ext cx="9476977" cy="2358283"/>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indent="-285750" defTabSz="457200">
              <a:spcBef>
                <a:spcPts val="600"/>
              </a:spcBef>
              <a:buFont typeface="Arial" panose="020B0604020202020204" pitchFamily="34" charset="0"/>
              <a:buChar char="•"/>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東京都の抱える社会課題</a:t>
            </a:r>
            <a:r>
              <a:rPr kumimoji="0" lang="ja-JP" altLang="en-US" sz="1400" kern="0">
                <a:solidFill>
                  <a:srgbClr val="000000"/>
                </a:solidFill>
                <a:latin typeface="Meiryo UI" panose="020B0604030504040204" pitchFamily="50" charset="-128"/>
                <a:ea typeface="Meiryo UI"/>
              </a:rPr>
              <a:t>を踏まえて、応募事業が</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どのように社会課題の解決に寄与するかや、解決方針を具体的に記載ください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6</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800100" lvl="1" indent="-342900" defTabSz="457200">
              <a:spcBef>
                <a:spcPts val="600"/>
              </a:spcBef>
              <a:buFont typeface="Wingdings" panose="05000000000000000000" pitchFamily="2" charset="2"/>
              <a:buChar char="ü"/>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提案の再エネ技術がどのような点において先駆的であるか示されているか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p:txBody>
      </p:sp>
      <p:sp>
        <p:nvSpPr>
          <p:cNvPr id="5" name="正方形/長方形 4">
            <a:extLst>
              <a:ext uri="{FF2B5EF4-FFF2-40B4-BE49-F238E27FC236}">
                <a16:creationId xmlns:a16="http://schemas.microsoft.com/office/drawing/2014/main" id="{EF67B908-A0E4-51B2-A162-6BD15403C1C2}"/>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①</a:t>
            </a:r>
            <a:r>
              <a:rPr lang="en-US" altLang="ja-JP" sz="1200">
                <a:solidFill>
                  <a:schemeClr val="tx1"/>
                </a:solidFill>
                <a:latin typeface="+mn-ea"/>
              </a:rPr>
              <a:t>-(3)</a:t>
            </a:r>
            <a:r>
              <a:rPr lang="ja-JP" altLang="en-US" sz="1200">
                <a:solidFill>
                  <a:schemeClr val="tx1"/>
                </a:solidFill>
                <a:latin typeface="+mn-ea"/>
              </a:rPr>
              <a:t>先駆的な再エネ技術</a:t>
            </a:r>
            <a:endParaRPr kumimoji="1" lang="ja-JP" altLang="en-US" sz="1200">
              <a:solidFill>
                <a:schemeClr val="tx1"/>
              </a:solidFill>
              <a:latin typeface="+mn-ea"/>
            </a:endParaRPr>
          </a:p>
        </p:txBody>
      </p:sp>
    </p:spTree>
    <p:extLst>
      <p:ext uri="{BB962C8B-B14F-4D97-AF65-F5344CB8AC3E}">
        <p14:creationId xmlns:p14="http://schemas.microsoft.com/office/powerpoint/2010/main" val="2755188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a:lstStyle/>
          <a:p>
            <a:r>
              <a:rPr lang="en-US" altLang="ja-JP"/>
              <a:t>【</a:t>
            </a:r>
            <a:r>
              <a:rPr lang="ja-JP" altLang="en-US"/>
              <a:t>②応募事業内容</a:t>
            </a:r>
            <a:r>
              <a:rPr lang="en-US" altLang="ja-JP"/>
              <a:t>】</a:t>
            </a:r>
            <a:br>
              <a:rPr lang="en-US" altLang="ja-JP"/>
            </a:br>
            <a:r>
              <a:rPr lang="en-US" altLang="ja-JP"/>
              <a:t>【XXX</a:t>
            </a:r>
            <a:r>
              <a:rPr lang="ja-JP" altLang="en-US"/>
              <a:t>の取組概要</a:t>
            </a:r>
            <a:r>
              <a:rPr lang="en-US" altLang="ja-JP"/>
              <a:t>】</a:t>
            </a:r>
            <a:endParaRPr kumimoji="1" lang="ja-JP" altLang="en-US"/>
          </a:p>
        </p:txBody>
      </p:sp>
      <p:sp>
        <p:nvSpPr>
          <p:cNvPr id="6" name="テキスト プレースホルダー 8"/>
          <p:cNvSpPr>
            <a:spLocks noGrp="1"/>
          </p:cNvSpPr>
          <p:nvPr>
            <p:ph type="body" sz="quarter" idx="13"/>
          </p:nvPr>
        </p:nvSpPr>
        <p:spPr>
          <a:xfrm>
            <a:off x="164757" y="938530"/>
            <a:ext cx="12027243" cy="421740"/>
          </a:xfrm>
        </p:spPr>
        <p:txBody>
          <a:bodyPr/>
          <a:lstStyle/>
          <a:p>
            <a:endParaRPr kumimoji="1" lang="ja-JP" altLang="en-US"/>
          </a:p>
        </p:txBody>
      </p:sp>
      <p:sp>
        <p:nvSpPr>
          <p:cNvPr id="8" name="AutoShape 10">
            <a:extLst>
              <a:ext uri="{FF2B5EF4-FFF2-40B4-BE49-F238E27FC236}">
                <a16:creationId xmlns:a16="http://schemas.microsoft.com/office/drawing/2014/main" id="{0E82E6D8-635C-4D6C-B46B-8D4FAF1080F2}"/>
              </a:ext>
            </a:extLst>
          </p:cNvPr>
          <p:cNvSpPr>
            <a:spLocks noChangeArrowheads="1"/>
          </p:cNvSpPr>
          <p:nvPr/>
        </p:nvSpPr>
        <p:spPr bwMode="auto">
          <a:xfrm>
            <a:off x="2640000" y="387481"/>
            <a:ext cx="4212771" cy="444540"/>
          </a:xfrm>
          <a:prstGeom prst="roundRect">
            <a:avLst>
              <a:gd name="adj" fmla="val 0"/>
            </a:avLst>
          </a:prstGeom>
          <a:solidFill>
            <a:schemeClr val="accent4">
              <a:lumMod val="20000"/>
              <a:lumOff val="80000"/>
            </a:schemeClr>
          </a:solidFill>
          <a:ln w="19050">
            <a:solidFill>
              <a:sysClr val="windowText" lastClr="000000"/>
            </a:solidFill>
            <a:round/>
            <a:headEnd/>
            <a:tailEnd/>
          </a:ln>
          <a:effectLst/>
        </p:spPr>
        <p:txBody>
          <a:bodyPr anchor="ctr"/>
          <a:lstStyle/>
          <a:p>
            <a:pPr lvl="0" defTabSz="457200">
              <a:spcBef>
                <a:spcPts val="600"/>
              </a:spcBef>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表紙と同じ</a:t>
            </a:r>
            <a:r>
              <a:rPr kumimoji="0" lang="ja-JP" altLang="en-US" sz="1400" kern="0">
                <a:solidFill>
                  <a:prstClr val="black"/>
                </a:solidFill>
                <a:latin typeface="Meiryo UI" panose="020B0604030504040204" pitchFamily="50" charset="-128"/>
              </a:rPr>
              <a:t>応募事業名（プロジェクト名）を記載ください</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　</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p:txBody>
      </p:sp>
      <p:sp>
        <p:nvSpPr>
          <p:cNvPr id="10" name="AutoShape 10">
            <a:extLst>
              <a:ext uri="{FF2B5EF4-FFF2-40B4-BE49-F238E27FC236}">
                <a16:creationId xmlns:a16="http://schemas.microsoft.com/office/drawing/2014/main" id="{679CE7B3-838D-E702-EE8F-B4CD44176550}"/>
              </a:ext>
            </a:extLst>
          </p:cNvPr>
          <p:cNvSpPr>
            <a:spLocks noChangeArrowheads="1"/>
          </p:cNvSpPr>
          <p:nvPr/>
        </p:nvSpPr>
        <p:spPr bwMode="auto">
          <a:xfrm>
            <a:off x="2640000" y="2708957"/>
            <a:ext cx="6912000" cy="1440086"/>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プロジェクト内容についてイメージ図・ポンチ絵、図表を活用して具体的に記載してください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背景・目的を踏まえ、具体的にどんな実施項目を設けて何を行っていくかを記載ください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（実施テーマ、実施項目、検証内容、取り組みの工夫、全体スキーム等）</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373828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a:lstStyle/>
          <a:p>
            <a:r>
              <a:rPr lang="en-US" altLang="ja-JP"/>
              <a:t>【</a:t>
            </a:r>
            <a:r>
              <a:rPr lang="ja-JP" altLang="en-US"/>
              <a:t>②応募事業内容</a:t>
            </a:r>
            <a:r>
              <a:rPr lang="en-US" altLang="ja-JP"/>
              <a:t>】</a:t>
            </a:r>
            <a:br>
              <a:rPr lang="en-US" altLang="ja-JP"/>
            </a:br>
            <a:r>
              <a:rPr lang="en-US" altLang="ja-JP"/>
              <a:t>【</a:t>
            </a:r>
            <a:r>
              <a:rPr lang="ja-JP" altLang="en-US"/>
              <a:t>スケジュール</a:t>
            </a:r>
            <a:r>
              <a:rPr lang="en-US" altLang="ja-JP"/>
              <a:t>】</a:t>
            </a:r>
            <a:endParaRPr kumimoji="1" lang="ja-JP" altLang="en-US"/>
          </a:p>
        </p:txBody>
      </p:sp>
      <p:sp>
        <p:nvSpPr>
          <p:cNvPr id="3" name="テキスト プレースホルダー 2"/>
          <p:cNvSpPr>
            <a:spLocks noGrp="1"/>
          </p:cNvSpPr>
          <p:nvPr>
            <p:ph type="body" sz="quarter" idx="13"/>
          </p:nvPr>
        </p:nvSpPr>
        <p:spPr/>
        <p:txBody>
          <a:bodyPr/>
          <a:lstStyle/>
          <a:p>
            <a:endParaRPr kumimoji="1" lang="ja-JP" altLang="en-US"/>
          </a:p>
        </p:txBody>
      </p:sp>
      <p:sp>
        <p:nvSpPr>
          <p:cNvPr id="6" name="AutoShape 10">
            <a:extLst>
              <a:ext uri="{FF2B5EF4-FFF2-40B4-BE49-F238E27FC236}">
                <a16:creationId xmlns:a16="http://schemas.microsoft.com/office/drawing/2014/main" id="{3712233C-C24B-428F-B134-6F97BBA87E1E}"/>
              </a:ext>
            </a:extLst>
          </p:cNvPr>
          <p:cNvSpPr>
            <a:spLocks noChangeArrowheads="1"/>
          </p:cNvSpPr>
          <p:nvPr/>
        </p:nvSpPr>
        <p:spPr bwMode="auto">
          <a:xfrm>
            <a:off x="4672423" y="4798817"/>
            <a:ext cx="6912000" cy="1656000"/>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事業の開始から終了（</a:t>
            </a:r>
            <a:r>
              <a:rPr kumimoji="0" lang="en-US" altLang="ja-JP"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2026</a:t>
            </a: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年</a:t>
            </a:r>
            <a:r>
              <a:rPr kumimoji="0" lang="ja-JP" altLang="en-US" sz="1400" b="1" kern="0" noProof="0">
                <a:solidFill>
                  <a:srgbClr val="000000"/>
                </a:solidFill>
                <a:latin typeface="Meiryo UI" panose="020B0604030504040204" pitchFamily="50" charset="-128"/>
                <a:ea typeface="Meiryo UI"/>
              </a:rPr>
              <a:t>３</a:t>
            </a: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月）までのスケジュール</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6</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マイルストンを適切に設定するとともに達成条件が明らかになっているか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実施項目を具体的に整理し、バッファなど十分な期間設定を見込んで設計しているか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p:txBody>
      </p:sp>
      <p:sp>
        <p:nvSpPr>
          <p:cNvPr id="9" name="テキスト プレースホルダー 2"/>
          <p:cNvSpPr txBox="1">
            <a:spLocks/>
          </p:cNvSpPr>
          <p:nvPr/>
        </p:nvSpPr>
        <p:spPr>
          <a:xfrm>
            <a:off x="317157" y="1090930"/>
            <a:ext cx="12027243"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endParaRPr kumimoji="1" lang="ja-JP" altLang="en-US" sz="2000" b="0" i="0" u="none" strike="noStrike" kern="1200" cap="none" spc="0" normalizeH="0" baseline="0" noProof="0">
              <a:ln>
                <a:noFill/>
              </a:ln>
              <a:solidFill>
                <a:srgbClr val="070F26"/>
              </a:solidFill>
              <a:effectLst/>
              <a:uLnTx/>
              <a:uFillTx/>
              <a:latin typeface="Meiryo UI" panose="020B0604030504040204" pitchFamily="50" charset="-128"/>
              <a:ea typeface="Meiryo UI" panose="020B0604030504040204" pitchFamily="50" charset="-128"/>
              <a:cs typeface="Arial"/>
            </a:endParaRPr>
          </a:p>
        </p:txBody>
      </p:sp>
      <p:sp>
        <p:nvSpPr>
          <p:cNvPr id="10" name="テキスト プレースホルダー 2"/>
          <p:cNvSpPr txBox="1">
            <a:spLocks/>
          </p:cNvSpPr>
          <p:nvPr/>
        </p:nvSpPr>
        <p:spPr>
          <a:xfrm rot="5400000">
            <a:off x="2938435" y="4988780"/>
            <a:ext cx="1003645"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Arial"/>
              </a:rPr>
              <a:t>・・・</a:t>
            </a:r>
          </a:p>
        </p:txBody>
      </p:sp>
      <p:sp>
        <p:nvSpPr>
          <p:cNvPr id="11" name="テキスト プレースホルダー 2"/>
          <p:cNvSpPr txBox="1">
            <a:spLocks/>
          </p:cNvSpPr>
          <p:nvPr/>
        </p:nvSpPr>
        <p:spPr>
          <a:xfrm>
            <a:off x="11432669" y="2973068"/>
            <a:ext cx="443352"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Arial"/>
              </a:rPr>
              <a:t>・・・</a:t>
            </a:r>
          </a:p>
        </p:txBody>
      </p:sp>
      <p:pic>
        <p:nvPicPr>
          <p:cNvPr id="4" name="図 3"/>
          <p:cNvPicPr>
            <a:picLocks noChangeAspect="1"/>
          </p:cNvPicPr>
          <p:nvPr/>
        </p:nvPicPr>
        <p:blipFill>
          <a:blip r:embed="rId2"/>
          <a:stretch>
            <a:fillRect/>
          </a:stretch>
        </p:blipFill>
        <p:spPr>
          <a:xfrm>
            <a:off x="164756" y="1263291"/>
            <a:ext cx="10986227" cy="3419554"/>
          </a:xfrm>
          <a:prstGeom prst="rect">
            <a:avLst/>
          </a:prstGeom>
        </p:spPr>
      </p:pic>
      <p:sp>
        <p:nvSpPr>
          <p:cNvPr id="8"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rot="1941648">
            <a:off x="10057668" y="1329717"/>
            <a:ext cx="1581278" cy="255087"/>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rPr>
              <a:t>イメージ</a:t>
            </a:r>
          </a:p>
        </p:txBody>
      </p:sp>
      <p:sp>
        <p:nvSpPr>
          <p:cNvPr id="12" name="正方形/長方形 11">
            <a:extLst>
              <a:ext uri="{FF2B5EF4-FFF2-40B4-BE49-F238E27FC236}">
                <a16:creationId xmlns:a16="http://schemas.microsoft.com/office/drawing/2014/main" id="{F7235123-212F-8241-39F2-496793D5019F}"/>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②</a:t>
            </a:r>
            <a:r>
              <a:rPr lang="en-US" altLang="ja-JP" sz="1200">
                <a:solidFill>
                  <a:schemeClr val="tx1"/>
                </a:solidFill>
                <a:latin typeface="+mn-ea"/>
              </a:rPr>
              <a:t>‐(1)</a:t>
            </a:r>
            <a:r>
              <a:rPr lang="ja-JP" altLang="en-US" sz="1200">
                <a:solidFill>
                  <a:schemeClr val="tx1"/>
                </a:solidFill>
                <a:latin typeface="+mn-ea"/>
              </a:rPr>
              <a:t>スケジュール</a:t>
            </a:r>
            <a:endParaRPr lang="en-US" altLang="ja-JP" sz="1200">
              <a:solidFill>
                <a:schemeClr val="tx1"/>
              </a:solidFill>
              <a:latin typeface="+mn-ea"/>
            </a:endParaRPr>
          </a:p>
          <a:p>
            <a:r>
              <a:rPr kumimoji="1" lang="ja-JP" altLang="en-US" sz="1200">
                <a:solidFill>
                  <a:schemeClr val="tx1"/>
                </a:solidFill>
                <a:latin typeface="+mn-ea"/>
              </a:rPr>
              <a:t>（ア）適切なマイルストンの設定</a:t>
            </a:r>
            <a:endParaRPr lang="en-US" altLang="ja-JP" sz="1200">
              <a:solidFill>
                <a:schemeClr val="tx1"/>
              </a:solidFill>
              <a:latin typeface="+mn-ea"/>
            </a:endParaRPr>
          </a:p>
          <a:p>
            <a:r>
              <a:rPr lang="ja-JP" altLang="en-US" sz="1200">
                <a:solidFill>
                  <a:schemeClr val="tx1"/>
                </a:solidFill>
                <a:latin typeface="+mn-ea"/>
              </a:rPr>
              <a:t>（イ）十分な効果検証期間</a:t>
            </a:r>
            <a:endParaRPr kumimoji="1" lang="ja-JP" altLang="en-US" sz="1200">
              <a:solidFill>
                <a:schemeClr val="tx1"/>
              </a:solidFill>
              <a:latin typeface="+mn-ea"/>
            </a:endParaRPr>
          </a:p>
        </p:txBody>
      </p:sp>
    </p:spTree>
    <p:extLst>
      <p:ext uri="{BB962C8B-B14F-4D97-AF65-F5344CB8AC3E}">
        <p14:creationId xmlns:p14="http://schemas.microsoft.com/office/powerpoint/2010/main" val="3092596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vert="horz"/>
          <a:lstStyle/>
          <a:p>
            <a:r>
              <a:rPr lang="en-US" altLang="ja-JP"/>
              <a:t>【</a:t>
            </a:r>
            <a:r>
              <a:rPr lang="ja-JP" altLang="en-US"/>
              <a:t>②応募事業内容</a:t>
            </a:r>
            <a:r>
              <a:rPr lang="en-US" altLang="ja-JP"/>
              <a:t>】</a:t>
            </a:r>
            <a:br>
              <a:rPr lang="en-US" altLang="ja-JP"/>
            </a:br>
            <a:r>
              <a:rPr lang="en-US" altLang="ja-JP"/>
              <a:t>【</a:t>
            </a:r>
            <a:r>
              <a:rPr lang="ja-JP" altLang="en-US"/>
              <a:t>実施場所</a:t>
            </a:r>
            <a:r>
              <a:rPr lang="en-US" altLang="ja-JP"/>
              <a:t>】</a:t>
            </a:r>
            <a:endParaRPr kumimoji="1" lang="ja-JP" altLang="en-US"/>
          </a:p>
        </p:txBody>
      </p:sp>
      <p:sp>
        <p:nvSpPr>
          <p:cNvPr id="9" name="テキスト プレースホルダー 2"/>
          <p:cNvSpPr txBox="1">
            <a:spLocks/>
          </p:cNvSpPr>
          <p:nvPr/>
        </p:nvSpPr>
        <p:spPr>
          <a:xfrm>
            <a:off x="317157" y="1090930"/>
            <a:ext cx="12027243"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endParaRPr kumimoji="1" lang="ja-JP" altLang="en-US" sz="2000" b="0" i="0" u="none" strike="noStrike" kern="1200" cap="none" spc="0" normalizeH="0" baseline="0" noProof="0">
              <a:ln>
                <a:noFill/>
              </a:ln>
              <a:solidFill>
                <a:srgbClr val="070F26"/>
              </a:solidFill>
              <a:effectLst/>
              <a:uLnTx/>
              <a:uFillTx/>
              <a:latin typeface="Meiryo UI" panose="020B0604030504040204" pitchFamily="50" charset="-128"/>
              <a:ea typeface="Meiryo UI" panose="020B0604030504040204" pitchFamily="50" charset="-128"/>
              <a:cs typeface="Arial"/>
            </a:endParaRPr>
          </a:p>
        </p:txBody>
      </p:sp>
      <p:sp>
        <p:nvSpPr>
          <p:cNvPr id="5" name="正方形/長方形 4">
            <a:extLst>
              <a:ext uri="{FF2B5EF4-FFF2-40B4-BE49-F238E27FC236}">
                <a16:creationId xmlns:a16="http://schemas.microsoft.com/office/drawing/2014/main" id="{2C30BFEB-482A-9FD4-4322-85BF87D03864}"/>
              </a:ext>
            </a:extLst>
          </p:cNvPr>
          <p:cNvSpPr/>
          <p:nvPr/>
        </p:nvSpPr>
        <p:spPr>
          <a:xfrm>
            <a:off x="1073688" y="1488901"/>
            <a:ext cx="4802909" cy="229498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err="1">
              <a:solidFill>
                <a:schemeClr val="tx1"/>
              </a:solidFill>
            </a:endParaRPr>
          </a:p>
        </p:txBody>
      </p:sp>
      <p:cxnSp>
        <p:nvCxnSpPr>
          <p:cNvPr id="10" name="直線コネクタ 10">
            <a:extLst>
              <a:ext uri="{FF2B5EF4-FFF2-40B4-BE49-F238E27FC236}">
                <a16:creationId xmlns:a16="http://schemas.microsoft.com/office/drawing/2014/main" id="{919F3287-595A-0A7A-3117-31BAF4DB22C5}"/>
              </a:ext>
            </a:extLst>
          </p:cNvPr>
          <p:cNvCxnSpPr>
            <a:cxnSpLocks/>
          </p:cNvCxnSpPr>
          <p:nvPr/>
        </p:nvCxnSpPr>
        <p:spPr bwMode="auto">
          <a:xfrm>
            <a:off x="516604" y="1195210"/>
            <a:ext cx="5277799"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11" name="Rectangle 5">
            <a:extLst>
              <a:ext uri="{FF2B5EF4-FFF2-40B4-BE49-F238E27FC236}">
                <a16:creationId xmlns:a16="http://schemas.microsoft.com/office/drawing/2014/main" id="{7BC795E2-7AC9-E530-1AA2-4E7C6988096B}"/>
              </a:ext>
            </a:extLst>
          </p:cNvPr>
          <p:cNvSpPr>
            <a:spLocks noChangeArrowheads="1"/>
          </p:cNvSpPr>
          <p:nvPr/>
        </p:nvSpPr>
        <p:spPr bwMode="auto">
          <a:xfrm>
            <a:off x="2126803" y="1087210"/>
            <a:ext cx="205740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実施場所</a:t>
            </a:r>
          </a:p>
        </p:txBody>
      </p:sp>
      <p:sp>
        <p:nvSpPr>
          <p:cNvPr id="12" name="正方形/長方形 11">
            <a:extLst>
              <a:ext uri="{FF2B5EF4-FFF2-40B4-BE49-F238E27FC236}">
                <a16:creationId xmlns:a16="http://schemas.microsoft.com/office/drawing/2014/main" id="{449F14A0-F473-3E34-484F-F7105AF31E11}"/>
              </a:ext>
            </a:extLst>
          </p:cNvPr>
          <p:cNvSpPr/>
          <p:nvPr/>
        </p:nvSpPr>
        <p:spPr>
          <a:xfrm>
            <a:off x="1073688" y="3931835"/>
            <a:ext cx="4802909" cy="229498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err="1">
              <a:solidFill>
                <a:schemeClr val="tx1"/>
              </a:solidFill>
            </a:endParaRPr>
          </a:p>
        </p:txBody>
      </p:sp>
      <p:sp>
        <p:nvSpPr>
          <p:cNvPr id="13" name="正方形/長方形 12">
            <a:extLst>
              <a:ext uri="{FF2B5EF4-FFF2-40B4-BE49-F238E27FC236}">
                <a16:creationId xmlns:a16="http://schemas.microsoft.com/office/drawing/2014/main" id="{63CF579E-2B5E-7BE1-BB78-971A642BC850}"/>
              </a:ext>
            </a:extLst>
          </p:cNvPr>
          <p:cNvSpPr/>
          <p:nvPr/>
        </p:nvSpPr>
        <p:spPr>
          <a:xfrm>
            <a:off x="427146" y="1488901"/>
            <a:ext cx="540000" cy="2294984"/>
          </a:xfrm>
          <a:prstGeom prst="rect">
            <a:avLst/>
          </a:prstGeom>
          <a:solidFill>
            <a:schemeClr val="bg1">
              <a:lumMod val="95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eaVert" wrap="square" lIns="36000" tIns="36000" rIns="36000" bIns="36000" numCol="1" spcCol="0" rtlCol="0" fromWordArt="0" anchor="ctr" anchorCtr="0" forceAA="0" compatLnSpc="1">
            <a:prstTxWarp prst="textNoShape">
              <a:avLst/>
            </a:prstTxWarp>
            <a:noAutofit/>
          </a:bodyPr>
          <a:lstStyle/>
          <a:p>
            <a:pPr algn="ctr"/>
            <a:r>
              <a:rPr kumimoji="1" lang="ja-JP" altLang="en-US" sz="1400">
                <a:solidFill>
                  <a:schemeClr val="tx1"/>
                </a:solidFill>
              </a:rPr>
              <a:t>候補地①</a:t>
            </a:r>
          </a:p>
        </p:txBody>
      </p:sp>
      <p:sp>
        <p:nvSpPr>
          <p:cNvPr id="14" name="正方形/長方形 13">
            <a:extLst>
              <a:ext uri="{FF2B5EF4-FFF2-40B4-BE49-F238E27FC236}">
                <a16:creationId xmlns:a16="http://schemas.microsoft.com/office/drawing/2014/main" id="{BE8A737E-9BDD-C7F1-1C04-DE963C68B9BC}"/>
              </a:ext>
            </a:extLst>
          </p:cNvPr>
          <p:cNvSpPr/>
          <p:nvPr/>
        </p:nvSpPr>
        <p:spPr>
          <a:xfrm>
            <a:off x="427146" y="3931835"/>
            <a:ext cx="540000" cy="2294984"/>
          </a:xfrm>
          <a:prstGeom prst="rect">
            <a:avLst/>
          </a:prstGeom>
          <a:solidFill>
            <a:schemeClr val="bg1">
              <a:lumMod val="95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eaVert" wrap="square" lIns="36000" tIns="36000" rIns="36000" bIns="36000" numCol="1" spcCol="0" rtlCol="0" fromWordArt="0" anchor="ctr" anchorCtr="0" forceAA="0" compatLnSpc="1">
            <a:prstTxWarp prst="textNoShape">
              <a:avLst/>
            </a:prstTxWarp>
            <a:noAutofit/>
          </a:bodyPr>
          <a:lstStyle/>
          <a:p>
            <a:pPr algn="ctr"/>
            <a:r>
              <a:rPr kumimoji="1" lang="ja-JP" altLang="en-US" sz="1400">
                <a:solidFill>
                  <a:schemeClr val="tx1"/>
                </a:solidFill>
              </a:rPr>
              <a:t>候補地②</a:t>
            </a:r>
          </a:p>
        </p:txBody>
      </p:sp>
      <p:cxnSp>
        <p:nvCxnSpPr>
          <p:cNvPr id="15" name="直線コネクタ 10">
            <a:extLst>
              <a:ext uri="{FF2B5EF4-FFF2-40B4-BE49-F238E27FC236}">
                <a16:creationId xmlns:a16="http://schemas.microsoft.com/office/drawing/2014/main" id="{353B3D15-24B1-8B5C-A771-693AA129E34B}"/>
              </a:ext>
            </a:extLst>
          </p:cNvPr>
          <p:cNvCxnSpPr>
            <a:cxnSpLocks/>
          </p:cNvCxnSpPr>
          <p:nvPr/>
        </p:nvCxnSpPr>
        <p:spPr bwMode="auto">
          <a:xfrm>
            <a:off x="6487055" y="1195210"/>
            <a:ext cx="5277799"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16" name="Rectangle 5">
            <a:extLst>
              <a:ext uri="{FF2B5EF4-FFF2-40B4-BE49-F238E27FC236}">
                <a16:creationId xmlns:a16="http://schemas.microsoft.com/office/drawing/2014/main" id="{5EFC820E-9174-A700-DFB3-C427D7940737}"/>
              </a:ext>
            </a:extLst>
          </p:cNvPr>
          <p:cNvSpPr>
            <a:spLocks noChangeArrowheads="1"/>
          </p:cNvSpPr>
          <p:nvPr/>
        </p:nvSpPr>
        <p:spPr bwMode="auto">
          <a:xfrm>
            <a:off x="8097254" y="1087210"/>
            <a:ext cx="205740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選定理由</a:t>
            </a:r>
          </a:p>
        </p:txBody>
      </p:sp>
      <p:sp>
        <p:nvSpPr>
          <p:cNvPr id="17" name="正方形/長方形 16">
            <a:extLst>
              <a:ext uri="{FF2B5EF4-FFF2-40B4-BE49-F238E27FC236}">
                <a16:creationId xmlns:a16="http://schemas.microsoft.com/office/drawing/2014/main" id="{6CBA3471-5E69-E235-FFD1-348893A5C243}"/>
              </a:ext>
            </a:extLst>
          </p:cNvPr>
          <p:cNvSpPr/>
          <p:nvPr/>
        </p:nvSpPr>
        <p:spPr>
          <a:xfrm>
            <a:off x="6476958" y="1565494"/>
            <a:ext cx="5283200" cy="2218392"/>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err="1">
              <a:solidFill>
                <a:schemeClr val="tx1"/>
              </a:solidFill>
            </a:endParaRPr>
          </a:p>
        </p:txBody>
      </p:sp>
      <p:cxnSp>
        <p:nvCxnSpPr>
          <p:cNvPr id="18" name="直線コネクタ 10">
            <a:extLst>
              <a:ext uri="{FF2B5EF4-FFF2-40B4-BE49-F238E27FC236}">
                <a16:creationId xmlns:a16="http://schemas.microsoft.com/office/drawing/2014/main" id="{D2F1E25E-7B01-F9C7-306A-ACD11A708042}"/>
              </a:ext>
            </a:extLst>
          </p:cNvPr>
          <p:cNvCxnSpPr>
            <a:cxnSpLocks/>
          </p:cNvCxnSpPr>
          <p:nvPr/>
        </p:nvCxnSpPr>
        <p:spPr bwMode="auto">
          <a:xfrm>
            <a:off x="6487055" y="3971422"/>
            <a:ext cx="5277799"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19" name="Rectangle 5">
            <a:extLst>
              <a:ext uri="{FF2B5EF4-FFF2-40B4-BE49-F238E27FC236}">
                <a16:creationId xmlns:a16="http://schemas.microsoft.com/office/drawing/2014/main" id="{76AA2D17-34BD-ABAD-4A44-2742FFC436FE}"/>
              </a:ext>
            </a:extLst>
          </p:cNvPr>
          <p:cNvSpPr>
            <a:spLocks noChangeArrowheads="1"/>
          </p:cNvSpPr>
          <p:nvPr/>
        </p:nvSpPr>
        <p:spPr bwMode="auto">
          <a:xfrm>
            <a:off x="8097254" y="3863422"/>
            <a:ext cx="205740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lang="ja-JP" altLang="en-US" sz="1400" b="1">
                <a:solidFill>
                  <a:srgbClr val="000000"/>
                </a:solidFill>
                <a:latin typeface="Meiryo UI" panose="020B0604030504040204" pitchFamily="50" charset="-128"/>
                <a:ea typeface="Meiryo UI" panose="020B0604030504040204" pitchFamily="50" charset="-128"/>
              </a:rPr>
              <a:t>調整状況</a:t>
            </a:r>
            <a:endParaRPr kumimoji="1" lang="ja-JP" altLang="en-US" sz="14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 name="正方形/長方形 19">
            <a:extLst>
              <a:ext uri="{FF2B5EF4-FFF2-40B4-BE49-F238E27FC236}">
                <a16:creationId xmlns:a16="http://schemas.microsoft.com/office/drawing/2014/main" id="{2A03621B-9965-EA3B-D491-92E6EF42DE12}"/>
              </a:ext>
            </a:extLst>
          </p:cNvPr>
          <p:cNvSpPr/>
          <p:nvPr/>
        </p:nvSpPr>
        <p:spPr>
          <a:xfrm>
            <a:off x="6476958" y="4140470"/>
            <a:ext cx="5283200" cy="2086349"/>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err="1">
              <a:solidFill>
                <a:schemeClr val="tx1"/>
              </a:solidFill>
            </a:endParaRPr>
          </a:p>
        </p:txBody>
      </p:sp>
      <p:sp>
        <p:nvSpPr>
          <p:cNvPr id="6" name="AutoShape 10">
            <a:extLst>
              <a:ext uri="{FF2B5EF4-FFF2-40B4-BE49-F238E27FC236}">
                <a16:creationId xmlns:a16="http://schemas.microsoft.com/office/drawing/2014/main" id="{3712233C-C24B-428F-B134-6F97BBA87E1E}"/>
              </a:ext>
            </a:extLst>
          </p:cNvPr>
          <p:cNvSpPr>
            <a:spLocks noChangeArrowheads="1"/>
          </p:cNvSpPr>
          <p:nvPr/>
        </p:nvSpPr>
        <p:spPr bwMode="auto">
          <a:xfrm>
            <a:off x="2640000" y="2225921"/>
            <a:ext cx="6912000" cy="2406158"/>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事業場所を地図など使用して具体的に</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6</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kern="0">
                <a:solidFill>
                  <a:srgbClr val="000000"/>
                </a:solidFill>
                <a:latin typeface="Meiryo UI" panose="020B0604030504040204" pitchFamily="50" charset="-128"/>
                <a:ea typeface="Meiryo UI"/>
              </a:rPr>
              <a:t>実証を行う上で、本場所が適切である理由が示されているか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kern="0">
                <a:solidFill>
                  <a:srgbClr val="000000"/>
                </a:solidFill>
                <a:latin typeface="Meiryo UI" panose="020B0604030504040204" pitchFamily="50" charset="-128"/>
                <a:ea typeface="Meiryo UI"/>
              </a:rPr>
              <a:t>施設賃借をする予定がある場合は、具体的な調整状況、調整に係る関係者、調整方法が明示されているか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p:txBody>
      </p:sp>
      <p:sp>
        <p:nvSpPr>
          <p:cNvPr id="4" name="正方形/長方形 3">
            <a:extLst>
              <a:ext uri="{FF2B5EF4-FFF2-40B4-BE49-F238E27FC236}">
                <a16:creationId xmlns:a16="http://schemas.microsoft.com/office/drawing/2014/main" id="{42E330AD-5F2E-67DF-730F-B63E459D8248}"/>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②</a:t>
            </a:r>
            <a:r>
              <a:rPr lang="en-US" altLang="ja-JP" sz="1200">
                <a:solidFill>
                  <a:schemeClr val="tx1"/>
                </a:solidFill>
                <a:latin typeface="+mn-ea"/>
              </a:rPr>
              <a:t>‐(2)</a:t>
            </a:r>
            <a:r>
              <a:rPr lang="ja-JP" altLang="en-US" sz="1200">
                <a:solidFill>
                  <a:schemeClr val="tx1"/>
                </a:solidFill>
                <a:latin typeface="+mn-ea"/>
              </a:rPr>
              <a:t>実施場所</a:t>
            </a:r>
            <a:endParaRPr lang="en-US" altLang="ja-JP" sz="1200">
              <a:solidFill>
                <a:schemeClr val="tx1"/>
              </a:solidFill>
              <a:latin typeface="+mn-ea"/>
            </a:endParaRPr>
          </a:p>
          <a:p>
            <a:r>
              <a:rPr kumimoji="1" lang="ja-JP" altLang="en-US" sz="1200">
                <a:solidFill>
                  <a:schemeClr val="tx1"/>
                </a:solidFill>
                <a:latin typeface="+mn-ea"/>
              </a:rPr>
              <a:t>（ア）効果検証に相応しい場所</a:t>
            </a:r>
            <a:endParaRPr lang="en-US" altLang="ja-JP" sz="1200">
              <a:solidFill>
                <a:schemeClr val="tx1"/>
              </a:solidFill>
              <a:latin typeface="+mn-ea"/>
            </a:endParaRPr>
          </a:p>
          <a:p>
            <a:r>
              <a:rPr kumimoji="1" lang="ja-JP" altLang="en-US" sz="1200">
                <a:solidFill>
                  <a:schemeClr val="tx1"/>
                </a:solidFill>
                <a:latin typeface="+mn-ea"/>
              </a:rPr>
              <a:t>（イ）</a:t>
            </a:r>
            <a:r>
              <a:rPr lang="ja-JP" altLang="en-US" sz="1200">
                <a:solidFill>
                  <a:schemeClr val="tx1"/>
                </a:solidFill>
                <a:latin typeface="+mn-ea"/>
              </a:rPr>
              <a:t>調整状況、調整方法の明示</a:t>
            </a:r>
            <a:endParaRPr kumimoji="1" lang="ja-JP" altLang="en-US" sz="1200">
              <a:solidFill>
                <a:schemeClr val="tx1"/>
              </a:solidFill>
              <a:latin typeface="+mn-ea"/>
            </a:endParaRPr>
          </a:p>
        </p:txBody>
      </p:sp>
    </p:spTree>
    <p:extLst>
      <p:ext uri="{BB962C8B-B14F-4D97-AF65-F5344CB8AC3E}">
        <p14:creationId xmlns:p14="http://schemas.microsoft.com/office/powerpoint/2010/main" val="130773030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コンテンツ_Light">
  <a:themeElements>
    <a:clrScheme name="NTT DATA Group Corp.">
      <a:dk1>
        <a:srgbClr val="000000"/>
      </a:dk1>
      <a:lt1>
        <a:srgbClr val="FFFFFF"/>
      </a:lt1>
      <a:dk2>
        <a:srgbClr val="2E404D"/>
      </a:dk2>
      <a:lt2>
        <a:srgbClr val="19A3FC"/>
      </a:lt2>
      <a:accent1>
        <a:srgbClr val="070F26"/>
      </a:accent1>
      <a:accent2>
        <a:srgbClr val="0072BC"/>
      </a:accent2>
      <a:accent3>
        <a:srgbClr val="005B96"/>
      </a:accent3>
      <a:accent4>
        <a:srgbClr val="00DFED"/>
      </a:accent4>
      <a:accent5>
        <a:srgbClr val="00CB5D"/>
      </a:accent5>
      <a:accent6>
        <a:srgbClr val="949494"/>
      </a:accent6>
      <a:hlink>
        <a:srgbClr val="19A3FC"/>
      </a:hlink>
      <a:folHlink>
        <a:srgbClr val="0072BC"/>
      </a:folHlink>
    </a:clrScheme>
    <a:fontScheme name="NTT DATA Group Corp.">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lumMod val="10000"/>
            <a:lumOff val="90000"/>
          </a:schemeClr>
        </a:solidFill>
        <a:ln w="3175">
          <a:solidFill>
            <a:schemeClr val="tx1"/>
          </a:solidFill>
        </a:ln>
        <a:effectLst/>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defRPr kumimoji="1" sz="1400" dirty="0" err="1" smtClean="0">
            <a:solidFill>
              <a:schemeClr val="tx1"/>
            </a:solidFill>
          </a:defRPr>
        </a:defPPr>
      </a:lstStyle>
      <a:style>
        <a:lnRef idx="1">
          <a:schemeClr val="accent1"/>
        </a:lnRef>
        <a:fillRef idx="3">
          <a:schemeClr val="accent1"/>
        </a:fillRef>
        <a:effectRef idx="2">
          <a:schemeClr val="accent1"/>
        </a:effectRef>
        <a:fontRef idx="minor">
          <a:schemeClr val="lt1"/>
        </a:fontRef>
      </a:style>
    </a:spDef>
    <a:lnDef>
      <a:spPr>
        <a:ln w="3175">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rIns="0" rtlCol="0">
        <a:noAutofit/>
      </a:bodyPr>
      <a:lstStyle>
        <a:defPPr algn="l" defTabSz="288000">
          <a:defRPr kumimoji="1">
            <a:latin typeface="+mn-ea"/>
          </a:defRPr>
        </a:defPPr>
      </a:lstStyle>
    </a:txDef>
  </a:objectDefaults>
  <a:extraClrSchemeLst/>
  <a:custClrLst>
    <a:custClr name="Yellow">
      <a:srgbClr val="FFC400"/>
    </a:custClr>
    <a:custClr name="Orange">
      <a:srgbClr val="FF7A00"/>
    </a:custClr>
    <a:custClr name="Orange 100">
      <a:srgbClr val="E42600"/>
    </a:custClr>
    <a:custClr name="Orange 150">
      <a:srgbClr val="B22000"/>
    </a:custClr>
  </a:custClrLst>
  <a:extLst>
    <a:ext uri="{05A4C25C-085E-4340-85A3-A5531E510DB2}">
      <thm15:themeFamily xmlns:thm15="http://schemas.microsoft.com/office/thememl/2012/main" name="経営研プレゼンテーション.potx" id="{D1A9F9E6-44B5-4605-BC46-CFB0C07C78C4}" vid="{204DFD55-4E26-475B-B016-A38D393F2358}"/>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2159</Words>
  <Application>Microsoft Office PowerPoint</Application>
  <PresentationFormat>ワイド画面</PresentationFormat>
  <Paragraphs>230</Paragraphs>
  <Slides>21</Slides>
  <Notes>1</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21</vt:i4>
      </vt:variant>
    </vt:vector>
  </HeadingPairs>
  <TitlesOfParts>
    <vt:vector size="27" baseType="lpstr">
      <vt:lpstr>Meiryo UI</vt:lpstr>
      <vt:lpstr>游ゴシック</vt:lpstr>
      <vt:lpstr>Arial</vt:lpstr>
      <vt:lpstr>Wingdings</vt:lpstr>
      <vt:lpstr>コンテンツ_Light</vt:lpstr>
      <vt:lpstr>think-cell スライド</vt:lpstr>
      <vt:lpstr>PowerPoint プレゼンテーション</vt:lpstr>
      <vt:lpstr>【企画提案書概要】 XXXXXX（プロジェクト名を記載）</vt:lpstr>
      <vt:lpstr>【0. 基本情報】 </vt:lpstr>
      <vt:lpstr>【①本助成事業に対する理解度】 【目的】</vt:lpstr>
      <vt:lpstr>【①本助成事業に対する理解度】 【再エネ実装への貢献】</vt:lpstr>
      <vt:lpstr>【①本助成事業に対する理解度】 【先駆的な再エネ技術】</vt:lpstr>
      <vt:lpstr>【②応募事業内容】 【XXXの取組概要】</vt:lpstr>
      <vt:lpstr>【②応募事業内容】 【スケジュール】</vt:lpstr>
      <vt:lpstr>【②応募事業内容】 【実施場所】</vt:lpstr>
      <vt:lpstr>【②応募事業内容】 【実施体制】</vt:lpstr>
      <vt:lpstr>【②応募事業内容】 【安全対策】</vt:lpstr>
      <vt:lpstr>【②応募事業内容】 【費用】</vt:lpstr>
      <vt:lpstr>【②応募事業内容】 【効果検証】</vt:lpstr>
      <vt:lpstr>【③将来性】 【技術検証実績】</vt:lpstr>
      <vt:lpstr>【③将来性】 【社会実装に向けた適正技術】</vt:lpstr>
      <vt:lpstr>【③将来性】 【社会実装・事業化に向けた課題】</vt:lpstr>
      <vt:lpstr>【③将来性】 【本助成事業完了後の計画】</vt:lpstr>
      <vt:lpstr>【③将来性】 【本助成事業完了後の展開想定】</vt:lpstr>
      <vt:lpstr>【追加ページ】 </vt:lpstr>
      <vt:lpstr>PowerPoint プレゼンテーション</vt:lpstr>
      <vt:lpstr>ご作成にあたっての留意事項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cp:revision>
  <dcterms:created xsi:type="dcterms:W3CDTF">2024-07-09T04:44:11Z</dcterms:created>
  <dcterms:modified xsi:type="dcterms:W3CDTF">2024-07-09T04:46:03Z</dcterms:modified>
</cp:coreProperties>
</file>