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3"/>
  </p:sldMasterIdLst>
  <p:notesMasterIdLst>
    <p:notesMasterId r:id="rId14"/>
  </p:notesMasterIdLst>
  <p:handoutMasterIdLst>
    <p:handoutMasterId r:id="rId15"/>
  </p:handoutMasterIdLst>
  <p:sldIdLst>
    <p:sldId id="256" r:id="rId4"/>
    <p:sldId id="257" r:id="rId5"/>
    <p:sldId id="301" r:id="rId6"/>
    <p:sldId id="314" r:id="rId7"/>
    <p:sldId id="302" r:id="rId8"/>
    <p:sldId id="316" r:id="rId9"/>
    <p:sldId id="306" r:id="rId10"/>
    <p:sldId id="315" r:id="rId11"/>
    <p:sldId id="307" r:id="rId12"/>
    <p:sldId id="310" r:id="rId13"/>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01D6A49-3D3A-6B51-0E54-A93139CC6B41}" name="siipcn0306" initials="s" userId="S::siipcd0255@officeSII.onmicrosoft.com::007cb06a-2607-4080-9ebf-46a7c8e8fef4"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原 鉄平 Teppei Hara" initials="原" lastIdx="8" clrIdx="0">
    <p:extLst>
      <p:ext uri="{19B8F6BF-5375-455C-9EA6-DF929625EA0E}">
        <p15:presenceInfo xmlns:p15="http://schemas.microsoft.com/office/powerpoint/2012/main" userId="S::teppei.hara@dentsu.co.jp::ca3cec69-fd09-4f1b-816b-6b29ca3cdd4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454" autoAdjust="0"/>
    <p:restoredTop sz="94660"/>
  </p:normalViewPr>
  <p:slideViewPr>
    <p:cSldViewPr snapToGrid="0">
      <p:cViewPr varScale="1">
        <p:scale>
          <a:sx n="78" d="100"/>
          <a:sy n="78" d="100"/>
        </p:scale>
        <p:origin x="1877"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viewProps" Target="viewProps.xml"/><Relationship Id="rId3" Type="http://schemas.openxmlformats.org/officeDocument/2006/relationships/slideMaster" Target="slideMasters/slideMaster1.xml"/><Relationship Id="rId21" Type="http://schemas.microsoft.com/office/2018/10/relationships/authors" Target="author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handoutMaster" Target="handoutMasters/handoutMaster1.xml"/><Relationship Id="rId10" Type="http://schemas.openxmlformats.org/officeDocument/2006/relationships/slide" Target="slides/slide7.xml"/><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2D88FFD6-084F-4F8E-9ECB-3CAB98349CEE}" type="datetimeFigureOut">
              <a:rPr kumimoji="1" lang="ja-JP" altLang="en-US" smtClean="0"/>
              <a:t>2025/3/24</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44A9E870-C020-4557-9E15-1F9AE93122F2}" type="slidenum">
              <a:rPr kumimoji="1" lang="ja-JP" altLang="en-US" smtClean="0"/>
              <a:t>‹#›</a:t>
            </a:fld>
            <a:endParaRPr kumimoji="1" lang="ja-JP" altLang="en-US"/>
          </a:p>
        </p:txBody>
      </p:sp>
    </p:spTree>
    <p:extLst>
      <p:ext uri="{BB962C8B-B14F-4D97-AF65-F5344CB8AC3E}">
        <p14:creationId xmlns:p14="http://schemas.microsoft.com/office/powerpoint/2010/main" val="34175274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77EEE049-E83B-4787-8E80-E3AAF9C9C366}" type="datetimeFigureOut">
              <a:rPr kumimoji="1" lang="ja-JP" altLang="en-US" smtClean="0"/>
              <a:t>2025/3/24</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323A380A-AB9A-4330-A729-7BEA3D22F50F}" type="slidenum">
              <a:rPr kumimoji="1" lang="ja-JP" altLang="en-US" smtClean="0"/>
              <a:t>‹#›</a:t>
            </a:fld>
            <a:endParaRPr kumimoji="1" lang="ja-JP" altLang="en-US"/>
          </a:p>
        </p:txBody>
      </p:sp>
    </p:spTree>
    <p:extLst>
      <p:ext uri="{BB962C8B-B14F-4D97-AF65-F5344CB8AC3E}">
        <p14:creationId xmlns:p14="http://schemas.microsoft.com/office/powerpoint/2010/main" val="253992201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normAutofit/>
          </a:bodyPr>
          <a:lstStyle>
            <a:lvl1pPr algn="ctr">
              <a:defRPr sz="3600"/>
            </a:lvl1pPr>
          </a:lstStyle>
          <a:p>
            <a:r>
              <a:rPr lang="ja-JP" altLang="en-US" dirty="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F346C86-74A7-42A5-B0AE-C584C11A28E0}" type="datetimeFigureOut">
              <a:rPr kumimoji="1" lang="ja-JP" altLang="en-US" smtClean="0"/>
              <a:t>2025/3/24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C0E692-FC27-4B72-BF38-74E8965916AA}" type="slidenum">
              <a:rPr kumimoji="1" lang="ja-JP" altLang="en-US" smtClean="0"/>
              <a:t>‹#›</a:t>
            </a:fld>
            <a:endParaRPr kumimoji="1" lang="ja-JP" altLang="en-US"/>
          </a:p>
        </p:txBody>
      </p:sp>
    </p:spTree>
    <p:extLst>
      <p:ext uri="{BB962C8B-B14F-4D97-AF65-F5344CB8AC3E}">
        <p14:creationId xmlns:p14="http://schemas.microsoft.com/office/powerpoint/2010/main" val="42306875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F346C86-74A7-42A5-B0AE-C584C11A28E0}" type="datetimeFigureOut">
              <a:rPr kumimoji="1" lang="ja-JP" altLang="en-US" smtClean="0"/>
              <a:t>2025/3/24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C0E692-FC27-4B72-BF38-74E8965916AA}" type="slidenum">
              <a:rPr kumimoji="1" lang="ja-JP" altLang="en-US" smtClean="0"/>
              <a:t>‹#›</a:t>
            </a:fld>
            <a:endParaRPr kumimoji="1" lang="ja-JP" altLang="en-US"/>
          </a:p>
        </p:txBody>
      </p:sp>
    </p:spTree>
    <p:extLst>
      <p:ext uri="{BB962C8B-B14F-4D97-AF65-F5344CB8AC3E}">
        <p14:creationId xmlns:p14="http://schemas.microsoft.com/office/powerpoint/2010/main" val="11332114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F346C86-74A7-42A5-B0AE-C584C11A28E0}" type="datetimeFigureOut">
              <a:rPr kumimoji="1" lang="ja-JP" altLang="en-US" smtClean="0"/>
              <a:t>2025/3/24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C0E692-FC27-4B72-BF38-74E8965916AA}" type="slidenum">
              <a:rPr kumimoji="1" lang="ja-JP" altLang="en-US" smtClean="0"/>
              <a:t>‹#›</a:t>
            </a:fld>
            <a:endParaRPr kumimoji="1" lang="ja-JP" altLang="en-US"/>
          </a:p>
        </p:txBody>
      </p:sp>
    </p:spTree>
    <p:extLst>
      <p:ext uri="{BB962C8B-B14F-4D97-AF65-F5344CB8AC3E}">
        <p14:creationId xmlns:p14="http://schemas.microsoft.com/office/powerpoint/2010/main" val="7212494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normAutofit/>
          </a:bodyPr>
          <a:lstStyle>
            <a:lvl1pPr>
              <a:defRPr sz="1800"/>
            </a:lvl1pPr>
            <a:lvl2pPr>
              <a:defRPr sz="1800"/>
            </a:lvl2pPr>
            <a:lvl3pPr>
              <a:defRPr sz="1800"/>
            </a:lvl3pPr>
            <a:lvl4pPr>
              <a:defRPr sz="1800"/>
            </a:lvl4pPr>
            <a:lvl5pPr>
              <a:defRPr sz="1800"/>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10"/>
          </p:nvPr>
        </p:nvSpPr>
        <p:spPr/>
        <p:txBody>
          <a:bodyPr/>
          <a:lstStyle/>
          <a:p>
            <a:fld id="{7F346C86-74A7-42A5-B0AE-C584C11A28E0}" type="datetimeFigureOut">
              <a:rPr kumimoji="1" lang="ja-JP" altLang="en-US" smtClean="0"/>
              <a:t>2025/3/24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C0E692-FC27-4B72-BF38-74E8965916AA}" type="slidenum">
              <a:rPr kumimoji="1" lang="ja-JP" altLang="en-US" smtClean="0"/>
              <a:t>‹#›</a:t>
            </a:fld>
            <a:endParaRPr kumimoji="1" lang="ja-JP" altLang="en-US"/>
          </a:p>
        </p:txBody>
      </p:sp>
    </p:spTree>
    <p:extLst>
      <p:ext uri="{BB962C8B-B14F-4D97-AF65-F5344CB8AC3E}">
        <p14:creationId xmlns:p14="http://schemas.microsoft.com/office/powerpoint/2010/main" val="5468946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normAutofit/>
          </a:bodyPr>
          <a:lstStyle>
            <a:lvl1pPr>
              <a:defRPr sz="36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F346C86-74A7-42A5-B0AE-C584C11A28E0}" type="datetimeFigureOut">
              <a:rPr kumimoji="1" lang="ja-JP" altLang="en-US" smtClean="0"/>
              <a:t>2025/3/24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C0E692-FC27-4B72-BF38-74E8965916AA}" type="slidenum">
              <a:rPr kumimoji="1" lang="ja-JP" altLang="en-US" smtClean="0"/>
              <a:t>‹#›</a:t>
            </a:fld>
            <a:endParaRPr kumimoji="1" lang="ja-JP" altLang="en-US"/>
          </a:p>
        </p:txBody>
      </p:sp>
    </p:spTree>
    <p:extLst>
      <p:ext uri="{BB962C8B-B14F-4D97-AF65-F5344CB8AC3E}">
        <p14:creationId xmlns:p14="http://schemas.microsoft.com/office/powerpoint/2010/main" val="24127129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256032" y="1139509"/>
            <a:ext cx="4258818" cy="503745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139509"/>
            <a:ext cx="4258818" cy="503745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F346C86-74A7-42A5-B0AE-C584C11A28E0}" type="datetimeFigureOut">
              <a:rPr kumimoji="1" lang="ja-JP" altLang="en-US" smtClean="0"/>
              <a:t>2025/3/24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9C0E692-FC27-4B72-BF38-74E8965916AA}" type="slidenum">
              <a:rPr kumimoji="1" lang="ja-JP" altLang="en-US" smtClean="0"/>
              <a:t>‹#›</a:t>
            </a:fld>
            <a:endParaRPr kumimoji="1" lang="ja-JP" altLang="en-US"/>
          </a:p>
        </p:txBody>
      </p:sp>
    </p:spTree>
    <p:extLst>
      <p:ext uri="{BB962C8B-B14F-4D97-AF65-F5344CB8AC3E}">
        <p14:creationId xmlns:p14="http://schemas.microsoft.com/office/powerpoint/2010/main" val="2355651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F346C86-74A7-42A5-B0AE-C584C11A28E0}" type="datetimeFigureOut">
              <a:rPr kumimoji="1" lang="ja-JP" altLang="en-US" smtClean="0"/>
              <a:t>2025/3/24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9C0E692-FC27-4B72-BF38-74E8965916AA}" type="slidenum">
              <a:rPr kumimoji="1" lang="ja-JP" altLang="en-US" smtClean="0"/>
              <a:t>‹#›</a:t>
            </a:fld>
            <a:endParaRPr kumimoji="1" lang="ja-JP" altLang="en-US"/>
          </a:p>
        </p:txBody>
      </p:sp>
    </p:spTree>
    <p:extLst>
      <p:ext uri="{BB962C8B-B14F-4D97-AF65-F5344CB8AC3E}">
        <p14:creationId xmlns:p14="http://schemas.microsoft.com/office/powerpoint/2010/main" val="25991156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F346C86-74A7-42A5-B0AE-C584C11A28E0}" type="datetimeFigureOut">
              <a:rPr kumimoji="1" lang="ja-JP" altLang="en-US" smtClean="0"/>
              <a:t>2025/3/24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9C0E692-FC27-4B72-BF38-74E8965916AA}" type="slidenum">
              <a:rPr kumimoji="1" lang="ja-JP" altLang="en-US" smtClean="0"/>
              <a:t>‹#›</a:t>
            </a:fld>
            <a:endParaRPr kumimoji="1" lang="ja-JP" altLang="en-US"/>
          </a:p>
        </p:txBody>
      </p:sp>
    </p:spTree>
    <p:extLst>
      <p:ext uri="{BB962C8B-B14F-4D97-AF65-F5344CB8AC3E}">
        <p14:creationId xmlns:p14="http://schemas.microsoft.com/office/powerpoint/2010/main" val="22048690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346C86-74A7-42A5-B0AE-C584C11A28E0}" type="datetimeFigureOut">
              <a:rPr kumimoji="1" lang="ja-JP" altLang="en-US" smtClean="0"/>
              <a:t>2025/3/24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9C0E692-FC27-4B72-BF38-74E8965916AA}" type="slidenum">
              <a:rPr kumimoji="1" lang="ja-JP" altLang="en-US" smtClean="0"/>
              <a:t>‹#›</a:t>
            </a:fld>
            <a:endParaRPr kumimoji="1" lang="ja-JP" altLang="en-US"/>
          </a:p>
        </p:txBody>
      </p:sp>
    </p:spTree>
    <p:extLst>
      <p:ext uri="{BB962C8B-B14F-4D97-AF65-F5344CB8AC3E}">
        <p14:creationId xmlns:p14="http://schemas.microsoft.com/office/powerpoint/2010/main" val="40954046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F346C86-74A7-42A5-B0AE-C584C11A28E0}" type="datetimeFigureOut">
              <a:rPr kumimoji="1" lang="ja-JP" altLang="en-US" smtClean="0"/>
              <a:t>2025/3/24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9C0E692-FC27-4B72-BF38-74E8965916AA}" type="slidenum">
              <a:rPr kumimoji="1" lang="ja-JP" altLang="en-US" smtClean="0"/>
              <a:t>‹#›</a:t>
            </a:fld>
            <a:endParaRPr kumimoji="1" lang="ja-JP" altLang="en-US"/>
          </a:p>
        </p:txBody>
      </p:sp>
    </p:spTree>
    <p:extLst>
      <p:ext uri="{BB962C8B-B14F-4D97-AF65-F5344CB8AC3E}">
        <p14:creationId xmlns:p14="http://schemas.microsoft.com/office/powerpoint/2010/main" val="2677744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F346C86-74A7-42A5-B0AE-C584C11A28E0}" type="datetimeFigureOut">
              <a:rPr kumimoji="1" lang="ja-JP" altLang="en-US" smtClean="0"/>
              <a:t>2025/3/24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9C0E692-FC27-4B72-BF38-74E8965916AA}" type="slidenum">
              <a:rPr kumimoji="1" lang="ja-JP" altLang="en-US" smtClean="0"/>
              <a:t>‹#›</a:t>
            </a:fld>
            <a:endParaRPr kumimoji="1" lang="ja-JP" altLang="en-US"/>
          </a:p>
        </p:txBody>
      </p:sp>
    </p:spTree>
    <p:extLst>
      <p:ext uri="{BB962C8B-B14F-4D97-AF65-F5344CB8AC3E}">
        <p14:creationId xmlns:p14="http://schemas.microsoft.com/office/powerpoint/2010/main" val="9667423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56032" y="210312"/>
            <a:ext cx="8631936" cy="749809"/>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256032" y="1069848"/>
            <a:ext cx="8631936" cy="5107115"/>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2"/>
          </p:nvPr>
        </p:nvSpPr>
        <p:spPr>
          <a:xfrm>
            <a:off x="256032"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346C86-74A7-42A5-B0AE-C584C11A28E0}" type="datetimeFigureOut">
              <a:rPr kumimoji="1" lang="ja-JP" altLang="en-US" smtClean="0"/>
              <a:t>2025/3/24</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814566"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C0E692-FC27-4B72-BF38-74E8965916AA}" type="slidenum">
              <a:rPr kumimoji="1" lang="ja-JP" altLang="en-US" smtClean="0"/>
              <a:t>‹#›</a:t>
            </a:fld>
            <a:endParaRPr kumimoji="1" lang="ja-JP" altLang="en-US"/>
          </a:p>
        </p:txBody>
      </p:sp>
    </p:spTree>
    <p:extLst>
      <p:ext uri="{BB962C8B-B14F-4D97-AF65-F5344CB8AC3E}">
        <p14:creationId xmlns:p14="http://schemas.microsoft.com/office/powerpoint/2010/main" val="42773818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28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EBE0414-57BF-46F7-B301-60821490AEFC}"/>
              </a:ext>
            </a:extLst>
          </p:cNvPr>
          <p:cNvSpPr>
            <a:spLocks noGrp="1"/>
          </p:cNvSpPr>
          <p:nvPr>
            <p:ph type="ctrTitle"/>
          </p:nvPr>
        </p:nvSpPr>
        <p:spPr/>
        <p:txBody>
          <a:bodyPr>
            <a:normAutofit/>
          </a:bodyPr>
          <a:lstStyle/>
          <a:p>
            <a:r>
              <a:rPr kumimoji="1" lang="ja-JP" altLang="en-US" sz="2800" b="1" dirty="0">
                <a:latin typeface="Meiryo UI" panose="020B0604030504040204" pitchFamily="50" charset="-128"/>
                <a:ea typeface="Meiryo UI" panose="020B0604030504040204" pitchFamily="50" charset="-128"/>
              </a:rPr>
              <a:t>脱炭素燃料活用における事業化促進支援事業</a:t>
            </a:r>
            <a:br>
              <a:rPr kumimoji="1" lang="ja-JP" altLang="en-US" sz="2800" b="1" dirty="0">
                <a:latin typeface="Meiryo UI" panose="020B0604030504040204" pitchFamily="50" charset="-128"/>
                <a:ea typeface="Meiryo UI" panose="020B0604030504040204" pitchFamily="50" charset="-128"/>
              </a:rPr>
            </a:br>
            <a:r>
              <a:rPr kumimoji="1" lang="ja-JP" altLang="en-US" sz="2800" b="1" dirty="0">
                <a:latin typeface="Meiryo UI" panose="020B0604030504040204" pitchFamily="50" charset="-128"/>
                <a:ea typeface="Meiryo UI" panose="020B0604030504040204" pitchFamily="50" charset="-128"/>
              </a:rPr>
              <a:t>（国際的なスポーツイベント）</a:t>
            </a:r>
            <a:br>
              <a:rPr kumimoji="1" lang="en-US" altLang="ja-JP" sz="2800" b="1" dirty="0">
                <a:latin typeface="Meiryo UI" panose="020B0604030504040204" pitchFamily="50" charset="-128"/>
                <a:ea typeface="Meiryo UI" panose="020B0604030504040204" pitchFamily="50" charset="-128"/>
              </a:rPr>
            </a:br>
            <a:r>
              <a:rPr lang="zh-TW" altLang="en-US" sz="2800" b="1" dirty="0">
                <a:latin typeface="Meiryo UI" panose="020B0604030504040204" pitchFamily="50" charset="-128"/>
                <a:ea typeface="Meiryo UI" panose="020B0604030504040204" pitchFamily="50" charset="-128"/>
              </a:rPr>
              <a:t>申請事業説明書</a:t>
            </a:r>
            <a:br>
              <a:rPr kumimoji="1" lang="en-US" altLang="ja-JP" sz="2800" b="1" dirty="0">
                <a:latin typeface="Meiryo UI" panose="020B0604030504040204" pitchFamily="50" charset="-128"/>
                <a:ea typeface="Meiryo UI" panose="020B0604030504040204" pitchFamily="50" charset="-128"/>
              </a:rPr>
            </a:br>
            <a:br>
              <a:rPr kumimoji="1" lang="en-US" altLang="ja-JP" sz="2800" b="1" dirty="0">
                <a:latin typeface="Meiryo UI" panose="020B0604030504040204" pitchFamily="50" charset="-128"/>
                <a:ea typeface="Meiryo UI" panose="020B0604030504040204" pitchFamily="50" charset="-128"/>
              </a:rPr>
            </a:br>
            <a:endParaRPr kumimoji="1" lang="ja-JP" altLang="en-US" sz="2800" b="1" dirty="0">
              <a:solidFill>
                <a:srgbClr val="00B050"/>
              </a:solidFill>
              <a:latin typeface="Meiryo UI" panose="020B0604030504040204" pitchFamily="50" charset="-128"/>
              <a:ea typeface="Meiryo UI" panose="020B0604030504040204" pitchFamily="50" charset="-128"/>
            </a:endParaRPr>
          </a:p>
        </p:txBody>
      </p:sp>
      <p:sp>
        <p:nvSpPr>
          <p:cNvPr id="3" name="字幕 2">
            <a:extLst>
              <a:ext uri="{FF2B5EF4-FFF2-40B4-BE49-F238E27FC236}">
                <a16:creationId xmlns:a16="http://schemas.microsoft.com/office/drawing/2014/main" id="{715B5BD9-AA44-46D8-B899-50AB5908CB5C}"/>
              </a:ext>
            </a:extLst>
          </p:cNvPr>
          <p:cNvSpPr>
            <a:spLocks noGrp="1"/>
          </p:cNvSpPr>
          <p:nvPr>
            <p:ph type="subTitle" idx="1"/>
          </p:nvPr>
        </p:nvSpPr>
        <p:spPr>
          <a:xfrm>
            <a:off x="1143000" y="3602038"/>
            <a:ext cx="6858000" cy="665162"/>
          </a:xfrm>
        </p:spPr>
        <p:txBody>
          <a:bodyPr>
            <a:normAutofit/>
          </a:bodyPr>
          <a:lstStyle/>
          <a:p>
            <a:r>
              <a:rPr lang="en-US" altLang="ja-JP" sz="3200" dirty="0">
                <a:latin typeface="Meiryo UI" panose="020B0604030504040204" pitchFamily="50" charset="-128"/>
                <a:ea typeface="Meiryo UI" panose="020B0604030504040204" pitchFamily="50" charset="-128"/>
              </a:rPr>
              <a:t>【</a:t>
            </a:r>
            <a:r>
              <a:rPr lang="ja-JP" altLang="en-US" sz="3200" dirty="0">
                <a:latin typeface="Meiryo UI" panose="020B0604030504040204" pitchFamily="50" charset="-128"/>
                <a:ea typeface="Meiryo UI" panose="020B0604030504040204" pitchFamily="50" charset="-128"/>
              </a:rPr>
              <a:t>申請者名</a:t>
            </a:r>
            <a:r>
              <a:rPr lang="en-US" altLang="ja-JP" sz="3200" dirty="0">
                <a:latin typeface="Meiryo UI" panose="020B0604030504040204" pitchFamily="50" charset="-128"/>
                <a:ea typeface="Meiryo UI" panose="020B0604030504040204" pitchFamily="50" charset="-128"/>
              </a:rPr>
              <a:t>】</a:t>
            </a:r>
            <a:endParaRPr kumimoji="1" lang="ja-JP" altLang="en-US" sz="3200" dirty="0">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338556D-548F-4B0D-A596-5AB542063D06}"/>
              </a:ext>
            </a:extLst>
          </p:cNvPr>
          <p:cNvSpPr txBox="1"/>
          <p:nvPr/>
        </p:nvSpPr>
        <p:spPr>
          <a:xfrm>
            <a:off x="1143000" y="4942789"/>
            <a:ext cx="6971168" cy="1169551"/>
          </a:xfrm>
          <a:prstGeom prst="rect">
            <a:avLst/>
          </a:prstGeom>
          <a:solidFill>
            <a:schemeClr val="accent3">
              <a:lumMod val="20000"/>
              <a:lumOff val="80000"/>
            </a:schemeClr>
          </a:solidFill>
        </p:spPr>
        <p:txBody>
          <a:bodyPr wrap="square" rtlCol="0">
            <a:spAutoFit/>
          </a:bodyPr>
          <a:lstStyle/>
          <a:p>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作成における注意事項</a:t>
            </a:r>
            <a:r>
              <a:rPr kumimoji="1" lang="en-US" altLang="ja-JP" sz="1400" dirty="0">
                <a:latin typeface="Meiryo UI" panose="020B0604030504040204" pitchFamily="50" charset="-128"/>
                <a:ea typeface="Meiryo UI" panose="020B0604030504040204" pitchFamily="50" charset="-128"/>
              </a:rPr>
              <a:t>】</a:t>
            </a:r>
          </a:p>
          <a:p>
            <a:r>
              <a:rPr kumimoji="1" lang="ja-JP" altLang="en-US" sz="1400" dirty="0">
                <a:latin typeface="Meiryo UI" panose="020B0604030504040204" pitchFamily="50" charset="-128"/>
                <a:ea typeface="Meiryo UI" panose="020B0604030504040204" pitchFamily="50" charset="-128"/>
              </a:rPr>
              <a:t>・資料はこのフォーマットを用いて、記載例を参考に作成してください。</a:t>
            </a:r>
          </a:p>
          <a:p>
            <a:r>
              <a:rPr kumimoji="1" lang="ja-JP" altLang="en-US" sz="1400" dirty="0">
                <a:latin typeface="Meiryo UI" panose="020B0604030504040204" pitchFamily="50" charset="-128"/>
                <a:ea typeface="Meiryo UI" panose="020B0604030504040204" pitchFamily="50" charset="-128"/>
              </a:rPr>
              <a:t>・テキストボックス外の文字（タイトル、大小目等）は変更しないでください。</a:t>
            </a:r>
          </a:p>
          <a:p>
            <a:r>
              <a:rPr kumimoji="1" lang="ja-JP" altLang="en-US" sz="1400" dirty="0">
                <a:latin typeface="Meiryo UI" panose="020B0604030504040204" pitchFamily="50" charset="-128"/>
                <a:ea typeface="Meiryo UI" panose="020B0604030504040204" pitchFamily="50" charset="-128"/>
              </a:rPr>
              <a:t>・テキストボックス（背面グレー）は削除の上作成してください。</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（このテキストボックスを含む）</a:t>
            </a:r>
            <a:endParaRPr kumimoji="1" lang="en-US" altLang="ja-JP" sz="1400" dirty="0">
              <a:latin typeface="Meiryo UI" panose="020B0604030504040204" pitchFamily="50" charset="-128"/>
              <a:ea typeface="Meiryo UI" panose="020B0604030504040204" pitchFamily="50" charset="-128"/>
            </a:endParaRPr>
          </a:p>
        </p:txBody>
      </p:sp>
      <p:sp>
        <p:nvSpPr>
          <p:cNvPr id="4" name="テキスト ボックス 3"/>
          <p:cNvSpPr txBox="1"/>
          <p:nvPr/>
        </p:nvSpPr>
        <p:spPr>
          <a:xfrm>
            <a:off x="270162" y="262108"/>
            <a:ext cx="3912731" cy="369332"/>
          </a:xfrm>
          <a:prstGeom prst="rect">
            <a:avLst/>
          </a:prstGeom>
          <a:noFill/>
        </p:spPr>
        <p:txBody>
          <a:bodyPr wrap="square" rtlCol="0">
            <a:spAutoFit/>
          </a:bodyPr>
          <a:lstStyle/>
          <a:p>
            <a:r>
              <a:rPr kumimoji="1" lang="ja-JP" altLang="en-US" dirty="0">
                <a:latin typeface="Meiryo UI" panose="020B0604030504040204" pitchFamily="50" charset="-128"/>
                <a:ea typeface="Meiryo UI" panose="020B0604030504040204" pitchFamily="50" charset="-128"/>
              </a:rPr>
              <a:t>指定様式－申請事業説明書</a:t>
            </a:r>
          </a:p>
        </p:txBody>
      </p:sp>
    </p:spTree>
    <p:extLst>
      <p:ext uri="{BB962C8B-B14F-4D97-AF65-F5344CB8AC3E}">
        <p14:creationId xmlns:p14="http://schemas.microsoft.com/office/powerpoint/2010/main" val="866145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スライド番号プレースホルダ 275">
            <a:extLst>
              <a:ext uri="{FF2B5EF4-FFF2-40B4-BE49-F238E27FC236}">
                <a16:creationId xmlns:a16="http://schemas.microsoft.com/office/drawing/2014/main" id="{7359E72F-D62A-43A2-B661-F5B50EF090FB}"/>
              </a:ext>
            </a:extLst>
          </p:cNvPr>
          <p:cNvSpPr txBox="1">
            <a:spLocks/>
          </p:cNvSpPr>
          <p:nvPr/>
        </p:nvSpPr>
        <p:spPr bwMode="auto">
          <a:xfrm>
            <a:off x="7543800" y="6628861"/>
            <a:ext cx="1600200" cy="136072"/>
          </a:xfrm>
          <a:prstGeom prst="rect">
            <a:avLst/>
          </a:prstGeom>
          <a:noFill/>
          <a:ln>
            <a:miter lim="800000"/>
            <a:headEnd/>
            <a:tailEnd/>
          </a:ln>
        </p:spPr>
        <p:txBody>
          <a:bodyPr vert="horz" wrap="square" lIns="68580" tIns="34290" rIns="68580" bIns="34290" numCol="1" rtlCol="0" anchor="ctr" anchorCtr="0" compatLnSpc="1">
            <a:prstTxWarp prst="textNoShape">
              <a:avLst/>
            </a:prstTxWarp>
          </a:bodyPr>
          <a:lstStyle/>
          <a:p>
            <a:pPr algn="r" defTabSz="685779">
              <a:defRPr/>
            </a:pPr>
            <a:fld id="{243C00DB-0754-4388-87DE-26ECCD62BEB4}" type="slidenum">
              <a:rPr lang="ja-JP" altLang="en-US" sz="1500">
                <a:latin typeface="Meiryo UI" panose="020B0604030504040204" pitchFamily="50" charset="-128"/>
                <a:ea typeface="Meiryo UI" panose="020B0604030504040204" pitchFamily="50" charset="-128"/>
              </a:rPr>
              <a:pPr algn="r" defTabSz="685779">
                <a:defRPr/>
              </a:pPr>
              <a:t>10</a:t>
            </a:fld>
            <a:endParaRPr lang="en-US" altLang="ja-JP" sz="1500" dirty="0">
              <a:latin typeface="Meiryo UI" panose="020B0604030504040204" pitchFamily="50" charset="-128"/>
              <a:ea typeface="Meiryo UI" panose="020B0604030504040204" pitchFamily="50" charset="-128"/>
            </a:endParaRPr>
          </a:p>
        </p:txBody>
      </p:sp>
      <p:sp>
        <p:nvSpPr>
          <p:cNvPr id="12" name="タイトル 1">
            <a:extLst>
              <a:ext uri="{FF2B5EF4-FFF2-40B4-BE49-F238E27FC236}">
                <a16:creationId xmlns:a16="http://schemas.microsoft.com/office/drawing/2014/main" id="{5A1CB6FC-1555-4093-B629-63B4FE62910E}"/>
              </a:ext>
            </a:extLst>
          </p:cNvPr>
          <p:cNvSpPr>
            <a:spLocks noGrp="1"/>
          </p:cNvSpPr>
          <p:nvPr>
            <p:ph type="title"/>
          </p:nvPr>
        </p:nvSpPr>
        <p:spPr>
          <a:xfrm>
            <a:off x="173094" y="68840"/>
            <a:ext cx="8631936" cy="341434"/>
          </a:xfrm>
        </p:spPr>
        <p:txBody>
          <a:bodyPr>
            <a:normAutofit/>
          </a:bodyPr>
          <a:lstStyle/>
          <a:p>
            <a:r>
              <a:rPr lang="ja-JP" altLang="en-US" sz="1600" dirty="0">
                <a:latin typeface="Meiryo UI" panose="020B0604030504040204" pitchFamily="50" charset="-128"/>
                <a:ea typeface="Meiryo UI" panose="020B0604030504040204" pitchFamily="50" charset="-128"/>
              </a:rPr>
              <a:t>７</a:t>
            </a:r>
            <a:r>
              <a:rPr kumimoji="1" lang="ja-JP" altLang="en-US" sz="1600" dirty="0">
                <a:latin typeface="Meiryo UI" panose="020B0604030504040204" pitchFamily="50" charset="-128"/>
                <a:ea typeface="Meiryo UI" panose="020B0604030504040204" pitchFamily="50" charset="-128"/>
              </a:rPr>
              <a:t>．取組内容の実現可能性</a:t>
            </a:r>
          </a:p>
        </p:txBody>
      </p:sp>
      <p:sp>
        <p:nvSpPr>
          <p:cNvPr id="11" name="テキスト ボックス 10">
            <a:extLst>
              <a:ext uri="{FF2B5EF4-FFF2-40B4-BE49-F238E27FC236}">
                <a16:creationId xmlns:a16="http://schemas.microsoft.com/office/drawing/2014/main" id="{94BD1785-98A7-4FA9-A4D9-BDC3DEC524B5}"/>
              </a:ext>
            </a:extLst>
          </p:cNvPr>
          <p:cNvSpPr txBox="1"/>
          <p:nvPr/>
        </p:nvSpPr>
        <p:spPr>
          <a:xfrm>
            <a:off x="337178" y="896630"/>
            <a:ext cx="8303768" cy="307777"/>
          </a:xfrm>
          <a:prstGeom prst="rect">
            <a:avLst/>
          </a:prstGeom>
          <a:solidFill>
            <a:schemeClr val="accent3">
              <a:lumMod val="20000"/>
              <a:lumOff val="80000"/>
            </a:schemeClr>
          </a:solidFill>
        </p:spPr>
        <p:txBody>
          <a:bodyPr wrap="square" rtlCol="0">
            <a:spAutoFit/>
          </a:bodyPr>
          <a:lstStyle/>
          <a:p>
            <a:r>
              <a:rPr lang="ja-JP" altLang="en-US" sz="1400" dirty="0">
                <a:latin typeface="Meiryo UI" panose="020B0604030504040204" pitchFamily="50" charset="-128"/>
                <a:ea typeface="Meiryo UI" panose="020B0604030504040204" pitchFamily="50" charset="-128"/>
              </a:rPr>
              <a:t>・本助成事業について、申請事業者が実施している本取組に係る類似実績を記載すること。</a:t>
            </a:r>
            <a:endParaRPr lang="en-US" altLang="ja-JP" sz="1400" dirty="0">
              <a:latin typeface="Meiryo UI" panose="020B0604030504040204" pitchFamily="50" charset="-128"/>
              <a:ea typeface="Meiryo UI" panose="020B0604030504040204" pitchFamily="50" charset="-128"/>
            </a:endParaRPr>
          </a:p>
        </p:txBody>
      </p:sp>
      <p:sp>
        <p:nvSpPr>
          <p:cNvPr id="15" name="正方形/長方形 14">
            <a:extLst>
              <a:ext uri="{FF2B5EF4-FFF2-40B4-BE49-F238E27FC236}">
                <a16:creationId xmlns:a16="http://schemas.microsoft.com/office/drawing/2014/main" id="{C307872B-D0A5-4A02-BAFC-2D455B6F49D4}"/>
              </a:ext>
            </a:extLst>
          </p:cNvPr>
          <p:cNvSpPr/>
          <p:nvPr/>
        </p:nvSpPr>
        <p:spPr>
          <a:xfrm>
            <a:off x="159657" y="418351"/>
            <a:ext cx="8781143" cy="301064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6" name="テキスト ボックス 15">
            <a:extLst>
              <a:ext uri="{FF2B5EF4-FFF2-40B4-BE49-F238E27FC236}">
                <a16:creationId xmlns:a16="http://schemas.microsoft.com/office/drawing/2014/main" id="{96285A75-93EF-4664-920A-0B9F1A84B37F}"/>
              </a:ext>
            </a:extLst>
          </p:cNvPr>
          <p:cNvSpPr txBox="1"/>
          <p:nvPr/>
        </p:nvSpPr>
        <p:spPr>
          <a:xfrm>
            <a:off x="43542" y="485182"/>
            <a:ext cx="8059598" cy="307777"/>
          </a:xfrm>
          <a:prstGeom prst="rect">
            <a:avLst/>
          </a:prstGeom>
          <a:noFill/>
        </p:spPr>
        <p:txBody>
          <a:bodyPr wrap="square" rtlCol="0">
            <a:spAutoFit/>
          </a:bodyPr>
          <a:lstStyle/>
          <a:p>
            <a:r>
              <a:rPr kumimoji="1" lang="ja-JP" altLang="en-US" sz="1400" b="1" dirty="0">
                <a:latin typeface="Meiryo UI" panose="020B0604030504040204" pitchFamily="50" charset="-128"/>
                <a:ea typeface="Meiryo UI" panose="020B0604030504040204" pitchFamily="50" charset="-128"/>
              </a:rPr>
              <a:t>（３）申請に係る事業者の類似事業等の事業実績</a:t>
            </a:r>
          </a:p>
        </p:txBody>
      </p:sp>
    </p:spTree>
    <p:extLst>
      <p:ext uri="{BB962C8B-B14F-4D97-AF65-F5344CB8AC3E}">
        <p14:creationId xmlns:p14="http://schemas.microsoft.com/office/powerpoint/2010/main" val="33900216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ABFF51C-3A66-40D5-B353-8BB5C0E76C7E}"/>
              </a:ext>
            </a:extLst>
          </p:cNvPr>
          <p:cNvSpPr>
            <a:spLocks noGrp="1"/>
          </p:cNvSpPr>
          <p:nvPr>
            <p:ph type="title"/>
          </p:nvPr>
        </p:nvSpPr>
        <p:spPr>
          <a:xfrm>
            <a:off x="201375" y="78266"/>
            <a:ext cx="8631936" cy="388591"/>
          </a:xfrm>
        </p:spPr>
        <p:txBody>
          <a:bodyPr>
            <a:normAutofit/>
          </a:bodyPr>
          <a:lstStyle/>
          <a:p>
            <a:r>
              <a:rPr kumimoji="1" lang="ja-JP" altLang="en-US" sz="1600" dirty="0">
                <a:latin typeface="Meiryo UI" panose="020B0604030504040204" pitchFamily="50" charset="-128"/>
                <a:ea typeface="Meiryo UI" panose="020B0604030504040204" pitchFamily="50" charset="-128"/>
              </a:rPr>
              <a:t>１．助成事業の概要</a:t>
            </a:r>
          </a:p>
        </p:txBody>
      </p:sp>
      <p:sp>
        <p:nvSpPr>
          <p:cNvPr id="15" name="テキスト ボックス 14">
            <a:extLst>
              <a:ext uri="{FF2B5EF4-FFF2-40B4-BE49-F238E27FC236}">
                <a16:creationId xmlns:a16="http://schemas.microsoft.com/office/drawing/2014/main" id="{985B5B79-009F-4544-BE67-F60CCCBCDECB}"/>
              </a:ext>
            </a:extLst>
          </p:cNvPr>
          <p:cNvSpPr txBox="1"/>
          <p:nvPr/>
        </p:nvSpPr>
        <p:spPr>
          <a:xfrm>
            <a:off x="294751" y="914797"/>
            <a:ext cx="3371994" cy="523220"/>
          </a:xfrm>
          <a:prstGeom prst="rect">
            <a:avLst/>
          </a:prstGeom>
          <a:solidFill>
            <a:schemeClr val="accent3">
              <a:lumMod val="20000"/>
              <a:lumOff val="80000"/>
            </a:schemeClr>
          </a:solidFill>
        </p:spPr>
        <p:txBody>
          <a:bodyPr wrap="square" rtlCol="0">
            <a:spAutoFit/>
          </a:bodyPr>
          <a:lstStyle/>
          <a:p>
            <a:r>
              <a:rPr kumimoji="1" lang="ja-JP" altLang="en-US" sz="1400" b="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実施事業の概要を、</a:t>
            </a:r>
            <a:r>
              <a:rPr kumimoji="1" lang="ja-JP" altLang="en-US" sz="1400" b="0" dirty="0">
                <a:latin typeface="Meiryo UI" panose="020B0604030504040204" pitchFamily="50" charset="-128"/>
                <a:ea typeface="Meiryo UI" panose="020B0604030504040204" pitchFamily="50" charset="-128"/>
              </a:rPr>
              <a:t>文章にて簡潔に記載</a:t>
            </a:r>
            <a:endParaRPr kumimoji="1" lang="en-US" altLang="ja-JP" sz="1400" b="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rPr>
              <a:t>100</a:t>
            </a:r>
            <a:r>
              <a:rPr kumimoji="1" lang="ja-JP" altLang="en-US" sz="1400" dirty="0">
                <a:latin typeface="Meiryo UI" panose="020B0604030504040204" pitchFamily="50" charset="-128"/>
                <a:ea typeface="Meiryo UI" panose="020B0604030504040204" pitchFamily="50" charset="-128"/>
              </a:rPr>
              <a:t>文字程度）</a:t>
            </a:r>
            <a:endParaRPr kumimoji="1" lang="en-US" altLang="ja-JP" sz="1400" b="0" dirty="0">
              <a:latin typeface="Meiryo UI" panose="020B0604030504040204" pitchFamily="50" charset="-128"/>
              <a:ea typeface="Meiryo UI" panose="020B0604030504040204" pitchFamily="50" charset="-128"/>
            </a:endParaRPr>
          </a:p>
        </p:txBody>
      </p:sp>
      <p:sp>
        <p:nvSpPr>
          <p:cNvPr id="21" name="テキスト ボックス 20">
            <a:extLst>
              <a:ext uri="{FF2B5EF4-FFF2-40B4-BE49-F238E27FC236}">
                <a16:creationId xmlns:a16="http://schemas.microsoft.com/office/drawing/2014/main" id="{C3E0950C-E7E5-44AD-8113-057D602FCB31}"/>
              </a:ext>
            </a:extLst>
          </p:cNvPr>
          <p:cNvSpPr txBox="1"/>
          <p:nvPr/>
        </p:nvSpPr>
        <p:spPr>
          <a:xfrm>
            <a:off x="4736124" y="910590"/>
            <a:ext cx="3954926" cy="1754326"/>
          </a:xfrm>
          <a:prstGeom prst="rect">
            <a:avLst/>
          </a:prstGeom>
          <a:solidFill>
            <a:schemeClr val="accent3">
              <a:lumMod val="20000"/>
              <a:lumOff val="80000"/>
            </a:schemeClr>
          </a:solidFill>
        </p:spPr>
        <p:txBody>
          <a:bodyPr wrap="square" rtlCol="0">
            <a:spAutoFit/>
          </a:bodyPr>
          <a:lstStyle/>
          <a:p>
            <a:pPr marL="92075" indent="-92075"/>
            <a:r>
              <a:rPr kumimoji="1" lang="ja-JP" altLang="en-US" sz="1400" b="0" dirty="0">
                <a:latin typeface="Meiryo UI" panose="020B0604030504040204" pitchFamily="50" charset="-128"/>
                <a:ea typeface="Meiryo UI" panose="020B0604030504040204" pitchFamily="50" charset="-128"/>
              </a:rPr>
              <a:t>・広域地図、敷地配置図を使い、助成事業の実施場所（助成対象設備や機器の設置場所、実証場所等も含む）の位置がわかるようにすること。</a:t>
            </a:r>
            <a:endParaRPr kumimoji="1" lang="en-US" altLang="ja-JP" sz="1400" b="0" dirty="0">
              <a:latin typeface="Meiryo UI" panose="020B0604030504040204" pitchFamily="50" charset="-128"/>
              <a:ea typeface="Meiryo UI" panose="020B0604030504040204" pitchFamily="50" charset="-128"/>
            </a:endParaRPr>
          </a:p>
          <a:p>
            <a:pPr marL="92075" indent="-92075">
              <a:spcBef>
                <a:spcPts val="600"/>
              </a:spcBef>
            </a:pPr>
            <a:r>
              <a:rPr kumimoji="1" lang="ja-JP" altLang="en-US" sz="1400" dirty="0">
                <a:latin typeface="Meiryo UI" panose="020B0604030504040204" pitchFamily="50" charset="-128"/>
                <a:ea typeface="Meiryo UI" panose="020B0604030504040204" pitchFamily="50" charset="-128"/>
              </a:rPr>
              <a:t>・</a:t>
            </a:r>
            <a:r>
              <a:rPr kumimoji="1" lang="ja-JP" altLang="en-US" sz="1400" b="0" dirty="0">
                <a:latin typeface="Meiryo UI" panose="020B0604030504040204" pitchFamily="50" charset="-128"/>
                <a:ea typeface="Meiryo UI" panose="020B0604030504040204" pitchFamily="50" charset="-128"/>
              </a:rPr>
              <a:t>写真等を使用し、助成事業の実施場所や周辺の状況が分かるようにすること。</a:t>
            </a:r>
            <a:endParaRPr kumimoji="1" lang="en-US" altLang="ja-JP" sz="1400" b="0" dirty="0">
              <a:latin typeface="Meiryo UI" panose="020B0604030504040204" pitchFamily="50" charset="-128"/>
              <a:ea typeface="Meiryo UI" panose="020B0604030504040204" pitchFamily="50" charset="-128"/>
            </a:endParaRPr>
          </a:p>
          <a:p>
            <a:pPr marL="92075" indent="-92075">
              <a:spcBef>
                <a:spcPts val="600"/>
              </a:spcBef>
            </a:pPr>
            <a:r>
              <a:rPr kumimoji="1" lang="ja-JP" altLang="en-US" sz="1400" dirty="0">
                <a:latin typeface="Meiryo UI" panose="020B0604030504040204" pitchFamily="50" charset="-128"/>
                <a:ea typeface="Meiryo UI" panose="020B0604030504040204" pitchFamily="50" charset="-128"/>
              </a:rPr>
              <a:t>・主要施設の施設名、住所、施設所有者名を明記　すること。</a:t>
            </a:r>
            <a:endParaRPr kumimoji="1" lang="ja-JP" altLang="en-US" sz="1400" b="0" dirty="0">
              <a:latin typeface="Meiryo UI" panose="020B0604030504040204" pitchFamily="50" charset="-128"/>
              <a:ea typeface="Meiryo UI" panose="020B0604030504040204" pitchFamily="50" charset="-128"/>
            </a:endParaRPr>
          </a:p>
        </p:txBody>
      </p:sp>
      <p:sp>
        <p:nvSpPr>
          <p:cNvPr id="3" name="正方形/長方形 2">
            <a:extLst>
              <a:ext uri="{FF2B5EF4-FFF2-40B4-BE49-F238E27FC236}">
                <a16:creationId xmlns:a16="http://schemas.microsoft.com/office/drawing/2014/main" id="{509A6D34-7E83-CA5F-DF15-B1BA80DE4A04}"/>
              </a:ext>
            </a:extLst>
          </p:cNvPr>
          <p:cNvSpPr/>
          <p:nvPr/>
        </p:nvSpPr>
        <p:spPr>
          <a:xfrm>
            <a:off x="159657" y="466857"/>
            <a:ext cx="8781143" cy="61226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cxnSp>
        <p:nvCxnSpPr>
          <p:cNvPr id="5" name="直線コネクタ 4">
            <a:extLst>
              <a:ext uri="{FF2B5EF4-FFF2-40B4-BE49-F238E27FC236}">
                <a16:creationId xmlns:a16="http://schemas.microsoft.com/office/drawing/2014/main" id="{05705293-5B60-ABA9-2652-7DC3CCDEA102}"/>
              </a:ext>
            </a:extLst>
          </p:cNvPr>
          <p:cNvCxnSpPr>
            <a:cxnSpLocks/>
          </p:cNvCxnSpPr>
          <p:nvPr/>
        </p:nvCxnSpPr>
        <p:spPr>
          <a:xfrm>
            <a:off x="159657" y="3567357"/>
            <a:ext cx="439782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直線コネクタ 7">
            <a:extLst>
              <a:ext uri="{FF2B5EF4-FFF2-40B4-BE49-F238E27FC236}">
                <a16:creationId xmlns:a16="http://schemas.microsoft.com/office/drawing/2014/main" id="{BCD422E6-FB07-EBB8-60EB-FBA460591E94}"/>
              </a:ext>
            </a:extLst>
          </p:cNvPr>
          <p:cNvCxnSpPr>
            <a:cxnSpLocks/>
            <a:stCxn id="3" idx="0"/>
            <a:endCxn id="3" idx="2"/>
          </p:cNvCxnSpPr>
          <p:nvPr/>
        </p:nvCxnSpPr>
        <p:spPr>
          <a:xfrm>
            <a:off x="4550229" y="466857"/>
            <a:ext cx="0" cy="612262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テキスト ボックス 13">
            <a:extLst>
              <a:ext uri="{FF2B5EF4-FFF2-40B4-BE49-F238E27FC236}">
                <a16:creationId xmlns:a16="http://schemas.microsoft.com/office/drawing/2014/main" id="{D5F4B633-8D78-2C58-FE24-F20C4E56EB3E}"/>
              </a:ext>
            </a:extLst>
          </p:cNvPr>
          <p:cNvSpPr txBox="1"/>
          <p:nvPr/>
        </p:nvSpPr>
        <p:spPr>
          <a:xfrm>
            <a:off x="43543" y="528648"/>
            <a:ext cx="1606530" cy="307777"/>
          </a:xfrm>
          <a:prstGeom prst="rect">
            <a:avLst/>
          </a:prstGeom>
          <a:noFill/>
        </p:spPr>
        <p:txBody>
          <a:bodyPr wrap="none" rtlCol="0">
            <a:spAutoFit/>
          </a:bodyPr>
          <a:lstStyle/>
          <a:p>
            <a:r>
              <a:rPr kumimoji="1" lang="ja-JP" altLang="en-US" sz="1400" b="1" dirty="0">
                <a:latin typeface="Meiryo UI" panose="020B0604030504040204" pitchFamily="50" charset="-128"/>
                <a:ea typeface="Meiryo UI" panose="020B0604030504040204" pitchFamily="50" charset="-128"/>
              </a:rPr>
              <a:t>（１）事業の概要</a:t>
            </a:r>
          </a:p>
        </p:txBody>
      </p:sp>
      <p:sp>
        <p:nvSpPr>
          <p:cNvPr id="19" name="テキスト ボックス 18">
            <a:extLst>
              <a:ext uri="{FF2B5EF4-FFF2-40B4-BE49-F238E27FC236}">
                <a16:creationId xmlns:a16="http://schemas.microsoft.com/office/drawing/2014/main" id="{CBFF0285-1CC5-1265-D465-4A40CB6A82B3}"/>
              </a:ext>
            </a:extLst>
          </p:cNvPr>
          <p:cNvSpPr txBox="1"/>
          <p:nvPr/>
        </p:nvSpPr>
        <p:spPr>
          <a:xfrm>
            <a:off x="4463143" y="516303"/>
            <a:ext cx="2233304" cy="307777"/>
          </a:xfrm>
          <a:prstGeom prst="rect">
            <a:avLst/>
          </a:prstGeom>
          <a:noFill/>
        </p:spPr>
        <p:txBody>
          <a:bodyPr wrap="none" rtlCol="0">
            <a:spAutoFit/>
          </a:bodyPr>
          <a:lstStyle/>
          <a:p>
            <a:r>
              <a:rPr kumimoji="1" lang="ja-JP" altLang="en-US" sz="1400" b="1" dirty="0">
                <a:latin typeface="Meiryo UI" panose="020B0604030504040204" pitchFamily="50" charset="-128"/>
                <a:ea typeface="Meiryo UI" panose="020B0604030504040204" pitchFamily="50" charset="-128"/>
              </a:rPr>
              <a:t>（３）事業実施予定場所</a:t>
            </a:r>
          </a:p>
        </p:txBody>
      </p:sp>
      <p:sp>
        <p:nvSpPr>
          <p:cNvPr id="20" name="テキスト ボックス 19">
            <a:extLst>
              <a:ext uri="{FF2B5EF4-FFF2-40B4-BE49-F238E27FC236}">
                <a16:creationId xmlns:a16="http://schemas.microsoft.com/office/drawing/2014/main" id="{F339567D-E622-9289-A846-9B5B8B44C360}"/>
              </a:ext>
            </a:extLst>
          </p:cNvPr>
          <p:cNvSpPr txBox="1"/>
          <p:nvPr/>
        </p:nvSpPr>
        <p:spPr>
          <a:xfrm>
            <a:off x="294751" y="4015060"/>
            <a:ext cx="3762568" cy="307777"/>
          </a:xfrm>
          <a:prstGeom prst="rect">
            <a:avLst/>
          </a:prstGeom>
          <a:solidFill>
            <a:schemeClr val="accent3">
              <a:lumMod val="20000"/>
              <a:lumOff val="80000"/>
            </a:schemeClr>
          </a:solidFill>
        </p:spPr>
        <p:txBody>
          <a:bodyPr wrap="none" rtlCol="0">
            <a:spAutoFit/>
          </a:bodyPr>
          <a:lstStyle/>
          <a:p>
            <a:r>
              <a:rPr kumimoji="1" lang="ja-JP" altLang="en-US" sz="1400" b="0" dirty="0">
                <a:latin typeface="Meiryo UI" panose="020B0604030504040204" pitchFamily="50" charset="-128"/>
                <a:ea typeface="Meiryo UI" panose="020B0604030504040204" pitchFamily="50" charset="-128"/>
              </a:rPr>
              <a:t>・事業実施の背景や目的を、文章にて簡潔に記載</a:t>
            </a:r>
          </a:p>
        </p:txBody>
      </p:sp>
      <p:sp>
        <p:nvSpPr>
          <p:cNvPr id="22" name="テキスト ボックス 21">
            <a:extLst>
              <a:ext uri="{FF2B5EF4-FFF2-40B4-BE49-F238E27FC236}">
                <a16:creationId xmlns:a16="http://schemas.microsoft.com/office/drawing/2014/main" id="{AFC6B2C2-B431-3E67-66CA-B88C8697473F}"/>
              </a:ext>
            </a:extLst>
          </p:cNvPr>
          <p:cNvSpPr txBox="1"/>
          <p:nvPr/>
        </p:nvSpPr>
        <p:spPr>
          <a:xfrm>
            <a:off x="43542" y="3647186"/>
            <a:ext cx="2092239" cy="307777"/>
          </a:xfrm>
          <a:prstGeom prst="rect">
            <a:avLst/>
          </a:prstGeom>
          <a:noFill/>
        </p:spPr>
        <p:txBody>
          <a:bodyPr wrap="none" rtlCol="0">
            <a:spAutoFit/>
          </a:bodyPr>
          <a:lstStyle/>
          <a:p>
            <a:r>
              <a:rPr kumimoji="1" lang="ja-JP" altLang="en-US" sz="1400" b="1" dirty="0">
                <a:latin typeface="Meiryo UI" panose="020B0604030504040204" pitchFamily="50" charset="-128"/>
                <a:ea typeface="Meiryo UI" panose="020B0604030504040204" pitchFamily="50" charset="-128"/>
              </a:rPr>
              <a:t>（２）事業の背景と目的</a:t>
            </a:r>
          </a:p>
        </p:txBody>
      </p:sp>
      <p:sp>
        <p:nvSpPr>
          <p:cNvPr id="18" name="スライド番号プレースホルダ 275">
            <a:extLst>
              <a:ext uri="{FF2B5EF4-FFF2-40B4-BE49-F238E27FC236}">
                <a16:creationId xmlns:a16="http://schemas.microsoft.com/office/drawing/2014/main" id="{F5759E1E-A5D0-4DB8-B6C8-96E85CF7C130}"/>
              </a:ext>
            </a:extLst>
          </p:cNvPr>
          <p:cNvSpPr txBox="1">
            <a:spLocks/>
          </p:cNvSpPr>
          <p:nvPr/>
        </p:nvSpPr>
        <p:spPr bwMode="auto">
          <a:xfrm>
            <a:off x="7543800" y="6628861"/>
            <a:ext cx="1600200" cy="136072"/>
          </a:xfrm>
          <a:prstGeom prst="rect">
            <a:avLst/>
          </a:prstGeom>
          <a:noFill/>
          <a:ln>
            <a:miter lim="800000"/>
            <a:headEnd/>
            <a:tailEnd/>
          </a:ln>
        </p:spPr>
        <p:txBody>
          <a:bodyPr vert="horz" wrap="square" lIns="68580" tIns="34290" rIns="68580" bIns="34290" numCol="1" rtlCol="0" anchor="ctr" anchorCtr="0" compatLnSpc="1">
            <a:prstTxWarp prst="textNoShape">
              <a:avLst/>
            </a:prstTxWarp>
          </a:bodyPr>
          <a:lstStyle/>
          <a:p>
            <a:pPr algn="r" defTabSz="685779">
              <a:defRPr/>
            </a:pPr>
            <a:fld id="{243C00DB-0754-4388-87DE-26ECCD62BEB4}" type="slidenum">
              <a:rPr lang="ja-JP" altLang="en-US" sz="1500">
                <a:latin typeface="Meiryo UI" panose="020B0604030504040204" pitchFamily="50" charset="-128"/>
                <a:ea typeface="Meiryo UI" panose="020B0604030504040204" pitchFamily="50" charset="-128"/>
              </a:rPr>
              <a:pPr algn="r" defTabSz="685779">
                <a:defRPr/>
              </a:pPr>
              <a:t>2</a:t>
            </a:fld>
            <a:endParaRPr lang="en-US" altLang="ja-JP" sz="15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705373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ABFF51C-3A66-40D5-B353-8BB5C0E76C7E}"/>
              </a:ext>
            </a:extLst>
          </p:cNvPr>
          <p:cNvSpPr>
            <a:spLocks noGrp="1"/>
          </p:cNvSpPr>
          <p:nvPr>
            <p:ph type="title"/>
          </p:nvPr>
        </p:nvSpPr>
        <p:spPr>
          <a:xfrm>
            <a:off x="201375" y="87694"/>
            <a:ext cx="8631936" cy="336512"/>
          </a:xfrm>
        </p:spPr>
        <p:txBody>
          <a:bodyPr>
            <a:normAutofit/>
          </a:bodyPr>
          <a:lstStyle/>
          <a:p>
            <a:r>
              <a:rPr kumimoji="1" lang="ja-JP" altLang="en-US" sz="1600" dirty="0">
                <a:latin typeface="Meiryo UI" panose="020B0604030504040204" pitchFamily="50" charset="-128"/>
                <a:ea typeface="Meiryo UI" panose="020B0604030504040204" pitchFamily="50" charset="-128"/>
              </a:rPr>
              <a:t>２．助成</a:t>
            </a:r>
            <a:r>
              <a:rPr lang="ja-JP" altLang="en-US" sz="1600" dirty="0">
                <a:latin typeface="Meiryo UI" panose="020B0604030504040204" pitchFamily="50" charset="-128"/>
                <a:ea typeface="Meiryo UI" panose="020B0604030504040204" pitchFamily="50" charset="-128"/>
              </a:rPr>
              <a:t>事業</a:t>
            </a:r>
            <a:r>
              <a:rPr kumimoji="1" lang="ja-JP" altLang="en-US" sz="1600" dirty="0">
                <a:latin typeface="Meiryo UI" panose="020B0604030504040204" pitchFamily="50" charset="-128"/>
                <a:ea typeface="Meiryo UI" panose="020B0604030504040204" pitchFamily="50" charset="-128"/>
              </a:rPr>
              <a:t>の詳細</a:t>
            </a:r>
          </a:p>
        </p:txBody>
      </p:sp>
      <p:sp>
        <p:nvSpPr>
          <p:cNvPr id="15" name="テキスト ボックス 14">
            <a:extLst>
              <a:ext uri="{FF2B5EF4-FFF2-40B4-BE49-F238E27FC236}">
                <a16:creationId xmlns:a16="http://schemas.microsoft.com/office/drawing/2014/main" id="{985B5B79-009F-4544-BE67-F60CCCBCDECB}"/>
              </a:ext>
            </a:extLst>
          </p:cNvPr>
          <p:cNvSpPr txBox="1"/>
          <p:nvPr/>
        </p:nvSpPr>
        <p:spPr>
          <a:xfrm>
            <a:off x="294750" y="721078"/>
            <a:ext cx="3959738" cy="307777"/>
          </a:xfrm>
          <a:prstGeom prst="rect">
            <a:avLst/>
          </a:prstGeom>
          <a:solidFill>
            <a:schemeClr val="accent3">
              <a:lumMod val="20000"/>
              <a:lumOff val="80000"/>
            </a:schemeClr>
          </a:solidFill>
        </p:spPr>
        <p:txBody>
          <a:bodyPr wrap="none" rtlCol="0">
            <a:spAutoFit/>
          </a:bodyPr>
          <a:lstStyle/>
          <a:p>
            <a:r>
              <a:rPr kumimoji="1" lang="ja-JP" altLang="en-US" sz="1400" b="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実施する事業の詳細を、図や文章で具体的に記載</a:t>
            </a:r>
            <a:endParaRPr kumimoji="1" lang="ja-JP" altLang="en-US" sz="1400" b="0" dirty="0">
              <a:latin typeface="Meiryo UI" panose="020B0604030504040204" pitchFamily="50" charset="-128"/>
              <a:ea typeface="Meiryo UI" panose="020B0604030504040204" pitchFamily="50" charset="-128"/>
            </a:endParaRPr>
          </a:p>
        </p:txBody>
      </p:sp>
      <p:sp>
        <p:nvSpPr>
          <p:cNvPr id="3" name="正方形/長方形 2">
            <a:extLst>
              <a:ext uri="{FF2B5EF4-FFF2-40B4-BE49-F238E27FC236}">
                <a16:creationId xmlns:a16="http://schemas.microsoft.com/office/drawing/2014/main" id="{509A6D34-7E83-CA5F-DF15-B1BA80DE4A04}"/>
              </a:ext>
            </a:extLst>
          </p:cNvPr>
          <p:cNvSpPr/>
          <p:nvPr/>
        </p:nvSpPr>
        <p:spPr>
          <a:xfrm>
            <a:off x="159657" y="471342"/>
            <a:ext cx="8781143" cy="608971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8" name="スライド番号プレースホルダ 275">
            <a:extLst>
              <a:ext uri="{FF2B5EF4-FFF2-40B4-BE49-F238E27FC236}">
                <a16:creationId xmlns:a16="http://schemas.microsoft.com/office/drawing/2014/main" id="{F5759E1E-A5D0-4DB8-B6C8-96E85CF7C130}"/>
              </a:ext>
            </a:extLst>
          </p:cNvPr>
          <p:cNvSpPr txBox="1">
            <a:spLocks/>
          </p:cNvSpPr>
          <p:nvPr/>
        </p:nvSpPr>
        <p:spPr bwMode="auto">
          <a:xfrm>
            <a:off x="7543800" y="6628861"/>
            <a:ext cx="1600200" cy="136072"/>
          </a:xfrm>
          <a:prstGeom prst="rect">
            <a:avLst/>
          </a:prstGeom>
          <a:noFill/>
          <a:ln>
            <a:miter lim="800000"/>
            <a:headEnd/>
            <a:tailEnd/>
          </a:ln>
        </p:spPr>
        <p:txBody>
          <a:bodyPr vert="horz" wrap="square" lIns="68580" tIns="34290" rIns="68580" bIns="34290" numCol="1" rtlCol="0" anchor="ctr" anchorCtr="0" compatLnSpc="1">
            <a:prstTxWarp prst="textNoShape">
              <a:avLst/>
            </a:prstTxWarp>
          </a:bodyPr>
          <a:lstStyle/>
          <a:p>
            <a:pPr algn="r" defTabSz="685779">
              <a:defRPr/>
            </a:pPr>
            <a:fld id="{243C00DB-0754-4388-87DE-26ECCD62BEB4}" type="slidenum">
              <a:rPr lang="ja-JP" altLang="en-US" sz="1500">
                <a:latin typeface="Meiryo UI" panose="020B0604030504040204" pitchFamily="50" charset="-128"/>
                <a:ea typeface="Meiryo UI" panose="020B0604030504040204" pitchFamily="50" charset="-128"/>
              </a:rPr>
              <a:pPr algn="r" defTabSz="685779">
                <a:defRPr/>
              </a:pPr>
              <a:t>3</a:t>
            </a:fld>
            <a:endParaRPr lang="en-US" altLang="ja-JP" sz="15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6767077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a:extLst>
              <a:ext uri="{FF2B5EF4-FFF2-40B4-BE49-F238E27FC236}">
                <a16:creationId xmlns:a16="http://schemas.microsoft.com/office/drawing/2014/main" id="{14870A1D-A207-40CB-818A-AA248F084BF0}"/>
              </a:ext>
            </a:extLst>
          </p:cNvPr>
          <p:cNvSpPr txBox="1"/>
          <p:nvPr/>
        </p:nvSpPr>
        <p:spPr>
          <a:xfrm>
            <a:off x="244003" y="669562"/>
            <a:ext cx="8303768" cy="600164"/>
          </a:xfrm>
          <a:prstGeom prst="rect">
            <a:avLst/>
          </a:prstGeom>
          <a:solidFill>
            <a:schemeClr val="accent3">
              <a:lumMod val="20000"/>
              <a:lumOff val="80000"/>
            </a:schemeClr>
          </a:solidFill>
        </p:spPr>
        <p:txBody>
          <a:bodyPr wrap="square" rtlCol="0">
            <a:spAutoFit/>
          </a:bodyPr>
          <a:lstStyle/>
          <a:p>
            <a:pPr marL="92075" marR="0" lvl="0" indent="-92075" algn="l" defTabSz="457200" rtl="0" eaLnBrk="1" fontAlgn="auto" latinLnBrk="0" hangingPunct="1">
              <a:lnSpc>
                <a:spcPct val="1000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・助成事業における全体のスケジュールの詳細を記載すること。</a:t>
            </a:r>
            <a:endParaRPr kumimoji="0"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92075" marR="0" lvl="0" indent="-92075" algn="l" defTabSz="457200" rtl="0" eaLnBrk="1" fontAlgn="auto" latinLnBrk="0" hangingPunct="1">
              <a:lnSpc>
                <a:spcPct val="100000"/>
              </a:lnSpc>
              <a:spcBef>
                <a:spcPts val="600"/>
              </a:spcBef>
              <a:spcAft>
                <a:spcPts val="0"/>
              </a:spcAft>
              <a:buClrTx/>
              <a:buSzTx/>
              <a:buFontTx/>
              <a:buNone/>
              <a:tabLst/>
              <a:defRPr/>
            </a:pPr>
            <a:r>
              <a:rPr kumimoji="0"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・各工程が分かりやすいように、段階を区分して記載すること。</a:t>
            </a:r>
            <a:endPar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0" name="スライド番号プレースホルダ 275">
            <a:extLst>
              <a:ext uri="{FF2B5EF4-FFF2-40B4-BE49-F238E27FC236}">
                <a16:creationId xmlns:a16="http://schemas.microsoft.com/office/drawing/2014/main" id="{7359E72F-D62A-43A2-B661-F5B50EF090FB}"/>
              </a:ext>
            </a:extLst>
          </p:cNvPr>
          <p:cNvSpPr txBox="1">
            <a:spLocks/>
          </p:cNvSpPr>
          <p:nvPr/>
        </p:nvSpPr>
        <p:spPr bwMode="auto">
          <a:xfrm>
            <a:off x="7543800" y="6628861"/>
            <a:ext cx="1600200" cy="136072"/>
          </a:xfrm>
          <a:prstGeom prst="rect">
            <a:avLst/>
          </a:prstGeom>
          <a:noFill/>
          <a:ln>
            <a:miter lim="800000"/>
            <a:headEnd/>
            <a:tailEnd/>
          </a:ln>
        </p:spPr>
        <p:txBody>
          <a:bodyPr vert="horz" wrap="square" lIns="68580" tIns="34290" rIns="68580" bIns="34290" numCol="1" rtlCol="0" anchor="ctr" anchorCtr="0" compatLnSpc="1">
            <a:prstTxWarp prst="textNoShape">
              <a:avLst/>
            </a:prstTxWarp>
          </a:bodyPr>
          <a:lstStyle/>
          <a:p>
            <a:pPr marL="0" marR="0" lvl="0" indent="0" algn="r" defTabSz="685779" rtl="0" eaLnBrk="1" fontAlgn="auto" latinLnBrk="0" hangingPunct="1">
              <a:lnSpc>
                <a:spcPct val="100000"/>
              </a:lnSpc>
              <a:spcBef>
                <a:spcPts val="0"/>
              </a:spcBef>
              <a:spcAft>
                <a:spcPts val="0"/>
              </a:spcAft>
              <a:buClrTx/>
              <a:buSzTx/>
              <a:buFontTx/>
              <a:buNone/>
              <a:tabLst/>
              <a:defRPr/>
            </a:pPr>
            <a:fld id="{243C00DB-0754-4388-87DE-26ECCD62BEB4}" type="slidenum">
              <a:rPr kumimoji="0" lang="ja-JP" altLang="en-US" sz="15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pPr marL="0" marR="0" lvl="0" indent="0" algn="r" defTabSz="685779" rtl="0" eaLnBrk="1" fontAlgn="auto" latinLnBrk="0" hangingPunct="1">
                <a:lnSpc>
                  <a:spcPct val="100000"/>
                </a:lnSpc>
                <a:spcBef>
                  <a:spcPts val="0"/>
                </a:spcBef>
                <a:spcAft>
                  <a:spcPts val="0"/>
                </a:spcAft>
                <a:buClrTx/>
                <a:buSzTx/>
                <a:buFontTx/>
                <a:buNone/>
                <a:tabLst/>
                <a:defRPr/>
              </a:pPr>
              <a:t>4</a:t>
            </a:fld>
            <a:endParaRPr kumimoji="0" lang="en-US" altLang="ja-JP" sz="15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2" name="タイトル 1">
            <a:extLst>
              <a:ext uri="{FF2B5EF4-FFF2-40B4-BE49-F238E27FC236}">
                <a16:creationId xmlns:a16="http://schemas.microsoft.com/office/drawing/2014/main" id="{5A1CB6FC-1555-4093-B629-63B4FE62910E}"/>
              </a:ext>
            </a:extLst>
          </p:cNvPr>
          <p:cNvSpPr>
            <a:spLocks noGrp="1"/>
          </p:cNvSpPr>
          <p:nvPr>
            <p:ph type="title"/>
          </p:nvPr>
        </p:nvSpPr>
        <p:spPr>
          <a:xfrm>
            <a:off x="122548" y="85294"/>
            <a:ext cx="8546678" cy="360696"/>
          </a:xfrm>
        </p:spPr>
        <p:txBody>
          <a:bodyPr>
            <a:normAutofit/>
          </a:bodyPr>
          <a:lstStyle/>
          <a:p>
            <a:r>
              <a:rPr lang="ja-JP" altLang="en-US" sz="1600" dirty="0">
                <a:latin typeface="Meiryo UI" panose="020B0604030504040204" pitchFamily="50" charset="-128"/>
                <a:ea typeface="Meiryo UI" panose="020B0604030504040204" pitchFamily="50" charset="-128"/>
              </a:rPr>
              <a:t>３</a:t>
            </a:r>
            <a:r>
              <a:rPr kumimoji="1" lang="ja-JP" altLang="en-US" sz="1600" dirty="0">
                <a:latin typeface="Meiryo UI" panose="020B0604030504040204" pitchFamily="50" charset="-128"/>
                <a:ea typeface="Meiryo UI" panose="020B0604030504040204" pitchFamily="50" charset="-128"/>
              </a:rPr>
              <a:t>．助成事業のスケジュール</a:t>
            </a:r>
          </a:p>
        </p:txBody>
      </p:sp>
      <p:sp>
        <p:nvSpPr>
          <p:cNvPr id="15" name="正方形/長方形 14">
            <a:extLst>
              <a:ext uri="{FF2B5EF4-FFF2-40B4-BE49-F238E27FC236}">
                <a16:creationId xmlns:a16="http://schemas.microsoft.com/office/drawing/2014/main" id="{0C54FF5C-996D-488E-BD29-B9DEB89732A8}"/>
              </a:ext>
            </a:extLst>
          </p:cNvPr>
          <p:cNvSpPr/>
          <p:nvPr/>
        </p:nvSpPr>
        <p:spPr>
          <a:xfrm>
            <a:off x="159657" y="464844"/>
            <a:ext cx="8781143" cy="616401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60387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a:extLst>
              <a:ext uri="{FF2B5EF4-FFF2-40B4-BE49-F238E27FC236}">
                <a16:creationId xmlns:a16="http://schemas.microsoft.com/office/drawing/2014/main" id="{14870A1D-A207-40CB-818A-AA248F084BF0}"/>
              </a:ext>
            </a:extLst>
          </p:cNvPr>
          <p:cNvSpPr txBox="1"/>
          <p:nvPr/>
        </p:nvSpPr>
        <p:spPr>
          <a:xfrm>
            <a:off x="365459" y="857175"/>
            <a:ext cx="8303768" cy="307777"/>
          </a:xfrm>
          <a:prstGeom prst="rect">
            <a:avLst/>
          </a:prstGeom>
          <a:solidFill>
            <a:schemeClr val="accent3">
              <a:lumMod val="20000"/>
              <a:lumOff val="80000"/>
            </a:schemeClr>
          </a:solidFill>
        </p:spPr>
        <p:txBody>
          <a:bodyPr wrap="square" rtlCol="0">
            <a:spAutoFit/>
          </a:bodyPr>
          <a:lstStyle/>
          <a:p>
            <a:r>
              <a:rPr lang="ja-JP" altLang="en-US" sz="1400" dirty="0">
                <a:latin typeface="Meiryo UI" panose="020B0604030504040204" pitchFamily="50" charset="-128"/>
                <a:ea typeface="Meiryo UI" panose="020B0604030504040204" pitchFamily="50" charset="-128"/>
              </a:rPr>
              <a:t>・国際的なスポーツイベントの概要を示し、あわせて当該イベントにおいてバイオ燃料を利用する意義を記載すること。</a:t>
            </a:r>
            <a:endParaRPr lang="en-US" altLang="ja-JP" sz="1400" dirty="0">
              <a:latin typeface="Meiryo UI" panose="020B0604030504040204" pitchFamily="50" charset="-128"/>
              <a:ea typeface="Meiryo UI" panose="020B0604030504040204" pitchFamily="50" charset="-128"/>
            </a:endParaRPr>
          </a:p>
        </p:txBody>
      </p:sp>
      <p:sp>
        <p:nvSpPr>
          <p:cNvPr id="30" name="スライド番号プレースホルダ 275">
            <a:extLst>
              <a:ext uri="{FF2B5EF4-FFF2-40B4-BE49-F238E27FC236}">
                <a16:creationId xmlns:a16="http://schemas.microsoft.com/office/drawing/2014/main" id="{7359E72F-D62A-43A2-B661-F5B50EF090FB}"/>
              </a:ext>
            </a:extLst>
          </p:cNvPr>
          <p:cNvSpPr txBox="1">
            <a:spLocks/>
          </p:cNvSpPr>
          <p:nvPr/>
        </p:nvSpPr>
        <p:spPr bwMode="auto">
          <a:xfrm>
            <a:off x="7543800" y="6628861"/>
            <a:ext cx="1600200" cy="136072"/>
          </a:xfrm>
          <a:prstGeom prst="rect">
            <a:avLst/>
          </a:prstGeom>
          <a:noFill/>
          <a:ln>
            <a:miter lim="800000"/>
            <a:headEnd/>
            <a:tailEnd/>
          </a:ln>
        </p:spPr>
        <p:txBody>
          <a:bodyPr vert="horz" wrap="square" lIns="68580" tIns="34290" rIns="68580" bIns="34290" numCol="1" rtlCol="0" anchor="ctr" anchorCtr="0" compatLnSpc="1">
            <a:prstTxWarp prst="textNoShape">
              <a:avLst/>
            </a:prstTxWarp>
          </a:bodyPr>
          <a:lstStyle/>
          <a:p>
            <a:pPr algn="r" defTabSz="685779">
              <a:defRPr/>
            </a:pPr>
            <a:fld id="{243C00DB-0754-4388-87DE-26ECCD62BEB4}" type="slidenum">
              <a:rPr lang="ja-JP" altLang="en-US" sz="1500">
                <a:latin typeface="Meiryo UI" panose="020B0604030504040204" pitchFamily="50" charset="-128"/>
                <a:ea typeface="Meiryo UI" panose="020B0604030504040204" pitchFamily="50" charset="-128"/>
              </a:rPr>
              <a:pPr algn="r" defTabSz="685779">
                <a:defRPr/>
              </a:pPr>
              <a:t>5</a:t>
            </a:fld>
            <a:endParaRPr lang="en-US" altLang="ja-JP" sz="1500" dirty="0">
              <a:latin typeface="Meiryo UI" panose="020B0604030504040204" pitchFamily="50" charset="-128"/>
              <a:ea typeface="Meiryo UI" panose="020B0604030504040204" pitchFamily="50" charset="-128"/>
            </a:endParaRPr>
          </a:p>
        </p:txBody>
      </p:sp>
      <p:sp>
        <p:nvSpPr>
          <p:cNvPr id="12" name="タイトル 1">
            <a:extLst>
              <a:ext uri="{FF2B5EF4-FFF2-40B4-BE49-F238E27FC236}">
                <a16:creationId xmlns:a16="http://schemas.microsoft.com/office/drawing/2014/main" id="{5A1CB6FC-1555-4093-B629-63B4FE62910E}"/>
              </a:ext>
            </a:extLst>
          </p:cNvPr>
          <p:cNvSpPr>
            <a:spLocks noGrp="1"/>
          </p:cNvSpPr>
          <p:nvPr>
            <p:ph type="title"/>
          </p:nvPr>
        </p:nvSpPr>
        <p:spPr>
          <a:xfrm>
            <a:off x="182521" y="57213"/>
            <a:ext cx="6105157" cy="380809"/>
          </a:xfrm>
        </p:spPr>
        <p:txBody>
          <a:bodyPr>
            <a:normAutofit/>
          </a:bodyPr>
          <a:lstStyle/>
          <a:p>
            <a:r>
              <a:rPr kumimoji="1" lang="ja-JP" altLang="en-US" sz="1600" dirty="0">
                <a:latin typeface="Meiryo UI" panose="020B0604030504040204" pitchFamily="50" charset="-128"/>
                <a:ea typeface="Meiryo UI" panose="020B0604030504040204" pitchFamily="50" charset="-128"/>
              </a:rPr>
              <a:t>４．バイオ燃料の普及拡大への期待度</a:t>
            </a:r>
          </a:p>
        </p:txBody>
      </p:sp>
      <p:sp>
        <p:nvSpPr>
          <p:cNvPr id="15" name="正方形/長方形 14">
            <a:extLst>
              <a:ext uri="{FF2B5EF4-FFF2-40B4-BE49-F238E27FC236}">
                <a16:creationId xmlns:a16="http://schemas.microsoft.com/office/drawing/2014/main" id="{0C54FF5C-996D-488E-BD29-B9DEB89732A8}"/>
              </a:ext>
            </a:extLst>
          </p:cNvPr>
          <p:cNvSpPr/>
          <p:nvPr/>
        </p:nvSpPr>
        <p:spPr>
          <a:xfrm>
            <a:off x="159657" y="468503"/>
            <a:ext cx="8781143" cy="296049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8" name="テキスト ボックス 7">
            <a:extLst>
              <a:ext uri="{FF2B5EF4-FFF2-40B4-BE49-F238E27FC236}">
                <a16:creationId xmlns:a16="http://schemas.microsoft.com/office/drawing/2014/main" id="{50C2BACD-0426-495D-B7C8-36014AA2C738}"/>
              </a:ext>
            </a:extLst>
          </p:cNvPr>
          <p:cNvSpPr txBox="1"/>
          <p:nvPr/>
        </p:nvSpPr>
        <p:spPr>
          <a:xfrm>
            <a:off x="43542" y="532312"/>
            <a:ext cx="5773057" cy="307777"/>
          </a:xfrm>
          <a:prstGeom prst="rect">
            <a:avLst/>
          </a:prstGeom>
          <a:noFill/>
        </p:spPr>
        <p:txBody>
          <a:bodyPr wrap="square" rtlCol="0">
            <a:spAutoFit/>
          </a:bodyPr>
          <a:lstStyle/>
          <a:p>
            <a:r>
              <a:rPr kumimoji="1" lang="ja-JP" altLang="en-US" sz="1400" b="1" dirty="0">
                <a:latin typeface="Meiryo UI" panose="020B0604030504040204" pitchFamily="50" charset="-128"/>
                <a:ea typeface="Meiryo UI" panose="020B0604030504040204" pitchFamily="50" charset="-128"/>
              </a:rPr>
              <a:t>（１）バイオ燃料の普及拡大に繋がる国際的なスポーツイベントか</a:t>
            </a:r>
          </a:p>
        </p:txBody>
      </p:sp>
      <p:grpSp>
        <p:nvGrpSpPr>
          <p:cNvPr id="2" name="グループ化 1">
            <a:extLst>
              <a:ext uri="{FF2B5EF4-FFF2-40B4-BE49-F238E27FC236}">
                <a16:creationId xmlns:a16="http://schemas.microsoft.com/office/drawing/2014/main" id="{B882A0C8-5811-A557-D04A-77CCF44B050D}"/>
              </a:ext>
            </a:extLst>
          </p:cNvPr>
          <p:cNvGrpSpPr/>
          <p:nvPr/>
        </p:nvGrpSpPr>
        <p:grpSpPr>
          <a:xfrm>
            <a:off x="43542" y="3580675"/>
            <a:ext cx="8897258" cy="2960498"/>
            <a:chOff x="43542" y="497227"/>
            <a:chExt cx="8897258" cy="3171528"/>
          </a:xfrm>
        </p:grpSpPr>
        <p:sp>
          <p:nvSpPr>
            <p:cNvPr id="3" name="テキスト ボックス 2">
              <a:extLst>
                <a:ext uri="{FF2B5EF4-FFF2-40B4-BE49-F238E27FC236}">
                  <a16:creationId xmlns:a16="http://schemas.microsoft.com/office/drawing/2014/main" id="{EFEB91AD-77E4-2A87-531A-2E67ADA9B20E}"/>
                </a:ext>
              </a:extLst>
            </p:cNvPr>
            <p:cNvSpPr txBox="1"/>
            <p:nvPr/>
          </p:nvSpPr>
          <p:spPr>
            <a:xfrm>
              <a:off x="365459" y="884836"/>
              <a:ext cx="8303768" cy="329716"/>
            </a:xfrm>
            <a:prstGeom prst="rect">
              <a:avLst/>
            </a:prstGeom>
            <a:solidFill>
              <a:schemeClr val="accent3">
                <a:lumMod val="20000"/>
                <a:lumOff val="80000"/>
              </a:schemeClr>
            </a:solidFill>
          </p:spPr>
          <p:txBody>
            <a:bodyPr wrap="square" rtlCol="0">
              <a:spAutoFit/>
            </a:bodyPr>
            <a:lstStyle/>
            <a:p>
              <a:r>
                <a:rPr lang="ja-JP" altLang="en-US" sz="1400" dirty="0">
                  <a:latin typeface="Meiryo UI" panose="020B0604030504040204" pitchFamily="50" charset="-128"/>
                  <a:ea typeface="Meiryo UI" panose="020B0604030504040204" pitchFamily="50" charset="-128"/>
                </a:rPr>
                <a:t>・実施する事業自体が、バイオ燃料の普及拡大へどのように寄与するか具体的に記載すること。</a:t>
              </a:r>
              <a:endParaRPr lang="en-US" altLang="ja-JP" sz="1400" dirty="0">
                <a:latin typeface="Meiryo UI" panose="020B0604030504040204" pitchFamily="50" charset="-128"/>
                <a:ea typeface="Meiryo UI" panose="020B0604030504040204" pitchFamily="50" charset="-128"/>
              </a:endParaRPr>
            </a:p>
          </p:txBody>
        </p:sp>
        <p:sp>
          <p:nvSpPr>
            <p:cNvPr id="4" name="テキスト ボックス 3">
              <a:extLst>
                <a:ext uri="{FF2B5EF4-FFF2-40B4-BE49-F238E27FC236}">
                  <a16:creationId xmlns:a16="http://schemas.microsoft.com/office/drawing/2014/main" id="{8CD11A93-81C1-CB50-4C7F-6840E2DBCF18}"/>
                </a:ext>
              </a:extLst>
            </p:cNvPr>
            <p:cNvSpPr txBox="1"/>
            <p:nvPr/>
          </p:nvSpPr>
          <p:spPr>
            <a:xfrm>
              <a:off x="43542" y="541744"/>
              <a:ext cx="5773057" cy="329716"/>
            </a:xfrm>
            <a:prstGeom prst="rect">
              <a:avLst/>
            </a:prstGeom>
            <a:noFill/>
          </p:spPr>
          <p:txBody>
            <a:bodyPr wrap="square" rtlCol="0">
              <a:spAutoFit/>
            </a:bodyPr>
            <a:lstStyle/>
            <a:p>
              <a:r>
                <a:rPr kumimoji="1" lang="ja-JP" altLang="en-US" sz="1400" b="1" dirty="0">
                  <a:latin typeface="Meiryo UI" panose="020B0604030504040204" pitchFamily="50" charset="-128"/>
                  <a:ea typeface="Meiryo UI" panose="020B0604030504040204" pitchFamily="50" charset="-128"/>
                </a:rPr>
                <a:t>（２）申請事業がバイオ燃料の普及拡大に繋がる取組となっているか</a:t>
              </a:r>
            </a:p>
          </p:txBody>
        </p:sp>
        <p:sp>
          <p:nvSpPr>
            <p:cNvPr id="5" name="正方形/長方形 4">
              <a:extLst>
                <a:ext uri="{FF2B5EF4-FFF2-40B4-BE49-F238E27FC236}">
                  <a16:creationId xmlns:a16="http://schemas.microsoft.com/office/drawing/2014/main" id="{C0424829-7D27-FDB2-B2A5-53DBD63FA20F}"/>
                </a:ext>
              </a:extLst>
            </p:cNvPr>
            <p:cNvSpPr/>
            <p:nvPr/>
          </p:nvSpPr>
          <p:spPr>
            <a:xfrm>
              <a:off x="159657" y="497227"/>
              <a:ext cx="8781143" cy="317152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grpSp>
    </p:spTree>
    <p:extLst>
      <p:ext uri="{BB962C8B-B14F-4D97-AF65-F5344CB8AC3E}">
        <p14:creationId xmlns:p14="http://schemas.microsoft.com/office/powerpoint/2010/main" val="29732528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305582-47D8-967D-0E46-E5CD1B2DD57B}"/>
            </a:ext>
          </a:extLst>
        </p:cNvPr>
        <p:cNvGrpSpPr/>
        <p:nvPr/>
      </p:nvGrpSpPr>
      <p:grpSpPr>
        <a:xfrm>
          <a:off x="0" y="0"/>
          <a:ext cx="0" cy="0"/>
          <a:chOff x="0" y="0"/>
          <a:chExt cx="0" cy="0"/>
        </a:xfrm>
      </p:grpSpPr>
      <p:sp>
        <p:nvSpPr>
          <p:cNvPr id="11" name="テキスト ボックス 10">
            <a:extLst>
              <a:ext uri="{FF2B5EF4-FFF2-40B4-BE49-F238E27FC236}">
                <a16:creationId xmlns:a16="http://schemas.microsoft.com/office/drawing/2014/main" id="{EB32A499-3758-5D83-7901-056FD4CEF571}"/>
              </a:ext>
            </a:extLst>
          </p:cNvPr>
          <p:cNvSpPr txBox="1"/>
          <p:nvPr/>
        </p:nvSpPr>
        <p:spPr>
          <a:xfrm>
            <a:off x="365459" y="857175"/>
            <a:ext cx="8303768" cy="307777"/>
          </a:xfrm>
          <a:prstGeom prst="rect">
            <a:avLst/>
          </a:prstGeom>
          <a:solidFill>
            <a:schemeClr val="accent3">
              <a:lumMod val="20000"/>
              <a:lumOff val="80000"/>
            </a:schemeClr>
          </a:solidFill>
        </p:spPr>
        <p:txBody>
          <a:bodyPr wrap="square" rtlCol="0">
            <a:spAutoFit/>
          </a:bodyPr>
          <a:lstStyle/>
          <a:p>
            <a:r>
              <a:rPr lang="ja-JP" altLang="en-US" sz="1400" dirty="0">
                <a:latin typeface="Meiryo UI" panose="020B0604030504040204" pitchFamily="50" charset="-128"/>
                <a:ea typeface="Meiryo UI" panose="020B0604030504040204" pitchFamily="50" charset="-128"/>
              </a:rPr>
              <a:t>・使用するバイオ燃料の種類、バイオ燃料の利用規模を示すこと。</a:t>
            </a:r>
            <a:endParaRPr lang="en-US" altLang="ja-JP" sz="1400" dirty="0">
              <a:latin typeface="Meiryo UI" panose="020B0604030504040204" pitchFamily="50" charset="-128"/>
              <a:ea typeface="Meiryo UI" panose="020B0604030504040204" pitchFamily="50" charset="-128"/>
            </a:endParaRPr>
          </a:p>
        </p:txBody>
      </p:sp>
      <p:sp>
        <p:nvSpPr>
          <p:cNvPr id="30" name="スライド番号プレースホルダ 275">
            <a:extLst>
              <a:ext uri="{FF2B5EF4-FFF2-40B4-BE49-F238E27FC236}">
                <a16:creationId xmlns:a16="http://schemas.microsoft.com/office/drawing/2014/main" id="{3E1CD5FA-51FB-C38B-D868-65D4CDAD1D95}"/>
              </a:ext>
            </a:extLst>
          </p:cNvPr>
          <p:cNvSpPr txBox="1">
            <a:spLocks/>
          </p:cNvSpPr>
          <p:nvPr/>
        </p:nvSpPr>
        <p:spPr bwMode="auto">
          <a:xfrm>
            <a:off x="7543800" y="6628861"/>
            <a:ext cx="1600200" cy="136072"/>
          </a:xfrm>
          <a:prstGeom prst="rect">
            <a:avLst/>
          </a:prstGeom>
          <a:noFill/>
          <a:ln>
            <a:miter lim="800000"/>
            <a:headEnd/>
            <a:tailEnd/>
          </a:ln>
        </p:spPr>
        <p:txBody>
          <a:bodyPr vert="horz" wrap="square" lIns="68580" tIns="34290" rIns="68580" bIns="34290" numCol="1" rtlCol="0" anchor="ctr" anchorCtr="0" compatLnSpc="1">
            <a:prstTxWarp prst="textNoShape">
              <a:avLst/>
            </a:prstTxWarp>
          </a:bodyPr>
          <a:lstStyle/>
          <a:p>
            <a:pPr algn="r" defTabSz="685779">
              <a:defRPr/>
            </a:pPr>
            <a:fld id="{243C00DB-0754-4388-87DE-26ECCD62BEB4}" type="slidenum">
              <a:rPr lang="ja-JP" altLang="en-US" sz="1500">
                <a:latin typeface="Meiryo UI" panose="020B0604030504040204" pitchFamily="50" charset="-128"/>
                <a:ea typeface="Meiryo UI" panose="020B0604030504040204" pitchFamily="50" charset="-128"/>
              </a:rPr>
              <a:pPr algn="r" defTabSz="685779">
                <a:defRPr/>
              </a:pPr>
              <a:t>6</a:t>
            </a:fld>
            <a:endParaRPr lang="en-US" altLang="ja-JP" sz="1500" dirty="0">
              <a:latin typeface="Meiryo UI" panose="020B0604030504040204" pitchFamily="50" charset="-128"/>
              <a:ea typeface="Meiryo UI" panose="020B0604030504040204" pitchFamily="50" charset="-128"/>
            </a:endParaRPr>
          </a:p>
        </p:txBody>
      </p:sp>
      <p:sp>
        <p:nvSpPr>
          <p:cNvPr id="12" name="タイトル 1">
            <a:extLst>
              <a:ext uri="{FF2B5EF4-FFF2-40B4-BE49-F238E27FC236}">
                <a16:creationId xmlns:a16="http://schemas.microsoft.com/office/drawing/2014/main" id="{BCC30C89-BDDF-D1EF-08D9-47D84CCD163E}"/>
              </a:ext>
            </a:extLst>
          </p:cNvPr>
          <p:cNvSpPr>
            <a:spLocks noGrp="1"/>
          </p:cNvSpPr>
          <p:nvPr>
            <p:ph type="title"/>
          </p:nvPr>
        </p:nvSpPr>
        <p:spPr>
          <a:xfrm>
            <a:off x="182521" y="57213"/>
            <a:ext cx="6105157" cy="380809"/>
          </a:xfrm>
        </p:spPr>
        <p:txBody>
          <a:bodyPr>
            <a:normAutofit/>
          </a:bodyPr>
          <a:lstStyle/>
          <a:p>
            <a:r>
              <a:rPr kumimoji="1" lang="ja-JP" altLang="en-US" sz="1600" dirty="0">
                <a:latin typeface="Meiryo UI" panose="020B0604030504040204" pitchFamily="50" charset="-128"/>
                <a:ea typeface="Meiryo UI" panose="020B0604030504040204" pitchFamily="50" charset="-128"/>
              </a:rPr>
              <a:t>４．バイオ燃料の普及拡大への期待度</a:t>
            </a:r>
          </a:p>
        </p:txBody>
      </p:sp>
      <p:sp>
        <p:nvSpPr>
          <p:cNvPr id="15" name="正方形/長方形 14">
            <a:extLst>
              <a:ext uri="{FF2B5EF4-FFF2-40B4-BE49-F238E27FC236}">
                <a16:creationId xmlns:a16="http://schemas.microsoft.com/office/drawing/2014/main" id="{321E5C13-39F0-1864-0202-24EEA8ADE0B5}"/>
              </a:ext>
            </a:extLst>
          </p:cNvPr>
          <p:cNvSpPr/>
          <p:nvPr/>
        </p:nvSpPr>
        <p:spPr>
          <a:xfrm>
            <a:off x="159657" y="468503"/>
            <a:ext cx="8781143" cy="296049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8" name="テキスト ボックス 7">
            <a:extLst>
              <a:ext uri="{FF2B5EF4-FFF2-40B4-BE49-F238E27FC236}">
                <a16:creationId xmlns:a16="http://schemas.microsoft.com/office/drawing/2014/main" id="{76A9F5FC-3479-6DA3-B4A2-3886B7C7B281}"/>
              </a:ext>
            </a:extLst>
          </p:cNvPr>
          <p:cNvSpPr txBox="1"/>
          <p:nvPr/>
        </p:nvSpPr>
        <p:spPr>
          <a:xfrm>
            <a:off x="43542" y="532312"/>
            <a:ext cx="5773057" cy="307777"/>
          </a:xfrm>
          <a:prstGeom prst="rect">
            <a:avLst/>
          </a:prstGeom>
          <a:noFill/>
        </p:spPr>
        <p:txBody>
          <a:bodyPr wrap="square" rtlCol="0">
            <a:spAutoFit/>
          </a:bodyPr>
          <a:lstStyle/>
          <a:p>
            <a:r>
              <a:rPr kumimoji="1" lang="ja-JP" altLang="en-US" sz="1400" b="1" dirty="0">
                <a:latin typeface="Meiryo UI" panose="020B0604030504040204" pitchFamily="50" charset="-128"/>
                <a:ea typeface="Meiryo UI" panose="020B0604030504040204" pitchFamily="50" charset="-128"/>
              </a:rPr>
              <a:t>（３）使用するバイオ燃料の種類及び量</a:t>
            </a:r>
          </a:p>
        </p:txBody>
      </p:sp>
    </p:spTree>
    <p:extLst>
      <p:ext uri="{BB962C8B-B14F-4D97-AF65-F5344CB8AC3E}">
        <p14:creationId xmlns:p14="http://schemas.microsoft.com/office/powerpoint/2010/main" val="30160612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スライド番号プレースホルダ 275">
            <a:extLst>
              <a:ext uri="{FF2B5EF4-FFF2-40B4-BE49-F238E27FC236}">
                <a16:creationId xmlns:a16="http://schemas.microsoft.com/office/drawing/2014/main" id="{7359E72F-D62A-43A2-B661-F5B50EF090FB}"/>
              </a:ext>
            </a:extLst>
          </p:cNvPr>
          <p:cNvSpPr txBox="1">
            <a:spLocks/>
          </p:cNvSpPr>
          <p:nvPr/>
        </p:nvSpPr>
        <p:spPr bwMode="auto">
          <a:xfrm>
            <a:off x="7543800" y="6628861"/>
            <a:ext cx="1600200" cy="136072"/>
          </a:xfrm>
          <a:prstGeom prst="rect">
            <a:avLst/>
          </a:prstGeom>
          <a:noFill/>
          <a:ln>
            <a:miter lim="800000"/>
            <a:headEnd/>
            <a:tailEnd/>
          </a:ln>
        </p:spPr>
        <p:txBody>
          <a:bodyPr vert="horz" wrap="square" lIns="68580" tIns="34290" rIns="68580" bIns="34290" numCol="1" rtlCol="0" anchor="ctr" anchorCtr="0" compatLnSpc="1">
            <a:prstTxWarp prst="textNoShape">
              <a:avLst/>
            </a:prstTxWarp>
          </a:bodyPr>
          <a:lstStyle/>
          <a:p>
            <a:pPr algn="r" defTabSz="685779">
              <a:defRPr/>
            </a:pPr>
            <a:fld id="{243C00DB-0754-4388-87DE-26ECCD62BEB4}" type="slidenum">
              <a:rPr lang="ja-JP" altLang="en-US" sz="1500">
                <a:latin typeface="Meiryo UI" panose="020B0604030504040204" pitchFamily="50" charset="-128"/>
                <a:ea typeface="Meiryo UI" panose="020B0604030504040204" pitchFamily="50" charset="-128"/>
              </a:rPr>
              <a:pPr algn="r" defTabSz="685779">
                <a:defRPr/>
              </a:pPr>
              <a:t>7</a:t>
            </a:fld>
            <a:endParaRPr lang="en-US" altLang="ja-JP" sz="1500" dirty="0">
              <a:latin typeface="Meiryo UI" panose="020B0604030504040204" pitchFamily="50" charset="-128"/>
              <a:ea typeface="Meiryo UI" panose="020B0604030504040204" pitchFamily="50" charset="-128"/>
            </a:endParaRPr>
          </a:p>
        </p:txBody>
      </p:sp>
      <p:sp>
        <p:nvSpPr>
          <p:cNvPr id="12" name="タイトル 1">
            <a:extLst>
              <a:ext uri="{FF2B5EF4-FFF2-40B4-BE49-F238E27FC236}">
                <a16:creationId xmlns:a16="http://schemas.microsoft.com/office/drawing/2014/main" id="{5A1CB6FC-1555-4093-B629-63B4FE62910E}"/>
              </a:ext>
            </a:extLst>
          </p:cNvPr>
          <p:cNvSpPr>
            <a:spLocks noGrp="1"/>
          </p:cNvSpPr>
          <p:nvPr>
            <p:ph type="title"/>
          </p:nvPr>
        </p:nvSpPr>
        <p:spPr>
          <a:xfrm>
            <a:off x="191948" y="63027"/>
            <a:ext cx="8631936" cy="341434"/>
          </a:xfrm>
        </p:spPr>
        <p:txBody>
          <a:bodyPr>
            <a:normAutofit/>
          </a:bodyPr>
          <a:lstStyle/>
          <a:p>
            <a:r>
              <a:rPr lang="ja-JP" altLang="en-US" sz="1600" dirty="0">
                <a:latin typeface="Meiryo UI" panose="020B0604030504040204" pitchFamily="50" charset="-128"/>
                <a:ea typeface="Meiryo UI" panose="020B0604030504040204" pitchFamily="50" charset="-128"/>
              </a:rPr>
              <a:t>５</a:t>
            </a:r>
            <a:r>
              <a:rPr kumimoji="1" lang="ja-JP" altLang="en-US"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東京の脱炭素化への貢献度</a:t>
            </a:r>
            <a:endParaRPr kumimoji="1" lang="ja-JP" altLang="en-US" sz="1600" dirty="0">
              <a:latin typeface="Meiryo UI" panose="020B0604030504040204" pitchFamily="50" charset="-128"/>
              <a:ea typeface="Meiryo UI" panose="020B0604030504040204" pitchFamily="50" charset="-128"/>
            </a:endParaRPr>
          </a:p>
        </p:txBody>
      </p:sp>
      <p:sp>
        <p:nvSpPr>
          <p:cNvPr id="13" name="正方形/長方形 12">
            <a:extLst>
              <a:ext uri="{FF2B5EF4-FFF2-40B4-BE49-F238E27FC236}">
                <a16:creationId xmlns:a16="http://schemas.microsoft.com/office/drawing/2014/main" id="{9FEDA74C-9ED1-489D-92B4-C7CA795D6425}"/>
              </a:ext>
            </a:extLst>
          </p:cNvPr>
          <p:cNvSpPr/>
          <p:nvPr/>
        </p:nvSpPr>
        <p:spPr>
          <a:xfrm>
            <a:off x="159657" y="445783"/>
            <a:ext cx="8781143" cy="60373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sp>
        <p:nvSpPr>
          <p:cNvPr id="2" name="テキスト ボックス 1">
            <a:extLst>
              <a:ext uri="{FF2B5EF4-FFF2-40B4-BE49-F238E27FC236}">
                <a16:creationId xmlns:a16="http://schemas.microsoft.com/office/drawing/2014/main" id="{76B7DDDE-DF91-8500-E976-F391E9D0BB80}"/>
              </a:ext>
            </a:extLst>
          </p:cNvPr>
          <p:cNvSpPr txBox="1"/>
          <p:nvPr/>
        </p:nvSpPr>
        <p:spPr>
          <a:xfrm>
            <a:off x="283163" y="545054"/>
            <a:ext cx="8303768" cy="307777"/>
          </a:xfrm>
          <a:prstGeom prst="rect">
            <a:avLst/>
          </a:prstGeom>
          <a:solidFill>
            <a:schemeClr val="accent3">
              <a:lumMod val="20000"/>
              <a:lumOff val="80000"/>
            </a:schemeClr>
          </a:solidFill>
        </p:spPr>
        <p:txBody>
          <a:bodyPr wrap="square" rtlCol="0">
            <a:spAutoFit/>
          </a:bodyPr>
          <a:lstStyle/>
          <a:p>
            <a:r>
              <a:rPr lang="ja-JP" altLang="en-US" sz="1400" dirty="0">
                <a:latin typeface="Meiryo UI" panose="020B0604030504040204" pitchFamily="50" charset="-128"/>
                <a:ea typeface="Meiryo UI" panose="020B0604030504040204" pitchFamily="50" charset="-128"/>
              </a:rPr>
              <a:t>・都内における</a:t>
            </a:r>
            <a:r>
              <a:rPr lang="en-US" altLang="ja-JP" sz="1400" dirty="0">
                <a:latin typeface="Meiryo UI" panose="020B0604030504040204" pitchFamily="50" charset="-128"/>
                <a:ea typeface="Meiryo UI" panose="020B0604030504040204" pitchFamily="50" charset="-128"/>
              </a:rPr>
              <a:t>CO₂</a:t>
            </a:r>
            <a:r>
              <a:rPr lang="ja-JP" altLang="en-US" sz="1400" dirty="0">
                <a:latin typeface="Meiryo UI" panose="020B0604030504040204" pitchFamily="50" charset="-128"/>
                <a:ea typeface="Meiryo UI" panose="020B0604030504040204" pitchFamily="50" charset="-128"/>
              </a:rPr>
              <a:t>排出量の削減効果がどの程度見込めるか記載すること。</a:t>
            </a:r>
            <a:endParaRPr lang="en-US" altLang="ja-JP" sz="1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4470475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グループ化 1">
            <a:extLst>
              <a:ext uri="{FF2B5EF4-FFF2-40B4-BE49-F238E27FC236}">
                <a16:creationId xmlns:a16="http://schemas.microsoft.com/office/drawing/2014/main" id="{6576B2C5-812F-F1DD-3A09-CC311210E0D2}"/>
              </a:ext>
            </a:extLst>
          </p:cNvPr>
          <p:cNvGrpSpPr/>
          <p:nvPr/>
        </p:nvGrpSpPr>
        <p:grpSpPr>
          <a:xfrm>
            <a:off x="239486" y="580703"/>
            <a:ext cx="8781143" cy="6102722"/>
            <a:chOff x="159657" y="3154221"/>
            <a:chExt cx="8781143" cy="3406835"/>
          </a:xfrm>
        </p:grpSpPr>
        <p:sp>
          <p:nvSpPr>
            <p:cNvPr id="3" name="正方形/長方形 2">
              <a:extLst>
                <a:ext uri="{FF2B5EF4-FFF2-40B4-BE49-F238E27FC236}">
                  <a16:creationId xmlns:a16="http://schemas.microsoft.com/office/drawing/2014/main" id="{B4E756CD-0AF5-9A56-4A63-0093409FBBA6}"/>
                </a:ext>
              </a:extLst>
            </p:cNvPr>
            <p:cNvSpPr/>
            <p:nvPr/>
          </p:nvSpPr>
          <p:spPr>
            <a:xfrm>
              <a:off x="159657" y="3154221"/>
              <a:ext cx="8781143" cy="340683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4" name="テキスト ボックス 3">
              <a:extLst>
                <a:ext uri="{FF2B5EF4-FFF2-40B4-BE49-F238E27FC236}">
                  <a16:creationId xmlns:a16="http://schemas.microsoft.com/office/drawing/2014/main" id="{5A586ED5-249F-0078-1448-04E3D0DC3CD2}"/>
                </a:ext>
              </a:extLst>
            </p:cNvPr>
            <p:cNvSpPr txBox="1"/>
            <p:nvPr/>
          </p:nvSpPr>
          <p:spPr>
            <a:xfrm>
              <a:off x="259963" y="3212457"/>
              <a:ext cx="8199091" cy="354916"/>
            </a:xfrm>
            <a:prstGeom prst="rect">
              <a:avLst/>
            </a:prstGeom>
            <a:solidFill>
              <a:schemeClr val="accent3">
                <a:lumMod val="20000"/>
                <a:lumOff val="80000"/>
              </a:schemeClr>
            </a:solidFill>
          </p:spPr>
          <p:txBody>
            <a:bodyPr wrap="square" rtlCol="0">
              <a:spAutoFit/>
            </a:bodyPr>
            <a:lstStyle/>
            <a:p>
              <a:r>
                <a:rPr lang="ja-JP" altLang="en-US" sz="1400" dirty="0">
                  <a:latin typeface="Meiryo UI" panose="020B0604030504040204" pitchFamily="50" charset="-128"/>
                  <a:ea typeface="Meiryo UI" panose="020B0604030504040204" pitchFamily="50" charset="-128"/>
                </a:rPr>
                <a:t>・本事業に関する</a:t>
              </a:r>
              <a:r>
                <a:rPr lang="en-US" altLang="ja-JP" sz="1400" dirty="0">
                  <a:latin typeface="Meiryo UI" panose="020B0604030504040204" pitchFamily="50" charset="-128"/>
                  <a:ea typeface="Meiryo UI" panose="020B0604030504040204" pitchFamily="50" charset="-128"/>
                </a:rPr>
                <a:t>PR</a:t>
              </a:r>
              <a:r>
                <a:rPr lang="ja-JP" altLang="en-US" sz="1400" dirty="0">
                  <a:latin typeface="Meiryo UI" panose="020B0604030504040204" pitchFamily="50" charset="-128"/>
                  <a:ea typeface="Meiryo UI" panose="020B0604030504040204" pitchFamily="50" charset="-128"/>
                </a:rPr>
                <a:t>及び情報発信方法について、内容の想定、媒体及び計画等を記載すること。</a:t>
              </a:r>
              <a:endParaRPr lang="en-US" altLang="ja-JP" sz="1400" dirty="0">
                <a:latin typeface="Meiryo UI" panose="020B0604030504040204" pitchFamily="50" charset="-128"/>
                <a:ea typeface="Meiryo UI" panose="020B0604030504040204" pitchFamily="50" charset="-128"/>
              </a:endParaRPr>
            </a:p>
          </p:txBody>
        </p:sp>
      </p:grpSp>
      <p:sp>
        <p:nvSpPr>
          <p:cNvPr id="7" name="タイトル 1">
            <a:extLst>
              <a:ext uri="{FF2B5EF4-FFF2-40B4-BE49-F238E27FC236}">
                <a16:creationId xmlns:a16="http://schemas.microsoft.com/office/drawing/2014/main" id="{20D15F91-74B6-2D56-DCAE-62E04D505143}"/>
              </a:ext>
            </a:extLst>
          </p:cNvPr>
          <p:cNvSpPr txBox="1">
            <a:spLocks/>
          </p:cNvSpPr>
          <p:nvPr/>
        </p:nvSpPr>
        <p:spPr>
          <a:xfrm>
            <a:off x="123370" y="174575"/>
            <a:ext cx="8631936" cy="341434"/>
          </a:xfrm>
          <a:prstGeom prst="rect">
            <a:avLst/>
          </a:prstGeom>
        </p:spPr>
        <p:txBody>
          <a:bodyPr>
            <a:normAutofit/>
          </a:bodyPr>
          <a:lstStyle>
            <a:lvl1pPr algn="l" defTabSz="914400" rtl="0" eaLnBrk="1" latinLnBrk="0" hangingPunct="1">
              <a:lnSpc>
                <a:spcPct val="90000"/>
              </a:lnSpc>
              <a:spcBef>
                <a:spcPct val="0"/>
              </a:spcBef>
              <a:buNone/>
              <a:defRPr kumimoji="1" sz="2800" kern="1200">
                <a:solidFill>
                  <a:schemeClr val="tx1"/>
                </a:solidFill>
                <a:latin typeface="+mj-lt"/>
                <a:ea typeface="+mj-ea"/>
                <a:cs typeface="+mj-cs"/>
              </a:defRPr>
            </a:lvl1pPr>
          </a:lstStyle>
          <a:p>
            <a:r>
              <a:rPr lang="ja-JP" altLang="en-US" sz="1600" dirty="0">
                <a:latin typeface="Meiryo UI" panose="020B0604030504040204" pitchFamily="50" charset="-128"/>
                <a:ea typeface="Meiryo UI" panose="020B0604030504040204" pitchFamily="50" charset="-128"/>
              </a:rPr>
              <a:t>６．普及拡大に向けた</a:t>
            </a:r>
            <a:r>
              <a:rPr lang="en-US" altLang="ja-JP" sz="1600" dirty="0">
                <a:latin typeface="Meiryo UI" panose="020B0604030504040204" pitchFamily="50" charset="-128"/>
                <a:ea typeface="Meiryo UI" panose="020B0604030504040204" pitchFamily="50" charset="-128"/>
              </a:rPr>
              <a:t>PR</a:t>
            </a:r>
            <a:endParaRPr lang="ja-JP" altLang="en-US" sz="16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2467260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スライド番号プレースホルダ 275">
            <a:extLst>
              <a:ext uri="{FF2B5EF4-FFF2-40B4-BE49-F238E27FC236}">
                <a16:creationId xmlns:a16="http://schemas.microsoft.com/office/drawing/2014/main" id="{7359E72F-D62A-43A2-B661-F5B50EF090FB}"/>
              </a:ext>
            </a:extLst>
          </p:cNvPr>
          <p:cNvSpPr txBox="1">
            <a:spLocks/>
          </p:cNvSpPr>
          <p:nvPr/>
        </p:nvSpPr>
        <p:spPr bwMode="auto">
          <a:xfrm>
            <a:off x="7543800" y="6628861"/>
            <a:ext cx="1600200" cy="136072"/>
          </a:xfrm>
          <a:prstGeom prst="rect">
            <a:avLst/>
          </a:prstGeom>
          <a:noFill/>
          <a:ln>
            <a:miter lim="800000"/>
            <a:headEnd/>
            <a:tailEnd/>
          </a:ln>
        </p:spPr>
        <p:txBody>
          <a:bodyPr vert="horz" wrap="square" lIns="68580" tIns="34290" rIns="68580" bIns="34290" numCol="1" rtlCol="0" anchor="ctr" anchorCtr="0" compatLnSpc="1">
            <a:prstTxWarp prst="textNoShape">
              <a:avLst/>
            </a:prstTxWarp>
          </a:bodyPr>
          <a:lstStyle/>
          <a:p>
            <a:pPr algn="r" defTabSz="685779">
              <a:defRPr/>
            </a:pPr>
            <a:fld id="{243C00DB-0754-4388-87DE-26ECCD62BEB4}" type="slidenum">
              <a:rPr lang="ja-JP" altLang="en-US" sz="1500">
                <a:latin typeface="Meiryo UI" panose="020B0604030504040204" pitchFamily="50" charset="-128"/>
                <a:ea typeface="Meiryo UI" panose="020B0604030504040204" pitchFamily="50" charset="-128"/>
              </a:rPr>
              <a:pPr algn="r" defTabSz="685779">
                <a:defRPr/>
              </a:pPr>
              <a:t>9</a:t>
            </a:fld>
            <a:endParaRPr lang="en-US" altLang="ja-JP" sz="1500" dirty="0">
              <a:latin typeface="Meiryo UI" panose="020B0604030504040204" pitchFamily="50" charset="-128"/>
              <a:ea typeface="Meiryo UI" panose="020B0604030504040204" pitchFamily="50" charset="-128"/>
            </a:endParaRPr>
          </a:p>
        </p:txBody>
      </p:sp>
      <p:sp>
        <p:nvSpPr>
          <p:cNvPr id="12" name="タイトル 1">
            <a:extLst>
              <a:ext uri="{FF2B5EF4-FFF2-40B4-BE49-F238E27FC236}">
                <a16:creationId xmlns:a16="http://schemas.microsoft.com/office/drawing/2014/main" id="{5A1CB6FC-1555-4093-B629-63B4FE62910E}"/>
              </a:ext>
            </a:extLst>
          </p:cNvPr>
          <p:cNvSpPr>
            <a:spLocks noGrp="1"/>
          </p:cNvSpPr>
          <p:nvPr>
            <p:ph type="title"/>
          </p:nvPr>
        </p:nvSpPr>
        <p:spPr>
          <a:xfrm>
            <a:off x="186135" y="49985"/>
            <a:ext cx="8631936" cy="325977"/>
          </a:xfrm>
        </p:spPr>
        <p:txBody>
          <a:bodyPr>
            <a:normAutofit/>
          </a:bodyPr>
          <a:lstStyle/>
          <a:p>
            <a:r>
              <a:rPr lang="ja-JP" altLang="en-US" sz="1600" dirty="0">
                <a:latin typeface="Meiryo UI" panose="020B0604030504040204" pitchFamily="50" charset="-128"/>
                <a:ea typeface="Meiryo UI" panose="020B0604030504040204" pitchFamily="50" charset="-128"/>
              </a:rPr>
              <a:t>７</a:t>
            </a:r>
            <a:r>
              <a:rPr kumimoji="1" lang="ja-JP" altLang="en-US" sz="1600" dirty="0">
                <a:latin typeface="Meiryo UI" panose="020B0604030504040204" pitchFamily="50" charset="-128"/>
                <a:ea typeface="Meiryo UI" panose="020B0604030504040204" pitchFamily="50" charset="-128"/>
              </a:rPr>
              <a:t>．取組内容の実現可能性</a:t>
            </a:r>
          </a:p>
        </p:txBody>
      </p:sp>
      <p:sp>
        <p:nvSpPr>
          <p:cNvPr id="9" name="テキスト ボックス 8">
            <a:extLst>
              <a:ext uri="{FF2B5EF4-FFF2-40B4-BE49-F238E27FC236}">
                <a16:creationId xmlns:a16="http://schemas.microsoft.com/office/drawing/2014/main" id="{9DA2403F-32A3-49A8-8602-426C4DF35D4C}"/>
              </a:ext>
            </a:extLst>
          </p:cNvPr>
          <p:cNvSpPr txBox="1"/>
          <p:nvPr/>
        </p:nvSpPr>
        <p:spPr>
          <a:xfrm>
            <a:off x="283163" y="821091"/>
            <a:ext cx="8303768" cy="523220"/>
          </a:xfrm>
          <a:prstGeom prst="rect">
            <a:avLst/>
          </a:prstGeom>
          <a:solidFill>
            <a:schemeClr val="accent3">
              <a:lumMod val="20000"/>
              <a:lumOff val="80000"/>
            </a:schemeClr>
          </a:solidFill>
        </p:spPr>
        <p:txBody>
          <a:bodyPr wrap="square" rtlCol="0">
            <a:spAutoFit/>
          </a:bodyPr>
          <a:lstStyle/>
          <a:p>
            <a:r>
              <a:rPr lang="ja-JP" altLang="en-US" sz="1400" dirty="0">
                <a:latin typeface="Meiryo UI" panose="020B0604030504040204" pitchFamily="50" charset="-128"/>
                <a:ea typeface="Meiryo UI" panose="020B0604030504040204" pitchFamily="50" charset="-128"/>
              </a:rPr>
              <a:t>・バイオ燃料の利用に係る計画を具体的に記載しすること。</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・実施事業の実現可能性について、バイオ燃料の購入先等を含め明示すること。</a:t>
            </a:r>
            <a:endParaRPr lang="en-US" altLang="ja-JP" sz="1400" dirty="0">
              <a:latin typeface="Meiryo UI" panose="020B0604030504040204" pitchFamily="50" charset="-128"/>
              <a:ea typeface="Meiryo UI" panose="020B0604030504040204" pitchFamily="50" charset="-128"/>
            </a:endParaRPr>
          </a:p>
        </p:txBody>
      </p:sp>
      <p:sp>
        <p:nvSpPr>
          <p:cNvPr id="10" name="テキスト ボックス 9">
            <a:extLst>
              <a:ext uri="{FF2B5EF4-FFF2-40B4-BE49-F238E27FC236}">
                <a16:creationId xmlns:a16="http://schemas.microsoft.com/office/drawing/2014/main" id="{E4F4DAF5-782D-4E8B-8688-3922942E643B}"/>
              </a:ext>
            </a:extLst>
          </p:cNvPr>
          <p:cNvSpPr txBox="1"/>
          <p:nvPr/>
        </p:nvSpPr>
        <p:spPr>
          <a:xfrm>
            <a:off x="43542" y="504028"/>
            <a:ext cx="5773057" cy="317063"/>
          </a:xfrm>
          <a:prstGeom prst="rect">
            <a:avLst/>
          </a:prstGeom>
          <a:noFill/>
        </p:spPr>
        <p:txBody>
          <a:bodyPr wrap="square" rtlCol="0">
            <a:spAutoFit/>
          </a:bodyPr>
          <a:lstStyle/>
          <a:p>
            <a:r>
              <a:rPr kumimoji="1" lang="ja-JP" altLang="en-US" sz="1400" b="1" dirty="0">
                <a:latin typeface="Meiryo UI" panose="020B0604030504040204" pitchFamily="50" charset="-128"/>
                <a:ea typeface="Meiryo UI" panose="020B0604030504040204" pitchFamily="50" charset="-128"/>
              </a:rPr>
              <a:t>（１）計画の具体性・実現可能性</a:t>
            </a:r>
          </a:p>
        </p:txBody>
      </p:sp>
      <p:sp>
        <p:nvSpPr>
          <p:cNvPr id="13" name="正方形/長方形 12">
            <a:extLst>
              <a:ext uri="{FF2B5EF4-FFF2-40B4-BE49-F238E27FC236}">
                <a16:creationId xmlns:a16="http://schemas.microsoft.com/office/drawing/2014/main" id="{9FEDA74C-9ED1-489D-92B4-C7CA795D6425}"/>
              </a:ext>
            </a:extLst>
          </p:cNvPr>
          <p:cNvSpPr/>
          <p:nvPr/>
        </p:nvSpPr>
        <p:spPr>
          <a:xfrm>
            <a:off x="159657" y="434341"/>
            <a:ext cx="8781143" cy="296228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sp>
        <p:nvSpPr>
          <p:cNvPr id="14" name="正方形/長方形 13">
            <a:extLst>
              <a:ext uri="{FF2B5EF4-FFF2-40B4-BE49-F238E27FC236}">
                <a16:creationId xmlns:a16="http://schemas.microsoft.com/office/drawing/2014/main" id="{DB347586-8A56-4430-AC65-34DC26F933D7}"/>
              </a:ext>
            </a:extLst>
          </p:cNvPr>
          <p:cNvSpPr/>
          <p:nvPr/>
        </p:nvSpPr>
        <p:spPr>
          <a:xfrm>
            <a:off x="159657" y="3515799"/>
            <a:ext cx="8781143" cy="305468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7" name="テキスト ボックス 16">
            <a:extLst>
              <a:ext uri="{FF2B5EF4-FFF2-40B4-BE49-F238E27FC236}">
                <a16:creationId xmlns:a16="http://schemas.microsoft.com/office/drawing/2014/main" id="{FBE156D3-2D2A-4ACA-98E5-477624315A69}"/>
              </a:ext>
            </a:extLst>
          </p:cNvPr>
          <p:cNvSpPr txBox="1"/>
          <p:nvPr/>
        </p:nvSpPr>
        <p:spPr>
          <a:xfrm>
            <a:off x="283163" y="3884080"/>
            <a:ext cx="8303768" cy="307777"/>
          </a:xfrm>
          <a:prstGeom prst="rect">
            <a:avLst/>
          </a:prstGeom>
          <a:solidFill>
            <a:schemeClr val="accent3">
              <a:lumMod val="20000"/>
              <a:lumOff val="80000"/>
            </a:schemeClr>
          </a:solidFill>
        </p:spPr>
        <p:txBody>
          <a:bodyPr wrap="square" rtlCol="0">
            <a:spAutoFit/>
          </a:bodyPr>
          <a:lstStyle/>
          <a:p>
            <a:r>
              <a:rPr lang="ja-JP" altLang="en-US" sz="1400" dirty="0">
                <a:latin typeface="Meiryo UI" panose="020B0604030504040204" pitchFamily="50" charset="-128"/>
                <a:ea typeface="Meiryo UI" panose="020B0604030504040204" pitchFamily="50" charset="-128"/>
              </a:rPr>
              <a:t>・本助成事業で組成する体制について、図を交え全体図を記載すること。</a:t>
            </a:r>
            <a:endParaRPr lang="en-US" altLang="ja-JP" sz="1400" dirty="0">
              <a:latin typeface="Meiryo UI" panose="020B0604030504040204" pitchFamily="50" charset="-128"/>
              <a:ea typeface="Meiryo UI" panose="020B0604030504040204" pitchFamily="50" charset="-128"/>
            </a:endParaRPr>
          </a:p>
        </p:txBody>
      </p:sp>
      <p:sp>
        <p:nvSpPr>
          <p:cNvPr id="19" name="テキスト ボックス 18">
            <a:extLst>
              <a:ext uri="{FF2B5EF4-FFF2-40B4-BE49-F238E27FC236}">
                <a16:creationId xmlns:a16="http://schemas.microsoft.com/office/drawing/2014/main" id="{1ECB1876-81EC-4A16-984F-8D06E502D83F}"/>
              </a:ext>
            </a:extLst>
          </p:cNvPr>
          <p:cNvSpPr txBox="1"/>
          <p:nvPr/>
        </p:nvSpPr>
        <p:spPr>
          <a:xfrm>
            <a:off x="43541" y="3567017"/>
            <a:ext cx="5773057" cy="317063"/>
          </a:xfrm>
          <a:prstGeom prst="rect">
            <a:avLst/>
          </a:prstGeom>
          <a:noFill/>
        </p:spPr>
        <p:txBody>
          <a:bodyPr wrap="square" rtlCol="0">
            <a:spAutoFit/>
          </a:bodyPr>
          <a:lstStyle/>
          <a:p>
            <a:r>
              <a:rPr kumimoji="1" lang="ja-JP" altLang="en-US" sz="1400" b="1" dirty="0">
                <a:latin typeface="Meiryo UI" panose="020B0604030504040204" pitchFamily="50" charset="-128"/>
                <a:ea typeface="Meiryo UI" panose="020B0604030504040204" pitchFamily="50" charset="-128"/>
              </a:rPr>
              <a:t>（２）事業の実施体制</a:t>
            </a:r>
          </a:p>
        </p:txBody>
      </p:sp>
      <p:sp>
        <p:nvSpPr>
          <p:cNvPr id="11" name="テキスト ボックス 10">
            <a:extLst>
              <a:ext uri="{FF2B5EF4-FFF2-40B4-BE49-F238E27FC236}">
                <a16:creationId xmlns:a16="http://schemas.microsoft.com/office/drawing/2014/main" id="{F815083A-E5DA-40CE-937E-921F69D605AA}"/>
              </a:ext>
            </a:extLst>
          </p:cNvPr>
          <p:cNvSpPr txBox="1"/>
          <p:nvPr/>
        </p:nvSpPr>
        <p:spPr>
          <a:xfrm>
            <a:off x="7362334" y="60764"/>
            <a:ext cx="1781666" cy="253916"/>
          </a:xfrm>
          <a:prstGeom prst="rect">
            <a:avLst/>
          </a:prstGeom>
          <a:noFill/>
          <a:ln>
            <a:solidFill>
              <a:schemeClr val="tx1"/>
            </a:solidFill>
          </a:ln>
        </p:spPr>
        <p:txBody>
          <a:bodyPr wrap="square" rtlCol="0">
            <a:spAutoFit/>
          </a:bodyPr>
          <a:lstStyle/>
          <a:p>
            <a:pPr algn="ctr"/>
            <a:r>
              <a:rPr kumimoji="1" lang="ja-JP" altLang="en-US" sz="1050" dirty="0">
                <a:latin typeface="Meiryo UI" panose="020B0604030504040204" pitchFamily="50" charset="-128"/>
                <a:ea typeface="Meiryo UI" panose="020B0604030504040204" pitchFamily="50" charset="-128"/>
              </a:rPr>
              <a:t>関連審査項目：実現性</a:t>
            </a:r>
            <a:endParaRPr kumimoji="1" lang="en-US" altLang="ja-JP" sz="105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32899767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alibri Light-Constantia">
      <a:majorFont>
        <a:latin typeface="Calibri Light"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panose="02030602050306030303"/>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1BEDA2ED6F653B4B8D1D157069D16D1E" ma:contentTypeVersion="2" ma:contentTypeDescription="新しいドキュメントを作成します。" ma:contentTypeScope="" ma:versionID="86a4cd67fe40018544a28ce29733d6b6">
  <xsd:schema xmlns:xsd="http://www.w3.org/2001/XMLSchema" xmlns:xs="http://www.w3.org/2001/XMLSchema" xmlns:p="http://schemas.microsoft.com/office/2006/metadata/properties" xmlns:ns2="5e775fc4-3c64-4cc8-89c5-10eaa07fdc80" targetNamespace="http://schemas.microsoft.com/office/2006/metadata/properties" ma:root="true" ma:fieldsID="43b172fe5227028eb880a666fbbef223" ns2:_="">
    <xsd:import namespace="5e775fc4-3c64-4cc8-89c5-10eaa07fdc80"/>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e775fc4-3c64-4cc8-89c5-10eaa07fdc8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A622FC2-79AB-4D16-8559-652785AE1726}">
  <ds:schemaRefs>
    <ds:schemaRef ds:uri="http://schemas.microsoft.com/sharepoint/v3/contenttype/forms"/>
  </ds:schemaRefs>
</ds:datastoreItem>
</file>

<file path=customXml/itemProps2.xml><?xml version="1.0" encoding="utf-8"?>
<ds:datastoreItem xmlns:ds="http://schemas.openxmlformats.org/officeDocument/2006/customXml" ds:itemID="{254B65F2-D81A-43A5-8C06-11DF9974B12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e775fc4-3c64-4cc8-89c5-10eaa07fdc8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5495</TotalTime>
  <Words>605</Words>
  <Application>Microsoft Office PowerPoint</Application>
  <PresentationFormat>画面に合わせる (4:3)</PresentationFormat>
  <Paragraphs>53</Paragraphs>
  <Slides>10</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10</vt:i4>
      </vt:variant>
    </vt:vector>
  </HeadingPairs>
  <TitlesOfParts>
    <vt:vector size="16" baseType="lpstr">
      <vt:lpstr>Meiryo UI</vt:lpstr>
      <vt:lpstr>游ゴシック</vt:lpstr>
      <vt:lpstr>Arial</vt:lpstr>
      <vt:lpstr>Calibri Light</vt:lpstr>
      <vt:lpstr>Constantia</vt:lpstr>
      <vt:lpstr>Office テーマ</vt:lpstr>
      <vt:lpstr>脱炭素燃料活用における事業化促進支援事業 （国際的なスポーツイベント） 申請事業説明書  </vt:lpstr>
      <vt:lpstr>１．助成事業の概要</vt:lpstr>
      <vt:lpstr>２．助成事業の詳細</vt:lpstr>
      <vt:lpstr>３．助成事業のスケジュール</vt:lpstr>
      <vt:lpstr>４．バイオ燃料の普及拡大への期待度</vt:lpstr>
      <vt:lpstr>４．バイオ燃料の普及拡大への期待度</vt:lpstr>
      <vt:lpstr>５．東京の脱炭素化への貢献度</vt:lpstr>
      <vt:lpstr>PowerPoint プレゼンテーション</vt:lpstr>
      <vt:lpstr>７．取組内容の実現可能性</vt:lpstr>
      <vt:lpstr>７．取組内容の実現可能性</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バイオ燃料活用における事業化促進支援事業 申請事業説明書</dc:title>
  <dc:creator>髙橋 悠</dc:creator>
  <cp:lastModifiedBy>土田　臣幸</cp:lastModifiedBy>
  <cp:revision>20</cp:revision>
  <cp:lastPrinted>2023-03-13T01:56:15Z</cp:lastPrinted>
  <dcterms:created xsi:type="dcterms:W3CDTF">2022-01-23T23:34:52Z</dcterms:created>
  <dcterms:modified xsi:type="dcterms:W3CDTF">2025-03-24T01:03:46Z</dcterms:modified>
</cp:coreProperties>
</file>