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302" r:id="rId3"/>
    <p:sldId id="316" r:id="rId4"/>
    <p:sldId id="307" r:id="rId5"/>
    <p:sldId id="317" r:id="rId6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54" autoAdjust="0"/>
    <p:restoredTop sz="94660"/>
  </p:normalViewPr>
  <p:slideViewPr>
    <p:cSldViewPr snapToGrid="0">
      <p:cViewPr varScale="1">
        <p:scale>
          <a:sx n="74" d="100"/>
          <a:sy n="74" d="100"/>
        </p:scale>
        <p:origin x="192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8FFD6-084F-4F8E-9ECB-3CAB98349CEE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9E870-C020-4557-9E15-1F9AE9312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527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国産</a:t>
            </a:r>
            <a: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利用促進事業</a:t>
            </a:r>
            <a:b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申請事業説明書</a:t>
            </a:r>
            <a:b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665162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申請者名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作成における注意事項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・資料はこのフォーマットを用いて、記載例を参考に作成してください。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・テキストボックス外の文字（タイトル、大小目等）は変更しないでください。</a:t>
            </a: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・テキストボックス（背面グレー）は削除の上作成してください。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（このテキストボックスを含む）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162" y="262108"/>
            <a:ext cx="3912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指定様式－申請事業説明書</a:t>
            </a:r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4870A1D-A207-40CB-818A-AA248F084BF0}"/>
              </a:ext>
            </a:extLst>
          </p:cNvPr>
          <p:cNvSpPr txBox="1"/>
          <p:nvPr/>
        </p:nvSpPr>
        <p:spPr>
          <a:xfrm>
            <a:off x="365459" y="857175"/>
            <a:ext cx="8303768" cy="9541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・供給する国産ＳＡＦ（ニートＳＡＦ）と国際競争力のあるＳＡＦ（ニートＳＡＦ）の価格を示し、通常のＳＡＦ供給価格を国際競争力のある価格にするための支援額（ニートＳＡＦ１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あたり）をどの程度見込んでいるか示すこと。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・国際競争力のあるＳＡＦ（ニートＳＡＦ）の供給価格をどのように設定したか示すこと。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スライド番号プレースホルダ 275">
            <a:extLst>
              <a:ext uri="{FF2B5EF4-FFF2-40B4-BE49-F238E27FC236}">
                <a16:creationId xmlns:a16="http://schemas.microsoft.com/office/drawing/2014/main" id="{7359E72F-D62A-43A2-B661-F5B50EF090FB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2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A1CB6FC-1555-4093-B629-63B4FE62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21" y="57213"/>
            <a:ext cx="6105157" cy="380809"/>
          </a:xfrm>
        </p:spPr>
        <p:txBody>
          <a:bodyPr>
            <a:norm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１．供給する国産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の内容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C54FF5C-996D-488E-BD29-B9DEB89732A8}"/>
              </a:ext>
            </a:extLst>
          </p:cNvPr>
          <p:cNvSpPr/>
          <p:nvPr/>
        </p:nvSpPr>
        <p:spPr>
          <a:xfrm>
            <a:off x="159657" y="468503"/>
            <a:ext cx="8781143" cy="2960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0C2BACD-0426-495D-B7C8-36014AA2C738}"/>
              </a:ext>
            </a:extLst>
          </p:cNvPr>
          <p:cNvSpPr txBox="1"/>
          <p:nvPr/>
        </p:nvSpPr>
        <p:spPr>
          <a:xfrm>
            <a:off x="43542" y="532312"/>
            <a:ext cx="5773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（１）支援額の算定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B882A0C8-5811-A557-D04A-77CCF44B050D}"/>
              </a:ext>
            </a:extLst>
          </p:cNvPr>
          <p:cNvGrpSpPr/>
          <p:nvPr/>
        </p:nvGrpSpPr>
        <p:grpSpPr>
          <a:xfrm>
            <a:off x="43542" y="3580675"/>
            <a:ext cx="8897258" cy="2960498"/>
            <a:chOff x="43542" y="497227"/>
            <a:chExt cx="8897258" cy="3171528"/>
          </a:xfrm>
        </p:grpSpPr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EFEB91AD-77E4-2A87-531A-2E67ADA9B20E}"/>
                </a:ext>
              </a:extLst>
            </p:cNvPr>
            <p:cNvSpPr txBox="1"/>
            <p:nvPr/>
          </p:nvSpPr>
          <p:spPr>
            <a:xfrm>
              <a:off x="365459" y="884836"/>
              <a:ext cx="8303768" cy="32971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・供給予定の国産ＳＡＦ（ニートＳＡＦ）の数量を示すこと。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CD11A93-81C1-CB50-4C7F-6840E2DBCF18}"/>
                </a:ext>
              </a:extLst>
            </p:cNvPr>
            <p:cNvSpPr txBox="1"/>
            <p:nvPr/>
          </p:nvSpPr>
          <p:spPr>
            <a:xfrm>
              <a:off x="43542" y="541744"/>
              <a:ext cx="5773057" cy="329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（２）供給予定の数量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C0424829-7D27-FDB2-B2A5-53DBD63FA20F}"/>
                </a:ext>
              </a:extLst>
            </p:cNvPr>
            <p:cNvSpPr/>
            <p:nvPr/>
          </p:nvSpPr>
          <p:spPr>
            <a:xfrm>
              <a:off x="159657" y="497227"/>
              <a:ext cx="8781143" cy="317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3252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305582-47D8-967D-0E46-E5CD1B2DD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B32A499-3758-5D83-7901-056FD4CEF571}"/>
              </a:ext>
            </a:extLst>
          </p:cNvPr>
          <p:cNvSpPr txBox="1"/>
          <p:nvPr/>
        </p:nvSpPr>
        <p:spPr>
          <a:xfrm>
            <a:off x="365459" y="857175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・通常のジェット燃料と比較して、国産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（ニート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）のＧＨＧ削減効果が何％であるか示すこと。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スライド番号プレースホルダ 275">
            <a:extLst>
              <a:ext uri="{FF2B5EF4-FFF2-40B4-BE49-F238E27FC236}">
                <a16:creationId xmlns:a16="http://schemas.microsoft.com/office/drawing/2014/main" id="{3E1CD5FA-51FB-C38B-D868-65D4CDAD1D95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3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BCC30C89-BDDF-D1EF-08D9-47D84CCD1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521" y="57213"/>
            <a:ext cx="6105157" cy="380809"/>
          </a:xfrm>
        </p:spPr>
        <p:txBody>
          <a:bodyPr>
            <a:norm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１．供給する国産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の内容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321E5C13-39F0-1864-0202-24EEA8ADE0B5}"/>
              </a:ext>
            </a:extLst>
          </p:cNvPr>
          <p:cNvSpPr/>
          <p:nvPr/>
        </p:nvSpPr>
        <p:spPr>
          <a:xfrm>
            <a:off x="159657" y="468503"/>
            <a:ext cx="8781143" cy="2960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6A9F5FC-3479-6DA3-B4A2-3886B7C7B281}"/>
              </a:ext>
            </a:extLst>
          </p:cNvPr>
          <p:cNvSpPr txBox="1"/>
          <p:nvPr/>
        </p:nvSpPr>
        <p:spPr>
          <a:xfrm>
            <a:off x="43542" y="532312"/>
            <a:ext cx="5773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GHG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削減効果</a:t>
            </a:r>
          </a:p>
        </p:txBody>
      </p:sp>
    </p:spTree>
    <p:extLst>
      <p:ext uri="{BB962C8B-B14F-4D97-AF65-F5344CB8AC3E}">
        <p14:creationId xmlns:p14="http://schemas.microsoft.com/office/powerpoint/2010/main" val="301606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スライド番号プレースホルダ 275">
            <a:extLst>
              <a:ext uri="{FF2B5EF4-FFF2-40B4-BE49-F238E27FC236}">
                <a16:creationId xmlns:a16="http://schemas.microsoft.com/office/drawing/2014/main" id="{7359E72F-D62A-43A2-B661-F5B50EF090FB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4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5A1CB6FC-1555-4093-B629-63B4FE629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35" y="49985"/>
            <a:ext cx="8631936" cy="325977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支援内容の実現可能性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DA2403F-32A3-49A8-8602-426C4DF35D4C}"/>
              </a:ext>
            </a:extLst>
          </p:cNvPr>
          <p:cNvSpPr txBox="1"/>
          <p:nvPr/>
        </p:nvSpPr>
        <p:spPr>
          <a:xfrm>
            <a:off x="283163" y="82109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・国産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の生産及び供給能力について、具体的な数量などを示し詳細に記載すること。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F4DAF5-782D-4E8B-8688-3922942E643B}"/>
              </a:ext>
            </a:extLst>
          </p:cNvPr>
          <p:cNvSpPr txBox="1"/>
          <p:nvPr/>
        </p:nvSpPr>
        <p:spPr>
          <a:xfrm>
            <a:off x="43542" y="504028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（１）国産ＳＡＦの生産及び供給能力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FEDA74C-9ED1-489D-92B4-C7CA795D6425}"/>
              </a:ext>
            </a:extLst>
          </p:cNvPr>
          <p:cNvSpPr/>
          <p:nvPr/>
        </p:nvSpPr>
        <p:spPr>
          <a:xfrm>
            <a:off x="159657" y="434341"/>
            <a:ext cx="8781143" cy="2962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347586-8A56-4430-AC65-34DC26F933D7}"/>
              </a:ext>
            </a:extLst>
          </p:cNvPr>
          <p:cNvSpPr/>
          <p:nvPr/>
        </p:nvSpPr>
        <p:spPr>
          <a:xfrm>
            <a:off x="159657" y="3515799"/>
            <a:ext cx="8781143" cy="3054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E156D3-2D2A-4ACA-98E5-477624315A69}"/>
              </a:ext>
            </a:extLst>
          </p:cNvPr>
          <p:cNvSpPr txBox="1"/>
          <p:nvPr/>
        </p:nvSpPr>
        <p:spPr>
          <a:xfrm>
            <a:off x="283163" y="3884080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・本助成事業で組成する体制について、図を交え全体図を記載すること。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ECB1876-81EC-4A16-984F-8D06E502D83F}"/>
              </a:ext>
            </a:extLst>
          </p:cNvPr>
          <p:cNvSpPr txBox="1"/>
          <p:nvPr/>
        </p:nvSpPr>
        <p:spPr>
          <a:xfrm>
            <a:off x="43541" y="3567017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（２）事業実施体制</a:t>
            </a:r>
          </a:p>
        </p:txBody>
      </p:sp>
    </p:spTree>
    <p:extLst>
      <p:ext uri="{BB962C8B-B14F-4D97-AF65-F5344CB8AC3E}">
        <p14:creationId xmlns:p14="http://schemas.microsoft.com/office/powerpoint/2010/main" val="132899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5EF92-FB89-25B0-B833-1C1AD2B495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スライド番号プレースホルダ 275">
            <a:extLst>
              <a:ext uri="{FF2B5EF4-FFF2-40B4-BE49-F238E27FC236}">
                <a16:creationId xmlns:a16="http://schemas.microsoft.com/office/drawing/2014/main" id="{38074BA5-395B-CD1F-3031-25DF75A85D6C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5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75D630CE-5D52-AC10-E70F-B0D64D2C5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35" y="49985"/>
            <a:ext cx="8631936" cy="325977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支援内容の実現可能性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3C3A50-3A9B-8B7F-7C71-0AF65F4DAABC}"/>
              </a:ext>
            </a:extLst>
          </p:cNvPr>
          <p:cNvSpPr txBox="1"/>
          <p:nvPr/>
        </p:nvSpPr>
        <p:spPr>
          <a:xfrm>
            <a:off x="283163" y="821091"/>
            <a:ext cx="830376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・供給予定先の航空会社について記載すること。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・予定先との調整状況を記載すること。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603DDF7-E441-10B2-BED1-BB594AD92BBA}"/>
              </a:ext>
            </a:extLst>
          </p:cNvPr>
          <p:cNvSpPr txBox="1"/>
          <p:nvPr/>
        </p:nvSpPr>
        <p:spPr>
          <a:xfrm>
            <a:off x="43542" y="504028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（３）供給予定先の航空会社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9FFA8C9B-8EEE-7010-A9DF-F07FA90F65E1}"/>
              </a:ext>
            </a:extLst>
          </p:cNvPr>
          <p:cNvSpPr/>
          <p:nvPr/>
        </p:nvSpPr>
        <p:spPr>
          <a:xfrm>
            <a:off x="159657" y="434341"/>
            <a:ext cx="8781143" cy="29622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53E9191-3E58-17AC-A390-26CB45961F4A}"/>
              </a:ext>
            </a:extLst>
          </p:cNvPr>
          <p:cNvSpPr/>
          <p:nvPr/>
        </p:nvSpPr>
        <p:spPr>
          <a:xfrm>
            <a:off x="159657" y="3515799"/>
            <a:ext cx="8781143" cy="305468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AEF40B-06E0-52D5-1273-B60EF14C64CD}"/>
              </a:ext>
            </a:extLst>
          </p:cNvPr>
          <p:cNvSpPr txBox="1"/>
          <p:nvPr/>
        </p:nvSpPr>
        <p:spPr>
          <a:xfrm>
            <a:off x="283163" y="3884080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・本助成事業について、申請事業者が実施している本取組に係る類似実績を記載すること。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7BA96C-58A4-F01C-624F-0DF459457467}"/>
              </a:ext>
            </a:extLst>
          </p:cNvPr>
          <p:cNvSpPr txBox="1"/>
          <p:nvPr/>
        </p:nvSpPr>
        <p:spPr>
          <a:xfrm>
            <a:off x="43541" y="3567017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（４）申請に係る事業者の類似事業等の事業実績</a:t>
            </a:r>
          </a:p>
        </p:txBody>
      </p:sp>
    </p:spTree>
    <p:extLst>
      <p:ext uri="{BB962C8B-B14F-4D97-AF65-F5344CB8AC3E}">
        <p14:creationId xmlns:p14="http://schemas.microsoft.com/office/powerpoint/2010/main" val="1678987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381</Words>
  <Application>Microsoft Office PowerPoint</Application>
  <PresentationFormat>画面に合わせる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Meiryo UI</vt:lpstr>
      <vt:lpstr>游ゴシック</vt:lpstr>
      <vt:lpstr>Arial</vt:lpstr>
      <vt:lpstr>Calibri Light</vt:lpstr>
      <vt:lpstr>Constantia</vt:lpstr>
      <vt:lpstr>Office テーマ</vt:lpstr>
      <vt:lpstr>国産SAF利用促進事業 申請事業説明書  </vt:lpstr>
      <vt:lpstr>１．供給する国産SAFの内容</vt:lpstr>
      <vt:lpstr>１．供給する国産SAFの内容</vt:lpstr>
      <vt:lpstr>２.支援内容の実現可能性</vt:lpstr>
      <vt:lpstr>２.支援内容の実現可能性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2025-04-01T05:03:34Z</dcterms:created>
  <dcterms:modified xsi:type="dcterms:W3CDTF">2025-04-01T05:03:39Z</dcterms:modified>
</cp:coreProperties>
</file>