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ags/tag2.xml" ContentType="application/vnd.openxmlformats-officedocument.presentationml.tags+xml"/>
  <Override PartName="/ppt/theme/theme2.xml" ContentType="application/vnd.openxmlformats-officedocument.theme+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notesSlides/notesSlide1.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23"/>
  </p:notesMasterIdLst>
  <p:sldIdLst>
    <p:sldId id="257" r:id="rId2"/>
    <p:sldId id="258" r:id="rId3"/>
    <p:sldId id="260" r:id="rId4"/>
    <p:sldId id="261" r:id="rId5"/>
    <p:sldId id="279" r:id="rId6"/>
    <p:sldId id="280" r:id="rId7"/>
    <p:sldId id="285" r:id="rId8"/>
    <p:sldId id="262" r:id="rId9"/>
    <p:sldId id="266" r:id="rId10"/>
    <p:sldId id="276" r:id="rId11"/>
    <p:sldId id="267" r:id="rId12"/>
    <p:sldId id="268" r:id="rId13"/>
    <p:sldId id="269" r:id="rId14"/>
    <p:sldId id="270" r:id="rId15"/>
    <p:sldId id="287" r:id="rId16"/>
    <p:sldId id="281" r:id="rId17"/>
    <p:sldId id="282" r:id="rId18"/>
    <p:sldId id="283" r:id="rId19"/>
    <p:sldId id="273" r:id="rId20"/>
    <p:sldId id="274" r:id="rId21"/>
    <p:sldId id="275" r:id="rId22"/>
  </p:sldIdLst>
  <p:sldSz cx="12192000" cy="6858000"/>
  <p:notesSz cx="6858000" cy="9144000"/>
  <p:custDataLst>
    <p:tags r:id="rId24"/>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EAAAA"/>
    <a:srgbClr val="C8F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BCA82AE-DD8D-4A97-A973-0169A67D8769}" v="2" dt="2025-04-25T06:44:16.342"/>
    <p1510:client id="{E87ED234-278D-4A3C-B296-19A535C7ABAC}" v="205" dt="2025-04-25T05:47:39.912"/>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85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gs" Target="tags/tag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B10E34-D49C-4E99-9982-D74739741FC2}" type="datetimeFigureOut">
              <a:rPr kumimoji="1" lang="ja-JP" altLang="en-US" smtClean="0"/>
              <a:t>2025/4/28</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FE36D06-D2CE-48C8-9A5A-A8A4FB82BBD8}" type="slidenum">
              <a:rPr kumimoji="1" lang="ja-JP" altLang="en-US" smtClean="0"/>
              <a:t>‹#›</a:t>
            </a:fld>
            <a:endParaRPr kumimoji="1" lang="ja-JP" altLang="en-US"/>
          </a:p>
        </p:txBody>
      </p:sp>
    </p:spTree>
    <p:extLst>
      <p:ext uri="{BB962C8B-B14F-4D97-AF65-F5344CB8AC3E}">
        <p14:creationId xmlns:p14="http://schemas.microsoft.com/office/powerpoint/2010/main" val="167254961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630238"/>
            <a:ext cx="5486400"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AF9AAED7-EB68-B44B-A29A-E9CFE7A1147D}" type="slidenum">
              <a:rPr kumimoji="1" lang="ja-JP" altLang="en-US" sz="1200" b="0" i="0" u="none" strike="noStrike" kern="1200" cap="none" spc="0" normalizeH="0" baseline="0" noProof="0" smtClean="0">
                <a:ln>
                  <a:noFill/>
                </a:ln>
                <a:solidFill>
                  <a:srgbClr val="000000"/>
                </a:solidFill>
                <a:effectLst/>
                <a:uLnTx/>
                <a:uFillTx/>
                <a:latin typeface="Arial"/>
                <a:ea typeface="Meiryo UI"/>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1" lang="ja-JP" altLang="en-US" sz="1200" b="0" i="0" u="none" strike="noStrike" kern="1200" cap="none" spc="0" normalizeH="0" baseline="0" noProof="0">
              <a:ln>
                <a:noFill/>
              </a:ln>
              <a:solidFill>
                <a:srgbClr val="000000"/>
              </a:solidFill>
              <a:effectLst/>
              <a:uLnTx/>
              <a:uFillTx/>
              <a:latin typeface="Arial"/>
              <a:ea typeface="Meiryo UI"/>
              <a:cs typeface="+mn-cs"/>
            </a:endParaRPr>
          </a:p>
        </p:txBody>
      </p:sp>
    </p:spTree>
    <p:extLst>
      <p:ext uri="{BB962C8B-B14F-4D97-AF65-F5344CB8AC3E}">
        <p14:creationId xmlns:p14="http://schemas.microsoft.com/office/powerpoint/2010/main" val="159645342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2725989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16A1EA45-BF6A-8E89-F9CE-BFA62AF363CC}"/>
              </a:ext>
            </a:extLst>
          </p:cNvPr>
          <p:cNvSpPr txBox="1"/>
          <p:nvPr userDrawn="1"/>
        </p:nvSpPr>
        <p:spPr>
          <a:xfrm>
            <a:off x="5943600" y="6562800"/>
            <a:ext cx="306000" cy="90000"/>
          </a:xfrm>
          <a:prstGeom prst="rect">
            <a:avLst/>
          </a:prstGeom>
          <a:noFill/>
          <a:ln>
            <a:noFill/>
          </a:ln>
        </p:spPr>
        <p:txBody>
          <a:bodyPr wrap="square" lIns="0" tIns="0" rIns="0" bIns="0" rtlCol="0" anchor="ctr" anchorCtr="0">
            <a:noAutofit/>
          </a:bodyPr>
          <a:lstStyle/>
          <a:p>
            <a:pPr algn="ctr"/>
            <a:fld id="{8DD8EB0B-AB08-A54E-B33C-ED72A04D9CE9}" type="slidenum">
              <a:rPr lang="ja-JP" altLang="en-US" sz="800" smtClean="0">
                <a:solidFill>
                  <a:srgbClr val="6B6B6B"/>
                </a:solidFill>
              </a:rPr>
              <a:pPr algn="ctr"/>
              <a:t>‹#›</a:t>
            </a:fld>
            <a:endParaRPr kumimoji="0" lang="en-US" altLang="ja-JP" sz="800">
              <a:solidFill>
                <a:srgbClr val="6B6B6B"/>
              </a:solidFill>
              <a:latin typeface="+mn-ea"/>
              <a:cs typeface="Meiryo UI" pitchFamily="50" charset="-128"/>
            </a:endParaRPr>
          </a:p>
        </p:txBody>
      </p:sp>
      <p:sp>
        <p:nvSpPr>
          <p:cNvPr id="16" name="Title 1"/>
          <p:cNvSpPr>
            <a:spLocks noGrp="1"/>
          </p:cNvSpPr>
          <p:nvPr>
            <p:ph type="title" hasCustomPrompt="1"/>
          </p:nvPr>
        </p:nvSpPr>
        <p:spPr>
          <a:xfrm>
            <a:off x="164757" y="0"/>
            <a:ext cx="12027243" cy="864973"/>
          </a:xfrm>
          <a:noFill/>
        </p:spPr>
        <p:txBody>
          <a:bodyPr anchor="b" anchorCtr="0">
            <a:normAutofit/>
          </a:bodyPr>
          <a:lstStyle>
            <a:lvl1pPr>
              <a:defRPr sz="2400" b="0">
                <a:solidFill>
                  <a:schemeClr val="tx1"/>
                </a:solidFill>
                <a:latin typeface="Meiryo UI" panose="020B0604030504040204" pitchFamily="50" charset="-128"/>
                <a:ea typeface="Meiryo UI" panose="020B0604030504040204" pitchFamily="50" charset="-128"/>
              </a:defRPr>
            </a:lvl1pPr>
          </a:lstStyle>
          <a:p>
            <a:r>
              <a:rPr lang="ja-JP" altLang="en-US"/>
              <a:t>スライドタイトル</a:t>
            </a:r>
            <a:endParaRPr lang="en-US"/>
          </a:p>
        </p:txBody>
      </p:sp>
      <p:sp>
        <p:nvSpPr>
          <p:cNvPr id="17" name="テキスト プレースホルダー 7">
            <a:extLst>
              <a:ext uri="{FF2B5EF4-FFF2-40B4-BE49-F238E27FC236}">
                <a16:creationId xmlns:a16="http://schemas.microsoft.com/office/drawing/2014/main" id="{352AA91C-BA99-49B3-A2B3-A46CC27EDD4C}"/>
              </a:ext>
            </a:extLst>
          </p:cNvPr>
          <p:cNvSpPr>
            <a:spLocks noGrp="1"/>
          </p:cNvSpPr>
          <p:nvPr>
            <p:ph type="body" sz="quarter" idx="13" hasCustomPrompt="1"/>
          </p:nvPr>
        </p:nvSpPr>
        <p:spPr>
          <a:xfrm>
            <a:off x="164757" y="938530"/>
            <a:ext cx="12027243" cy="421740"/>
          </a:xfrm>
          <a:ln>
            <a:noFill/>
          </a:ln>
        </p:spPr>
        <p:txBody>
          <a:bodyPr>
            <a:noAutofit/>
          </a:bodyPr>
          <a:lstStyle>
            <a:lvl1pPr marL="0" indent="0">
              <a:buNone/>
              <a:defRPr sz="2000">
                <a:latin typeface="Meiryo UI" panose="020B0604030504040204" pitchFamily="50" charset="-128"/>
                <a:ea typeface="Meiryo UI" panose="020B0604030504040204" pitchFamily="50" charset="-128"/>
              </a:defRPr>
            </a:lvl1pPr>
            <a:lvl2pPr>
              <a:defRPr sz="2000"/>
            </a:lvl2pPr>
            <a:lvl3pPr>
              <a:defRPr sz="2000"/>
            </a:lvl3pPr>
            <a:lvl4pPr>
              <a:defRPr sz="2000"/>
            </a:lvl4pPr>
            <a:lvl5pPr>
              <a:defRPr sz="2000"/>
            </a:lvl5pPr>
          </a:lstStyle>
          <a:p>
            <a:pPr lvl="0"/>
            <a:r>
              <a:rPr kumimoji="1" lang="ja-JP" altLang="en-US"/>
              <a:t>スライドメッセージ</a:t>
            </a:r>
          </a:p>
        </p:txBody>
      </p:sp>
      <p:cxnSp>
        <p:nvCxnSpPr>
          <p:cNvPr id="18" name="直線コネクタ 17">
            <a:extLst>
              <a:ext uri="{FF2B5EF4-FFF2-40B4-BE49-F238E27FC236}">
                <a16:creationId xmlns:a16="http://schemas.microsoft.com/office/drawing/2014/main" id="{2608B1AB-62A6-4F54-B5A1-4C62CD78A7D1}"/>
              </a:ext>
            </a:extLst>
          </p:cNvPr>
          <p:cNvCxnSpPr/>
          <p:nvPr userDrawn="1"/>
        </p:nvCxnSpPr>
        <p:spPr>
          <a:xfrm>
            <a:off x="0" y="908050"/>
            <a:ext cx="12192000" cy="0"/>
          </a:xfrm>
          <a:prstGeom prst="line">
            <a:avLst/>
          </a:prstGeom>
          <a:ln w="285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9243417"/>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ユーザー設定レイアウト">
    <p:spTree>
      <p:nvGrpSpPr>
        <p:cNvPr id="1" name=""/>
        <p:cNvGrpSpPr/>
        <p:nvPr/>
      </p:nvGrpSpPr>
      <p:grpSpPr>
        <a:xfrm>
          <a:off x="0" y="0"/>
          <a:ext cx="0" cy="0"/>
          <a:chOff x="0" y="0"/>
          <a:chExt cx="0" cy="0"/>
        </a:xfrm>
      </p:grpSpPr>
      <p:sp>
        <p:nvSpPr>
          <p:cNvPr id="3" name="正方形/長方形 2"/>
          <p:cNvSpPr/>
          <p:nvPr userDrawn="1"/>
        </p:nvSpPr>
        <p:spPr>
          <a:xfrm>
            <a:off x="0" y="0"/>
            <a:ext cx="12192000" cy="6858000"/>
          </a:xfrm>
          <a:prstGeom prst="rect">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3200">
                <a:solidFill>
                  <a:schemeClr val="bg1"/>
                </a:solidFill>
              </a:rPr>
              <a:t>APPENDIX</a:t>
            </a:r>
            <a:endParaRPr kumimoji="1" lang="ja-JP" altLang="en-US" sz="3200">
              <a:solidFill>
                <a:schemeClr val="bg1"/>
              </a:solidFill>
            </a:endParaRPr>
          </a:p>
        </p:txBody>
      </p:sp>
    </p:spTree>
    <p:extLst>
      <p:ext uri="{BB962C8B-B14F-4D97-AF65-F5344CB8AC3E}">
        <p14:creationId xmlns:p14="http://schemas.microsoft.com/office/powerpoint/2010/main" val="876241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画像3枚">
    <p:spTree>
      <p:nvGrpSpPr>
        <p:cNvPr id="1" name=""/>
        <p:cNvGrpSpPr/>
        <p:nvPr/>
      </p:nvGrpSpPr>
      <p:grpSpPr>
        <a:xfrm>
          <a:off x="0" y="0"/>
          <a:ext cx="0" cy="0"/>
          <a:chOff x="0" y="0"/>
          <a:chExt cx="0" cy="0"/>
        </a:xfrm>
      </p:grpSpPr>
      <p:sp>
        <p:nvSpPr>
          <p:cNvPr id="3" name="タイトル 1">
            <a:extLst>
              <a:ext uri="{FF2B5EF4-FFF2-40B4-BE49-F238E27FC236}">
                <a16:creationId xmlns:a16="http://schemas.microsoft.com/office/drawing/2014/main" id="{4F42E522-CE3A-6008-C8C6-04F66A8E510F}"/>
              </a:ext>
            </a:extLst>
          </p:cNvPr>
          <p:cNvSpPr>
            <a:spLocks noGrp="1"/>
          </p:cNvSpPr>
          <p:nvPr>
            <p:ph type="title" hasCustomPrompt="1"/>
          </p:nvPr>
        </p:nvSpPr>
        <p:spPr>
          <a:xfrm>
            <a:off x="370800" y="334800"/>
            <a:ext cx="11448000" cy="412538"/>
          </a:xfrm>
        </p:spPr>
        <p:txBody>
          <a:bodyPr tIns="0" bIns="0">
            <a:noAutofit/>
          </a:bodyPr>
          <a:lstStyle>
            <a:lvl1pPr>
              <a:defRPr sz="2600"/>
            </a:lvl1pPr>
          </a:lstStyle>
          <a:p>
            <a:r>
              <a:rPr kumimoji="1" lang="ja-JP" altLang="en-US"/>
              <a:t>［タイトル］</a:t>
            </a:r>
          </a:p>
        </p:txBody>
      </p:sp>
      <p:sp>
        <p:nvSpPr>
          <p:cNvPr id="4" name="テキスト ボックス 3">
            <a:extLst>
              <a:ext uri="{FF2B5EF4-FFF2-40B4-BE49-F238E27FC236}">
                <a16:creationId xmlns:a16="http://schemas.microsoft.com/office/drawing/2014/main" id="{8C3C35FC-0C2C-C5D6-0210-3A570FE264A2}"/>
              </a:ext>
            </a:extLst>
          </p:cNvPr>
          <p:cNvSpPr txBox="1"/>
          <p:nvPr userDrawn="1"/>
        </p:nvSpPr>
        <p:spPr>
          <a:xfrm>
            <a:off x="5943600" y="6562800"/>
            <a:ext cx="306000" cy="90000"/>
          </a:xfrm>
          <a:prstGeom prst="rect">
            <a:avLst/>
          </a:prstGeom>
          <a:noFill/>
          <a:ln>
            <a:noFill/>
          </a:ln>
        </p:spPr>
        <p:txBody>
          <a:bodyPr wrap="square" lIns="0" tIns="0" rIns="0" bIns="0" rtlCol="0" anchor="ctr" anchorCtr="0">
            <a:noAutofit/>
          </a:bodyPr>
          <a:lstStyle/>
          <a:p>
            <a:pPr algn="ctr"/>
            <a:fld id="{8DD8EB0B-AB08-A54E-B33C-ED72A04D9CE9}" type="slidenum">
              <a:rPr lang="ja-JP" altLang="en-US" sz="800" smtClean="0">
                <a:solidFill>
                  <a:srgbClr val="6B6B6B"/>
                </a:solidFill>
              </a:rPr>
              <a:pPr algn="ctr"/>
              <a:t>‹#›</a:t>
            </a:fld>
            <a:endParaRPr kumimoji="0" lang="en-US" altLang="ja-JP" sz="800">
              <a:solidFill>
                <a:srgbClr val="6B6B6B"/>
              </a:solidFill>
              <a:latin typeface="+mn-ea"/>
              <a:cs typeface="Meiryo UI" pitchFamily="50" charset="-128"/>
            </a:endParaRPr>
          </a:p>
        </p:txBody>
      </p:sp>
      <p:sp>
        <p:nvSpPr>
          <p:cNvPr id="5" name="Picture Placeholder 6">
            <a:extLst>
              <a:ext uri="{FF2B5EF4-FFF2-40B4-BE49-F238E27FC236}">
                <a16:creationId xmlns:a16="http://schemas.microsoft.com/office/drawing/2014/main" id="{8D8BF745-92BD-988C-34D0-74B4D7534C7D}"/>
              </a:ext>
            </a:extLst>
          </p:cNvPr>
          <p:cNvSpPr>
            <a:spLocks noGrp="1"/>
          </p:cNvSpPr>
          <p:nvPr>
            <p:ph type="pic" sz="quarter" idx="13" hasCustomPrompt="1"/>
          </p:nvPr>
        </p:nvSpPr>
        <p:spPr bwMode="gray">
          <a:xfrm>
            <a:off x="0" y="1411200"/>
            <a:ext cx="4017600" cy="2772000"/>
          </a:xfrm>
          <a:solidFill>
            <a:schemeClr val="accent6"/>
          </a:solidFill>
        </p:spPr>
        <p:txBody>
          <a:bodyPr anchor="ctr" anchorCtr="0"/>
          <a:lstStyle>
            <a:lvl1pPr algn="ctr">
              <a:defRPr sz="2000">
                <a:solidFill>
                  <a:schemeClr val="bg1"/>
                </a:solidFill>
              </a:defRPr>
            </a:lvl1pPr>
          </a:lstStyle>
          <a:p>
            <a:r>
              <a:rPr lang="en-US" err="1"/>
              <a:t>クリックして画像を追加してください</a:t>
            </a:r>
            <a:r>
              <a:rPr lang="en-US"/>
              <a:t>。</a:t>
            </a:r>
          </a:p>
        </p:txBody>
      </p:sp>
      <p:sp>
        <p:nvSpPr>
          <p:cNvPr id="2" name="Picture Placeholder 6">
            <a:extLst>
              <a:ext uri="{FF2B5EF4-FFF2-40B4-BE49-F238E27FC236}">
                <a16:creationId xmlns:a16="http://schemas.microsoft.com/office/drawing/2014/main" id="{149F5F7A-6BC4-C06C-9C1E-4B267B2B2FE9}"/>
              </a:ext>
            </a:extLst>
          </p:cNvPr>
          <p:cNvSpPr>
            <a:spLocks noGrp="1"/>
          </p:cNvSpPr>
          <p:nvPr>
            <p:ph type="pic" sz="quarter" idx="14" hasCustomPrompt="1"/>
          </p:nvPr>
        </p:nvSpPr>
        <p:spPr bwMode="gray">
          <a:xfrm>
            <a:off x="4089600" y="1411200"/>
            <a:ext cx="4017600" cy="2772000"/>
          </a:xfrm>
          <a:solidFill>
            <a:schemeClr val="accent6"/>
          </a:solidFill>
        </p:spPr>
        <p:txBody>
          <a:bodyPr anchor="ctr" anchorCtr="0"/>
          <a:lstStyle>
            <a:lvl1pPr algn="ctr">
              <a:defRPr sz="2000">
                <a:solidFill>
                  <a:schemeClr val="bg1"/>
                </a:solidFill>
              </a:defRPr>
            </a:lvl1pPr>
          </a:lstStyle>
          <a:p>
            <a:r>
              <a:rPr lang="en-US" err="1"/>
              <a:t>クリックして画像を追加してください</a:t>
            </a:r>
            <a:r>
              <a:rPr lang="en-US"/>
              <a:t>。</a:t>
            </a:r>
          </a:p>
        </p:txBody>
      </p:sp>
      <p:sp>
        <p:nvSpPr>
          <p:cNvPr id="8" name="Picture Placeholder 6">
            <a:extLst>
              <a:ext uri="{FF2B5EF4-FFF2-40B4-BE49-F238E27FC236}">
                <a16:creationId xmlns:a16="http://schemas.microsoft.com/office/drawing/2014/main" id="{A67C5164-A259-C81F-D67B-6539C0BBF790}"/>
              </a:ext>
            </a:extLst>
          </p:cNvPr>
          <p:cNvSpPr>
            <a:spLocks noGrp="1"/>
          </p:cNvSpPr>
          <p:nvPr>
            <p:ph type="pic" sz="quarter" idx="15" hasCustomPrompt="1"/>
          </p:nvPr>
        </p:nvSpPr>
        <p:spPr bwMode="gray">
          <a:xfrm>
            <a:off x="8175600" y="1411200"/>
            <a:ext cx="4017600" cy="2772000"/>
          </a:xfrm>
          <a:solidFill>
            <a:schemeClr val="accent6"/>
          </a:solidFill>
        </p:spPr>
        <p:txBody>
          <a:bodyPr anchor="ctr" anchorCtr="0"/>
          <a:lstStyle>
            <a:lvl1pPr algn="ctr">
              <a:defRPr sz="2000">
                <a:solidFill>
                  <a:schemeClr val="bg1"/>
                </a:solidFill>
              </a:defRPr>
            </a:lvl1pPr>
          </a:lstStyle>
          <a:p>
            <a:r>
              <a:rPr lang="en-US" err="1"/>
              <a:t>クリックして画像を追加してください</a:t>
            </a:r>
            <a:r>
              <a:rPr lang="en-US"/>
              <a:t>。</a:t>
            </a:r>
          </a:p>
        </p:txBody>
      </p:sp>
    </p:spTree>
    <p:extLst>
      <p:ext uri="{BB962C8B-B14F-4D97-AF65-F5344CB8AC3E}">
        <p14:creationId xmlns:p14="http://schemas.microsoft.com/office/powerpoint/2010/main" val="6094594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写真集">
    <p:spTree>
      <p:nvGrpSpPr>
        <p:cNvPr id="1" name=""/>
        <p:cNvGrpSpPr/>
        <p:nvPr/>
      </p:nvGrpSpPr>
      <p:grpSpPr>
        <a:xfrm>
          <a:off x="0" y="0"/>
          <a:ext cx="0" cy="0"/>
          <a:chOff x="0" y="0"/>
          <a:chExt cx="0" cy="0"/>
        </a:xfrm>
      </p:grpSpPr>
      <p:sp>
        <p:nvSpPr>
          <p:cNvPr id="5" name="図プレースホルダー 4">
            <a:extLst>
              <a:ext uri="{FF2B5EF4-FFF2-40B4-BE49-F238E27FC236}">
                <a16:creationId xmlns:a16="http://schemas.microsoft.com/office/drawing/2014/main" id="{AF36B133-36B0-B253-B7D4-C28F41A61059}"/>
              </a:ext>
            </a:extLst>
          </p:cNvPr>
          <p:cNvSpPr>
            <a:spLocks noGrp="1"/>
          </p:cNvSpPr>
          <p:nvPr>
            <p:ph type="pic" sz="quarter" idx="11" hasCustomPrompt="1"/>
          </p:nvPr>
        </p:nvSpPr>
        <p:spPr>
          <a:xfrm>
            <a:off x="370800" y="334800"/>
            <a:ext cx="4420800" cy="3546000"/>
          </a:xfrm>
          <a:solidFill>
            <a:schemeClr val="accent3"/>
          </a:solidFill>
        </p:spPr>
        <p:txBody>
          <a:bodyPr anchor="ctr"/>
          <a:lstStyle>
            <a:lvl1pPr algn="ctr">
              <a:defRPr>
                <a:solidFill>
                  <a:schemeClr val="bg1"/>
                </a:solidFill>
              </a:defRPr>
            </a:lvl1pPr>
          </a:lstStyle>
          <a:p>
            <a:r>
              <a:rPr kumimoji="1" lang="ja-JP" altLang="en-US"/>
              <a:t>画像を追加</a:t>
            </a:r>
          </a:p>
        </p:txBody>
      </p:sp>
      <p:sp>
        <p:nvSpPr>
          <p:cNvPr id="2" name="タイトル 1">
            <a:extLst>
              <a:ext uri="{FF2B5EF4-FFF2-40B4-BE49-F238E27FC236}">
                <a16:creationId xmlns:a16="http://schemas.microsoft.com/office/drawing/2014/main" id="{760F00A5-A022-0540-F2CC-D4AA03AB45B3}"/>
              </a:ext>
            </a:extLst>
          </p:cNvPr>
          <p:cNvSpPr>
            <a:spLocks noGrp="1"/>
          </p:cNvSpPr>
          <p:nvPr>
            <p:ph type="title" hasCustomPrompt="1"/>
          </p:nvPr>
        </p:nvSpPr>
        <p:spPr>
          <a:xfrm>
            <a:off x="370800" y="2422800"/>
            <a:ext cx="4420800" cy="1458000"/>
          </a:xfrm>
        </p:spPr>
        <p:txBody>
          <a:bodyPr>
            <a:noAutofit/>
          </a:bodyPr>
          <a:lstStyle>
            <a:lvl1pPr algn="ctr">
              <a:defRPr sz="2130" b="0">
                <a:solidFill>
                  <a:schemeClr val="bg1"/>
                </a:solidFill>
              </a:defRPr>
            </a:lvl1pPr>
          </a:lstStyle>
          <a:p>
            <a:r>
              <a:rPr kumimoji="1" lang="ja-JP" altLang="en-US"/>
              <a:t>マスター テキストの書式設定</a:t>
            </a:r>
          </a:p>
        </p:txBody>
      </p:sp>
      <p:sp>
        <p:nvSpPr>
          <p:cNvPr id="7" name="テキスト プレースホルダー 6">
            <a:extLst>
              <a:ext uri="{FF2B5EF4-FFF2-40B4-BE49-F238E27FC236}">
                <a16:creationId xmlns:a16="http://schemas.microsoft.com/office/drawing/2014/main" id="{786AAEE8-9706-2A45-5CC0-A6743ACE48DC}"/>
              </a:ext>
            </a:extLst>
          </p:cNvPr>
          <p:cNvSpPr>
            <a:spLocks noGrp="1"/>
          </p:cNvSpPr>
          <p:nvPr>
            <p:ph type="body" sz="quarter" idx="12"/>
          </p:nvPr>
        </p:nvSpPr>
        <p:spPr>
          <a:xfrm>
            <a:off x="370800" y="3988800"/>
            <a:ext cx="3420000" cy="2250000"/>
          </a:xfrm>
          <a:solidFill>
            <a:schemeClr val="accent6"/>
          </a:solidFill>
        </p:spPr>
        <p:txBody>
          <a:bodyPr anchor="ctr"/>
          <a:lstStyle>
            <a:lvl1pPr algn="l">
              <a:defRPr sz="2670" b="1"/>
            </a:lvl1pPr>
          </a:lstStyle>
          <a:p>
            <a:pPr lvl="0"/>
            <a:r>
              <a:rPr kumimoji="1" lang="ja-JP" altLang="en-US"/>
              <a:t>マスター テキストの書式設定</a:t>
            </a:r>
          </a:p>
        </p:txBody>
      </p:sp>
      <p:sp>
        <p:nvSpPr>
          <p:cNvPr id="9" name="テキスト プレースホルダー 8">
            <a:extLst>
              <a:ext uri="{FF2B5EF4-FFF2-40B4-BE49-F238E27FC236}">
                <a16:creationId xmlns:a16="http://schemas.microsoft.com/office/drawing/2014/main" id="{47250683-2213-51C3-F47C-D3BB0C13BFD4}"/>
              </a:ext>
            </a:extLst>
          </p:cNvPr>
          <p:cNvSpPr>
            <a:spLocks noGrp="1"/>
          </p:cNvSpPr>
          <p:nvPr>
            <p:ph type="body" sz="quarter" idx="13"/>
          </p:nvPr>
        </p:nvSpPr>
        <p:spPr>
          <a:xfrm>
            <a:off x="4903200" y="334800"/>
            <a:ext cx="4348800" cy="3556800"/>
          </a:xfrm>
          <a:solidFill>
            <a:schemeClr val="accent1"/>
          </a:solidFill>
        </p:spPr>
        <p:txBody>
          <a:bodyPr anchor="ctr"/>
          <a:lstStyle>
            <a:lvl1pPr algn="l">
              <a:defRPr sz="3200" b="1">
                <a:solidFill>
                  <a:schemeClr val="bg1"/>
                </a:solidFill>
              </a:defRPr>
            </a:lvl1pPr>
          </a:lstStyle>
          <a:p>
            <a:pPr lvl="0"/>
            <a:r>
              <a:rPr kumimoji="1" lang="ja-JP" altLang="en-US"/>
              <a:t>マスター テキストの書式設定</a:t>
            </a:r>
          </a:p>
        </p:txBody>
      </p:sp>
      <p:sp>
        <p:nvSpPr>
          <p:cNvPr id="11" name="図プレースホルダー 10">
            <a:extLst>
              <a:ext uri="{FF2B5EF4-FFF2-40B4-BE49-F238E27FC236}">
                <a16:creationId xmlns:a16="http://schemas.microsoft.com/office/drawing/2014/main" id="{D127BBDB-D025-FD8A-C85D-A801D42BDD16}"/>
              </a:ext>
            </a:extLst>
          </p:cNvPr>
          <p:cNvSpPr>
            <a:spLocks noGrp="1"/>
          </p:cNvSpPr>
          <p:nvPr>
            <p:ph type="pic" sz="quarter" idx="14" hasCustomPrompt="1"/>
          </p:nvPr>
        </p:nvSpPr>
        <p:spPr>
          <a:xfrm>
            <a:off x="3877200" y="3988800"/>
            <a:ext cx="5371200" cy="2249487"/>
          </a:xfrm>
          <a:solidFill>
            <a:schemeClr val="accent3"/>
          </a:solidFill>
        </p:spPr>
        <p:txBody>
          <a:bodyPr anchor="ctr"/>
          <a:lstStyle>
            <a:lvl1pPr algn="ctr">
              <a:defRPr>
                <a:solidFill>
                  <a:schemeClr val="bg1"/>
                </a:solidFill>
              </a:defRPr>
            </a:lvl1pPr>
          </a:lstStyle>
          <a:p>
            <a:r>
              <a:rPr kumimoji="1" lang="ja-JP" altLang="en-US"/>
              <a:t>画像を追加</a:t>
            </a:r>
          </a:p>
        </p:txBody>
      </p:sp>
      <p:sp>
        <p:nvSpPr>
          <p:cNvPr id="13" name="テキスト プレースホルダー 12">
            <a:extLst>
              <a:ext uri="{FF2B5EF4-FFF2-40B4-BE49-F238E27FC236}">
                <a16:creationId xmlns:a16="http://schemas.microsoft.com/office/drawing/2014/main" id="{A7430A91-EF7E-38AA-26AE-08F2AE017756}"/>
              </a:ext>
            </a:extLst>
          </p:cNvPr>
          <p:cNvSpPr>
            <a:spLocks noGrp="1"/>
          </p:cNvSpPr>
          <p:nvPr>
            <p:ph type="body" sz="quarter" idx="15"/>
          </p:nvPr>
        </p:nvSpPr>
        <p:spPr>
          <a:xfrm>
            <a:off x="3877200" y="5400000"/>
            <a:ext cx="5371200" cy="838800"/>
          </a:xfrm>
        </p:spPr>
        <p:txBody>
          <a:bodyPr anchor="t" anchorCtr="0"/>
          <a:lstStyle>
            <a:lvl1pPr algn="ctr">
              <a:defRPr>
                <a:solidFill>
                  <a:schemeClr val="bg1"/>
                </a:solidFill>
              </a:defRPr>
            </a:lvl1pPr>
            <a:lvl2pPr algn="ctr">
              <a:defRPr>
                <a:solidFill>
                  <a:schemeClr val="bg1"/>
                </a:solidFill>
              </a:defRPr>
            </a:lvl2pPr>
            <a:lvl3pPr algn="ctr">
              <a:defRPr>
                <a:solidFill>
                  <a:schemeClr val="bg1"/>
                </a:solidFill>
              </a:defRPr>
            </a:lvl3pPr>
            <a:lvl4pPr algn="ctr">
              <a:defRPr>
                <a:solidFill>
                  <a:schemeClr val="bg1"/>
                </a:solidFill>
              </a:defRPr>
            </a:lvl4pPr>
            <a:lvl5pPr algn="ctr">
              <a:defRPr>
                <a:solidFill>
                  <a:schemeClr val="bg1"/>
                </a:solidFill>
              </a:defRPr>
            </a:lvl5pPr>
          </a:lstStyle>
          <a:p>
            <a:pPr lvl="0"/>
            <a:r>
              <a:rPr kumimoji="1" lang="ja-JP" altLang="en-US"/>
              <a:t>マスター テキストの書式設定</a:t>
            </a:r>
          </a:p>
        </p:txBody>
      </p:sp>
      <p:sp>
        <p:nvSpPr>
          <p:cNvPr id="15" name="テキスト プレースホルダー 14">
            <a:extLst>
              <a:ext uri="{FF2B5EF4-FFF2-40B4-BE49-F238E27FC236}">
                <a16:creationId xmlns:a16="http://schemas.microsoft.com/office/drawing/2014/main" id="{8E3F89E9-9AFA-9CD7-A1FE-3F17B7226957}"/>
              </a:ext>
            </a:extLst>
          </p:cNvPr>
          <p:cNvSpPr>
            <a:spLocks noGrp="1"/>
          </p:cNvSpPr>
          <p:nvPr>
            <p:ph type="body" sz="quarter" idx="16"/>
          </p:nvPr>
        </p:nvSpPr>
        <p:spPr>
          <a:xfrm>
            <a:off x="9360000" y="334800"/>
            <a:ext cx="2473200" cy="1699200"/>
          </a:xfrm>
          <a:solidFill>
            <a:schemeClr val="accent6"/>
          </a:solidFill>
        </p:spPr>
        <p:txBody>
          <a:bodyPr anchor="ctr"/>
          <a:lstStyle>
            <a:lvl1pPr algn="ctr">
              <a:defRPr sz="2130">
                <a:solidFill>
                  <a:schemeClr val="bg1"/>
                </a:solidFill>
              </a:defRPr>
            </a:lvl1pPr>
            <a:lvl2pPr>
              <a:defRPr sz="2130">
                <a:solidFill>
                  <a:schemeClr val="bg1"/>
                </a:solidFill>
              </a:defRPr>
            </a:lvl2pPr>
            <a:lvl3pPr>
              <a:defRPr sz="2130">
                <a:solidFill>
                  <a:schemeClr val="bg1"/>
                </a:solidFill>
              </a:defRPr>
            </a:lvl3pPr>
            <a:lvl4pPr>
              <a:defRPr sz="2130">
                <a:solidFill>
                  <a:schemeClr val="bg1"/>
                </a:solidFill>
              </a:defRPr>
            </a:lvl4pPr>
            <a:lvl5pPr>
              <a:defRPr sz="2130">
                <a:solidFill>
                  <a:schemeClr val="bg1"/>
                </a:solidFill>
              </a:defRPr>
            </a:lvl5pPr>
          </a:lstStyle>
          <a:p>
            <a:pPr lvl="0"/>
            <a:r>
              <a:rPr kumimoji="1" lang="ja-JP" altLang="en-US"/>
              <a:t>マスター テキストの書式設定</a:t>
            </a:r>
          </a:p>
        </p:txBody>
      </p:sp>
      <p:sp>
        <p:nvSpPr>
          <p:cNvPr id="17" name="図プレースホルダー 16">
            <a:extLst>
              <a:ext uri="{FF2B5EF4-FFF2-40B4-BE49-F238E27FC236}">
                <a16:creationId xmlns:a16="http://schemas.microsoft.com/office/drawing/2014/main" id="{36D62073-F3ED-902D-ABDD-53B579CEBC66}"/>
              </a:ext>
            </a:extLst>
          </p:cNvPr>
          <p:cNvSpPr>
            <a:spLocks noGrp="1"/>
          </p:cNvSpPr>
          <p:nvPr>
            <p:ph type="pic" sz="quarter" idx="17" hasCustomPrompt="1"/>
          </p:nvPr>
        </p:nvSpPr>
        <p:spPr>
          <a:xfrm>
            <a:off x="9349200" y="2138400"/>
            <a:ext cx="2484000" cy="2682000"/>
          </a:xfrm>
          <a:solidFill>
            <a:schemeClr val="accent3"/>
          </a:solidFill>
        </p:spPr>
        <p:txBody>
          <a:bodyPr anchor="ctr"/>
          <a:lstStyle>
            <a:lvl1pPr algn="ctr">
              <a:defRPr>
                <a:solidFill>
                  <a:schemeClr val="bg1"/>
                </a:solidFill>
              </a:defRPr>
            </a:lvl1pPr>
          </a:lstStyle>
          <a:p>
            <a:r>
              <a:rPr kumimoji="1" lang="ja-JP" altLang="en-US"/>
              <a:t>画像を追加</a:t>
            </a:r>
          </a:p>
        </p:txBody>
      </p:sp>
      <p:sp>
        <p:nvSpPr>
          <p:cNvPr id="19" name="テキスト プレースホルダー 18">
            <a:extLst>
              <a:ext uri="{FF2B5EF4-FFF2-40B4-BE49-F238E27FC236}">
                <a16:creationId xmlns:a16="http://schemas.microsoft.com/office/drawing/2014/main" id="{4A8E1685-4EC8-2142-116E-6C7F07537E72}"/>
              </a:ext>
            </a:extLst>
          </p:cNvPr>
          <p:cNvSpPr>
            <a:spLocks noGrp="1"/>
          </p:cNvSpPr>
          <p:nvPr>
            <p:ph type="body" sz="quarter" idx="18"/>
          </p:nvPr>
        </p:nvSpPr>
        <p:spPr>
          <a:xfrm>
            <a:off x="9360000" y="3744000"/>
            <a:ext cx="2473200" cy="1076400"/>
          </a:xfrm>
        </p:spPr>
        <p:txBody>
          <a:bodyPr/>
          <a:lstStyle>
            <a:lvl1pPr algn="ctr">
              <a:defRPr sz="2130">
                <a:solidFill>
                  <a:schemeClr val="bg1"/>
                </a:solidFill>
              </a:defRPr>
            </a:lvl1pPr>
            <a:lvl2pPr>
              <a:defRPr sz="2130">
                <a:solidFill>
                  <a:schemeClr val="bg1"/>
                </a:solidFill>
              </a:defRPr>
            </a:lvl2pPr>
            <a:lvl3pPr>
              <a:defRPr sz="2130">
                <a:solidFill>
                  <a:schemeClr val="bg1"/>
                </a:solidFill>
              </a:defRPr>
            </a:lvl3pPr>
            <a:lvl4pPr>
              <a:defRPr sz="2130">
                <a:solidFill>
                  <a:schemeClr val="bg1"/>
                </a:solidFill>
              </a:defRPr>
            </a:lvl4pPr>
            <a:lvl5pPr>
              <a:defRPr sz="2130">
                <a:solidFill>
                  <a:schemeClr val="bg1"/>
                </a:solidFill>
              </a:defRPr>
            </a:lvl5pPr>
          </a:lstStyle>
          <a:p>
            <a:pPr lvl="0"/>
            <a:r>
              <a:rPr kumimoji="1" lang="ja-JP" altLang="en-US"/>
              <a:t>マスター テキストの書式設定</a:t>
            </a:r>
          </a:p>
        </p:txBody>
      </p:sp>
      <p:sp>
        <p:nvSpPr>
          <p:cNvPr id="21" name="テキスト プレースホルダー 20">
            <a:extLst>
              <a:ext uri="{FF2B5EF4-FFF2-40B4-BE49-F238E27FC236}">
                <a16:creationId xmlns:a16="http://schemas.microsoft.com/office/drawing/2014/main" id="{A9A8FCD4-EB65-F684-B13F-80CED75EC550}"/>
              </a:ext>
            </a:extLst>
          </p:cNvPr>
          <p:cNvSpPr>
            <a:spLocks noGrp="1"/>
          </p:cNvSpPr>
          <p:nvPr>
            <p:ph type="body" sz="quarter" idx="19"/>
          </p:nvPr>
        </p:nvSpPr>
        <p:spPr>
          <a:xfrm>
            <a:off x="9349200" y="4928400"/>
            <a:ext cx="2469600" cy="1310400"/>
          </a:xfrm>
          <a:solidFill>
            <a:schemeClr val="accent2"/>
          </a:solidFill>
        </p:spPr>
        <p:txBody>
          <a:bodyPr anchor="ctr"/>
          <a:lstStyle>
            <a:lvl1pPr algn="ctr">
              <a:defRPr sz="2130">
                <a:solidFill>
                  <a:schemeClr val="bg1"/>
                </a:solidFill>
              </a:defRPr>
            </a:lvl1pPr>
          </a:lstStyle>
          <a:p>
            <a:pPr lvl="0"/>
            <a:r>
              <a:rPr kumimoji="1" lang="ja-JP" altLang="en-US"/>
              <a:t>マスター テキストの書式設定</a:t>
            </a:r>
          </a:p>
        </p:txBody>
      </p:sp>
      <p:sp>
        <p:nvSpPr>
          <p:cNvPr id="8" name="テキスト ボックス 7">
            <a:extLst>
              <a:ext uri="{FF2B5EF4-FFF2-40B4-BE49-F238E27FC236}">
                <a16:creationId xmlns:a16="http://schemas.microsoft.com/office/drawing/2014/main" id="{C76A7A10-7575-DD29-07D8-321ECD75E9AA}"/>
              </a:ext>
            </a:extLst>
          </p:cNvPr>
          <p:cNvSpPr txBox="1"/>
          <p:nvPr userDrawn="1"/>
        </p:nvSpPr>
        <p:spPr>
          <a:xfrm>
            <a:off x="5943600" y="6562800"/>
            <a:ext cx="306000" cy="90000"/>
          </a:xfrm>
          <a:prstGeom prst="rect">
            <a:avLst/>
          </a:prstGeom>
          <a:noFill/>
          <a:ln>
            <a:noFill/>
          </a:ln>
        </p:spPr>
        <p:txBody>
          <a:bodyPr wrap="square" lIns="0" tIns="0" rIns="0" bIns="0" rtlCol="0" anchor="ctr" anchorCtr="0">
            <a:noAutofit/>
          </a:bodyPr>
          <a:lstStyle/>
          <a:p>
            <a:pPr algn="ctr"/>
            <a:fld id="{8DD8EB0B-AB08-A54E-B33C-ED72A04D9CE9}" type="slidenum">
              <a:rPr lang="ja-JP" altLang="en-US" sz="800" smtClean="0">
                <a:solidFill>
                  <a:srgbClr val="6B6B6B"/>
                </a:solidFill>
              </a:rPr>
              <a:pPr algn="ctr"/>
              <a:t>‹#›</a:t>
            </a:fld>
            <a:endParaRPr kumimoji="0" lang="en-US" altLang="ja-JP" sz="800">
              <a:solidFill>
                <a:srgbClr val="6B6B6B"/>
              </a:solidFill>
              <a:latin typeface="+mn-ea"/>
              <a:cs typeface="Meiryo UI" pitchFamily="50" charset="-128"/>
            </a:endParaRPr>
          </a:p>
        </p:txBody>
      </p:sp>
    </p:spTree>
    <p:extLst>
      <p:ext uri="{BB962C8B-B14F-4D97-AF65-F5344CB8AC3E}">
        <p14:creationId xmlns:p14="http://schemas.microsoft.com/office/powerpoint/2010/main" val="1676894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oleObject" Target="../embeddings/oleObject1.bin"/><Relationship Id="rId3" Type="http://schemas.openxmlformats.org/officeDocument/2006/relationships/slideLayout" Target="../slideLayouts/slideLayout3.xml"/><Relationship Id="rId7" Type="http://schemas.openxmlformats.org/officeDocument/2006/relationships/tags" Target="../tags/tag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FFFFFF"/>
        </a:solidFill>
        <a:effectLst/>
      </p:bgPr>
    </p:bg>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5CCE644E-460A-CE3D-FA16-9D5536CB79C7}"/>
              </a:ext>
            </a:extLst>
          </p:cNvPr>
          <p:cNvGraphicFramePr>
            <a:graphicFrameLocks noChangeAspect="1"/>
          </p:cNvGraphicFramePr>
          <p:nvPr userDrawn="1">
            <p:custDataLst>
              <p:tags r:id="rId7"/>
            </p:custDataLst>
            <p:extLst>
              <p:ext uri="{D42A27DB-BD31-4B8C-83A1-F6EECF244321}">
                <p14:modId xmlns:p14="http://schemas.microsoft.com/office/powerpoint/2010/main" val="178378226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8" imgW="624" imgH="623" progId="TCLayout.ActiveDocument.1">
                  <p:embed/>
                </p:oleObj>
              </mc:Choice>
              <mc:Fallback>
                <p:oleObj name="think-cell スライド" r:id="rId8" imgW="624" imgH="623" progId="TCLayout.ActiveDocument.1">
                  <p:embed/>
                  <p:pic>
                    <p:nvPicPr>
                      <p:cNvPr id="5" name="think-cell data - do not delete" hidden="1">
                        <a:extLst>
                          <a:ext uri="{FF2B5EF4-FFF2-40B4-BE49-F238E27FC236}">
                            <a16:creationId xmlns:a16="http://schemas.microsoft.com/office/drawing/2014/main" id="{5CCE644E-460A-CE3D-FA16-9D5536CB79C7}"/>
                          </a:ext>
                        </a:extLst>
                      </p:cNvPr>
                      <p:cNvPicPr/>
                      <p:nvPr/>
                    </p:nvPicPr>
                    <p:blipFill>
                      <a:blip r:embed="rId9"/>
                      <a:stretch>
                        <a:fillRect/>
                      </a:stretch>
                    </p:blipFill>
                    <p:spPr>
                      <a:xfrm>
                        <a:off x="1588" y="1588"/>
                        <a:ext cx="1588" cy="1588"/>
                      </a:xfrm>
                      <a:prstGeom prst="rect">
                        <a:avLst/>
                      </a:prstGeom>
                    </p:spPr>
                  </p:pic>
                </p:oleObj>
              </mc:Fallback>
            </mc:AlternateContent>
          </a:graphicData>
        </a:graphic>
      </p:graphicFrame>
      <p:sp>
        <p:nvSpPr>
          <p:cNvPr id="2" name="タイトル プレースホルダー 1">
            <a:extLst>
              <a:ext uri="{FF2B5EF4-FFF2-40B4-BE49-F238E27FC236}">
                <a16:creationId xmlns:a16="http://schemas.microsoft.com/office/drawing/2014/main" id="{B037A440-03F7-DC4B-BD06-698F971DD4B7}"/>
              </a:ext>
            </a:extLst>
          </p:cNvPr>
          <p:cNvSpPr>
            <a:spLocks noGrp="1"/>
          </p:cNvSpPr>
          <p:nvPr>
            <p:ph type="title"/>
          </p:nvPr>
        </p:nvSpPr>
        <p:spPr>
          <a:xfrm>
            <a:off x="407988" y="164693"/>
            <a:ext cx="11376026" cy="412538"/>
          </a:xfrm>
          <a:prstGeom prst="rect">
            <a:avLst/>
          </a:prstGeom>
        </p:spPr>
        <p:txBody>
          <a:bodyPr vert="horz" lIns="0" tIns="0" rIns="0" bIns="0" rtlCol="0" anchor="t" anchorCtr="0">
            <a:no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6DD323A-9269-AE42-951E-F08FD291D3E6}"/>
              </a:ext>
            </a:extLst>
          </p:cNvPr>
          <p:cNvSpPr>
            <a:spLocks noGrp="1"/>
          </p:cNvSpPr>
          <p:nvPr>
            <p:ph type="body" idx="1"/>
          </p:nvPr>
        </p:nvSpPr>
        <p:spPr>
          <a:xfrm>
            <a:off x="407987" y="692150"/>
            <a:ext cx="11387161" cy="5796000"/>
          </a:xfrm>
          <a:prstGeom prst="rect">
            <a:avLst/>
          </a:prstGeom>
        </p:spPr>
        <p:txBody>
          <a:bodyPr vert="horz" lIns="0" tIns="0" rIns="0" bIns="0" rtlCol="0">
            <a:no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11811916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hf hdr="0" dt="0"/>
  <p:txStyles>
    <p:titleStyle>
      <a:lvl1pPr algn="l" defTabSz="609555" rtl="0" eaLnBrk="1" fontAlgn="base" hangingPunct="1">
        <a:spcBef>
          <a:spcPct val="0"/>
        </a:spcBef>
        <a:spcAft>
          <a:spcPct val="0"/>
        </a:spcAft>
        <a:defRPr kumimoji="1" sz="2400" b="1" i="0" kern="1200" spc="0" baseline="0">
          <a:solidFill>
            <a:schemeClr val="accent1"/>
          </a:solidFill>
          <a:latin typeface="+mj-ea"/>
          <a:ea typeface="+mj-ea"/>
          <a:cs typeface="HGPGothicE" charset="-128"/>
        </a:defRPr>
      </a:lvl1pPr>
      <a:lvl2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2pPr>
      <a:lvl3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3pPr>
      <a:lvl4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4pPr>
      <a:lvl5pPr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5pPr>
      <a:lvl6pPr marL="609555"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6pPr>
      <a:lvl7pPr marL="1219110"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7pPr>
      <a:lvl8pPr marL="1828664"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8pPr>
      <a:lvl9pPr marL="2438218" algn="l" defTabSz="609555" rtl="0" eaLnBrk="1" fontAlgn="base" hangingPunct="1">
        <a:spcBef>
          <a:spcPct val="0"/>
        </a:spcBef>
        <a:spcAft>
          <a:spcPct val="0"/>
        </a:spcAft>
        <a:defRPr kumimoji="1" sz="2667">
          <a:solidFill>
            <a:schemeClr val="tx1"/>
          </a:solidFill>
          <a:latin typeface="Arial" pitchFamily="34" charset="0"/>
          <a:ea typeface="HGP創英角ｺﾞｼｯｸUB"/>
          <a:cs typeface="Arial" pitchFamily="34" charset="0"/>
        </a:defRPr>
      </a:lvl9pPr>
    </p:titleStyle>
    <p:bodyStyle>
      <a:lvl1pPr marL="0" indent="0" algn="l" defTabSz="288000" rtl="0" eaLnBrk="1" fontAlgn="base" hangingPunct="1">
        <a:spcBef>
          <a:spcPct val="20000"/>
        </a:spcBef>
        <a:spcAft>
          <a:spcPct val="0"/>
        </a:spcAft>
        <a:buFont typeface="Arial" panose="020B0604020202020204" pitchFamily="34" charset="0"/>
        <a:buNone/>
        <a:tabLst/>
        <a:defRPr kumimoji="1" sz="1800" kern="1200">
          <a:solidFill>
            <a:schemeClr val="accent1"/>
          </a:solidFill>
          <a:latin typeface="+mn-ea"/>
          <a:ea typeface="+mn-ea"/>
          <a:cs typeface="Arial"/>
        </a:defRPr>
      </a:lvl1pPr>
      <a:lvl2pPr marL="360000" indent="-180000" algn="l" defTabSz="288000" rtl="0" eaLnBrk="1" fontAlgn="base" hangingPunct="1">
        <a:spcBef>
          <a:spcPct val="20000"/>
        </a:spcBef>
        <a:spcAft>
          <a:spcPct val="0"/>
        </a:spcAft>
        <a:buFont typeface="Arial" panose="020B0604020202020204" pitchFamily="34" charset="0"/>
        <a:buChar char="•"/>
        <a:tabLst/>
        <a:defRPr kumimoji="1" sz="1800" kern="1200">
          <a:solidFill>
            <a:schemeClr val="accent1"/>
          </a:solidFill>
          <a:latin typeface="+mn-ea"/>
          <a:ea typeface="+mn-ea"/>
          <a:cs typeface="Arial"/>
        </a:defRPr>
      </a:lvl2pPr>
      <a:lvl3pPr marL="540000" indent="-180000" algn="l" defTabSz="288000" rtl="0" eaLnBrk="1" fontAlgn="base" hangingPunct="1">
        <a:spcBef>
          <a:spcPct val="20000"/>
        </a:spcBef>
        <a:spcAft>
          <a:spcPct val="0"/>
        </a:spcAft>
        <a:buFont typeface="Arial" panose="020B0604020202020204" pitchFamily="34" charset="0"/>
        <a:buChar char="•"/>
        <a:tabLst/>
        <a:defRPr kumimoji="1" sz="1800" kern="1200">
          <a:solidFill>
            <a:schemeClr val="accent1"/>
          </a:solidFill>
          <a:latin typeface="+mn-ea"/>
          <a:ea typeface="+mn-ea"/>
          <a:cs typeface="Arial"/>
        </a:defRPr>
      </a:lvl3pPr>
      <a:lvl4pPr marL="720000" indent="-180000" algn="l" defTabSz="288000" rtl="0" eaLnBrk="1" fontAlgn="base" hangingPunct="1">
        <a:spcBef>
          <a:spcPct val="20000"/>
        </a:spcBef>
        <a:spcAft>
          <a:spcPct val="0"/>
        </a:spcAft>
        <a:buFont typeface="Arial" panose="020B0604020202020204" pitchFamily="34" charset="0"/>
        <a:buChar char="•"/>
        <a:tabLst/>
        <a:defRPr kumimoji="1" sz="1800" kern="1200">
          <a:solidFill>
            <a:schemeClr val="accent1"/>
          </a:solidFill>
          <a:latin typeface="+mn-ea"/>
          <a:ea typeface="+mn-ea"/>
          <a:cs typeface="Arial"/>
        </a:defRPr>
      </a:lvl4pPr>
      <a:lvl5pPr marL="900000" indent="-180000" algn="l" defTabSz="288000" rtl="0" eaLnBrk="1" fontAlgn="base" hangingPunct="1">
        <a:spcBef>
          <a:spcPct val="20000"/>
        </a:spcBef>
        <a:spcAft>
          <a:spcPct val="0"/>
        </a:spcAft>
        <a:buFont typeface="Arial" panose="020B0604020202020204" pitchFamily="34" charset="0"/>
        <a:buChar char="•"/>
        <a:tabLst/>
        <a:defRPr kumimoji="1" sz="1800" kern="1200">
          <a:solidFill>
            <a:schemeClr val="accent1"/>
          </a:solidFill>
          <a:latin typeface="+mn-ea"/>
          <a:ea typeface="+mn-ea"/>
          <a:cs typeface="Arial"/>
        </a:defRPr>
      </a:lvl5pPr>
      <a:lvl6pPr marL="335254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9pPr>
    </p:bodyStyle>
    <p:otherStyle>
      <a:defPPr>
        <a:defRPr lang="en-US"/>
      </a:defPPr>
      <a:lvl1pPr marL="0" algn="l" defTabSz="609555" rtl="0" eaLnBrk="1" latinLnBrk="0" hangingPunct="1">
        <a:defRPr kumimoji="1" sz="2400" kern="1200">
          <a:solidFill>
            <a:schemeClr val="tx1"/>
          </a:solidFill>
          <a:latin typeface="+mn-lt"/>
          <a:ea typeface="+mn-ea"/>
          <a:cs typeface="+mn-cs"/>
        </a:defRPr>
      </a:lvl1pPr>
      <a:lvl2pPr marL="609555" algn="l" defTabSz="609555" rtl="0" eaLnBrk="1" latinLnBrk="0" hangingPunct="1">
        <a:defRPr kumimoji="1" sz="2400" kern="1200">
          <a:solidFill>
            <a:schemeClr val="tx1"/>
          </a:solidFill>
          <a:latin typeface="+mn-lt"/>
          <a:ea typeface="+mn-ea"/>
          <a:cs typeface="+mn-cs"/>
        </a:defRPr>
      </a:lvl2pPr>
      <a:lvl3pPr marL="1219110" algn="l" defTabSz="609555" rtl="0" eaLnBrk="1" latinLnBrk="0" hangingPunct="1">
        <a:defRPr kumimoji="1" sz="2400" kern="1200">
          <a:solidFill>
            <a:schemeClr val="tx1"/>
          </a:solidFill>
          <a:latin typeface="+mn-lt"/>
          <a:ea typeface="+mn-ea"/>
          <a:cs typeface="+mn-cs"/>
        </a:defRPr>
      </a:lvl3pPr>
      <a:lvl4pPr marL="1828664" algn="l" defTabSz="609555" rtl="0" eaLnBrk="1" latinLnBrk="0" hangingPunct="1">
        <a:defRPr kumimoji="1" sz="2400" kern="1200">
          <a:solidFill>
            <a:schemeClr val="tx1"/>
          </a:solidFill>
          <a:latin typeface="+mn-lt"/>
          <a:ea typeface="+mn-ea"/>
          <a:cs typeface="+mn-cs"/>
        </a:defRPr>
      </a:lvl4pPr>
      <a:lvl5pPr marL="2438218" algn="l" defTabSz="609555" rtl="0" eaLnBrk="1" latinLnBrk="0" hangingPunct="1">
        <a:defRPr kumimoji="1" sz="2400" kern="1200">
          <a:solidFill>
            <a:schemeClr val="tx1"/>
          </a:solidFill>
          <a:latin typeface="+mn-lt"/>
          <a:ea typeface="+mn-ea"/>
          <a:cs typeface="+mn-cs"/>
        </a:defRPr>
      </a:lvl5pPr>
      <a:lvl6pPr marL="3047772" algn="l" defTabSz="609555" rtl="0" eaLnBrk="1" latinLnBrk="0" hangingPunct="1">
        <a:defRPr kumimoji="1" sz="2400" kern="1200">
          <a:solidFill>
            <a:schemeClr val="tx1"/>
          </a:solidFill>
          <a:latin typeface="+mn-lt"/>
          <a:ea typeface="+mn-ea"/>
          <a:cs typeface="+mn-cs"/>
        </a:defRPr>
      </a:lvl6pPr>
      <a:lvl7pPr marL="3657327" algn="l" defTabSz="609555" rtl="0" eaLnBrk="1" latinLnBrk="0" hangingPunct="1">
        <a:defRPr kumimoji="1" sz="2400" kern="1200">
          <a:solidFill>
            <a:schemeClr val="tx1"/>
          </a:solidFill>
          <a:latin typeface="+mn-lt"/>
          <a:ea typeface="+mn-ea"/>
          <a:cs typeface="+mn-cs"/>
        </a:defRPr>
      </a:lvl7pPr>
      <a:lvl8pPr marL="4266880" algn="l" defTabSz="609555" rtl="0" eaLnBrk="1" latinLnBrk="0" hangingPunct="1">
        <a:defRPr kumimoji="1" sz="2400" kern="1200">
          <a:solidFill>
            <a:schemeClr val="tx1"/>
          </a:solidFill>
          <a:latin typeface="+mn-lt"/>
          <a:ea typeface="+mn-ea"/>
          <a:cs typeface="+mn-cs"/>
        </a:defRPr>
      </a:lvl8pPr>
      <a:lvl9pPr marL="4876435" algn="l" defTabSz="609555" rtl="0" eaLnBrk="1" latinLnBrk="0" hangingPunct="1">
        <a:defRPr kumimoji="1"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34">
          <p15:clr>
            <a:srgbClr val="F26B43"/>
          </p15:clr>
        </p15:guide>
        <p15:guide id="4" orient="horz" pos="2160">
          <p15:clr>
            <a:srgbClr val="F26B43"/>
          </p15:clr>
        </p15:guide>
        <p15:guide id="7" pos="3840">
          <p15:clr>
            <a:srgbClr val="F26B43"/>
          </p15:clr>
        </p15:guide>
        <p15:guide id="8" pos="7446">
          <p15:clr>
            <a:srgbClr val="F26B43"/>
          </p15:clr>
        </p15:guide>
        <p15:guide id="9" orient="horz" pos="3929">
          <p15:clr>
            <a:srgbClr val="F26B43"/>
          </p15:clr>
        </p15:guide>
        <p15:guide id="10" orient="horz" pos="572">
          <p15:clr>
            <a:srgbClr val="F26B43"/>
          </p15:clr>
        </p15:guide>
        <p15:guide id="12" orient="horz" pos="420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1.emf"/></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tags" Target="../tags/tag11.xml"/><Relationship Id="rId5" Type="http://schemas.openxmlformats.org/officeDocument/2006/relationships/image" Target="../media/image1.emf"/><Relationship Id="rId4" Type="http://schemas.openxmlformats.org/officeDocument/2006/relationships/oleObject" Target="../embeddings/oleObject8.bin"/></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tags" Target="../tags/tag12.xml"/><Relationship Id="rId4" Type="http://schemas.openxmlformats.org/officeDocument/2006/relationships/image" Target="../media/image1.e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tags" Target="../tags/tag13.xml"/><Relationship Id="rId4" Type="http://schemas.openxmlformats.org/officeDocument/2006/relationships/image" Target="../media/image1.e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tags" Target="../tags/tag14.xml"/><Relationship Id="rId4" Type="http://schemas.openxmlformats.org/officeDocument/2006/relationships/image" Target="../media/image1.e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tags" Target="../tags/tag15.xml"/><Relationship Id="rId4" Type="http://schemas.openxmlformats.org/officeDocument/2006/relationships/image" Target="../media/image1.e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tags" Target="../tags/tag16.xml"/><Relationship Id="rId4" Type="http://schemas.openxmlformats.org/officeDocument/2006/relationships/image" Target="../media/image1.e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tags" Target="../tags/tag17.xml"/><Relationship Id="rId4" Type="http://schemas.openxmlformats.org/officeDocument/2006/relationships/image" Target="../media/image1.emf"/></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tags" Target="../tags/tag18.xml"/><Relationship Id="rId4" Type="http://schemas.openxmlformats.org/officeDocument/2006/relationships/image" Target="../media/image1.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1.e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tags" Target="../tags/tag4.xml"/><Relationship Id="rId4" Type="http://schemas.openxmlformats.org/officeDocument/2006/relationships/image" Target="../media/image1.emf"/></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1.emf"/></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1.emf"/></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tags" Target="../tags/tag7.xml"/><Relationship Id="rId4" Type="http://schemas.openxmlformats.org/officeDocument/2006/relationships/image" Target="../media/image1.emf"/></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1.emf"/></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tags" Target="../tags/tag9.xml"/><Relationship Id="rId5" Type="http://schemas.openxmlformats.org/officeDocument/2006/relationships/image" Target="../media/image1.emf"/><Relationship Id="rId4" Type="http://schemas.openxmlformats.org/officeDocument/2006/relationships/oleObject" Target="../embeddings/oleObject6.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1">
            <a:extLst>
              <a:ext uri="{FF2B5EF4-FFF2-40B4-BE49-F238E27FC236}">
                <a16:creationId xmlns:a16="http://schemas.microsoft.com/office/drawing/2014/main" id="{90D6F00D-7740-42AA-BC3E-48C95D2F0782}"/>
              </a:ext>
            </a:extLst>
          </p:cNvPr>
          <p:cNvSpPr txBox="1">
            <a:spLocks/>
          </p:cNvSpPr>
          <p:nvPr/>
        </p:nvSpPr>
        <p:spPr>
          <a:xfrm>
            <a:off x="576910" y="2734613"/>
            <a:ext cx="11005489" cy="972606"/>
          </a:xfrm>
          <a:prstGeom prst="rect">
            <a:avLst/>
          </a:prstGeom>
        </p:spPr>
        <p:txBody>
          <a:bodyPr vert="horz" lIns="91440" tIns="45720" rIns="91440" bIns="45720" rtlCol="0" anchor="t">
            <a:noAutofit/>
          </a:bodyPr>
          <a:lstStyle>
            <a:lvl1pPr algn="ctr" defTabSz="914400" rtl="0" eaLnBrk="1" latinLnBrk="0" hangingPunct="1">
              <a:lnSpc>
                <a:spcPct val="90000"/>
              </a:lnSpc>
              <a:spcBef>
                <a:spcPct val="0"/>
              </a:spcBef>
              <a:buNone/>
              <a:defRPr kumimoji="1" sz="6000" kern="1200">
                <a:solidFill>
                  <a:schemeClr val="tx1"/>
                </a:solidFill>
                <a:latin typeface="+mj-lt"/>
                <a:ea typeface="+mj-ea"/>
                <a:cs typeface="+mj-cs"/>
              </a:defRPr>
            </a:lvl1pPr>
          </a:lstStyle>
          <a:p>
            <a:pPr marL="0" marR="0" lvl="0" indent="0" algn="ctr" defTabSz="914400" rtl="0" eaLnBrk="1" fontAlgn="auto" latinLnBrk="0" hangingPunct="1">
              <a:lnSpc>
                <a:spcPts val="3500"/>
              </a:lnSpc>
              <a:spcBef>
                <a:spcPct val="0"/>
              </a:spcBef>
              <a:spcAft>
                <a:spcPts val="0"/>
              </a:spcAft>
              <a:buClrTx/>
              <a:buSzTx/>
              <a:buFontTx/>
              <a:buNone/>
              <a:tabLst/>
              <a:defRPr/>
            </a:pPr>
            <a:r>
              <a:rPr kumimoji="1" lang="en-US" altLang="ja-JP" sz="2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j-cs"/>
              </a:rPr>
              <a:t>『</a:t>
            </a:r>
            <a:r>
              <a:rPr kumimoji="1" lang="ja-JP" altLang="en-US" sz="2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j-cs"/>
              </a:rPr>
              <a:t>次世代再生可能エネルギー技術社会実装推進事業</a:t>
            </a:r>
            <a:r>
              <a:rPr kumimoji="1" lang="en-US" altLang="ja-JP" sz="2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j-cs"/>
              </a:rPr>
              <a:t>』</a:t>
            </a:r>
            <a:br>
              <a:rPr kumimoji="1" lang="en-US" altLang="ja-JP" sz="2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j-cs"/>
              </a:rPr>
            </a:br>
            <a:r>
              <a:rPr kumimoji="1" lang="ja-JP" altLang="en-US" sz="28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j-cs"/>
              </a:rPr>
              <a:t>企画提案書　</a:t>
            </a:r>
            <a:r>
              <a:rPr kumimoji="1" lang="en-US" altLang="ja-JP" sz="28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j-cs"/>
              </a:rPr>
              <a:t>XXXX</a:t>
            </a:r>
            <a:endParaRPr kumimoji="1" lang="ja-JP" altLang="en-US" sz="28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j-cs"/>
            </a:endParaRPr>
          </a:p>
        </p:txBody>
      </p:sp>
      <p:sp>
        <p:nvSpPr>
          <p:cNvPr id="6" name="字幕 2">
            <a:extLst>
              <a:ext uri="{FF2B5EF4-FFF2-40B4-BE49-F238E27FC236}">
                <a16:creationId xmlns:a16="http://schemas.microsoft.com/office/drawing/2014/main" id="{CA0D71FB-F45C-47FD-A10C-FFF99D7C9F07}"/>
              </a:ext>
            </a:extLst>
          </p:cNvPr>
          <p:cNvSpPr txBox="1">
            <a:spLocks/>
          </p:cNvSpPr>
          <p:nvPr/>
        </p:nvSpPr>
        <p:spPr>
          <a:xfrm>
            <a:off x="7219277" y="4929735"/>
            <a:ext cx="4473359" cy="140457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16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令和</a:t>
            </a:r>
            <a:r>
              <a:rPr lang="ja-JP" altLang="en-US" sz="1600">
                <a:solidFill>
                  <a:srgbClr val="000000"/>
                </a:solidFill>
                <a:latin typeface="Meiryo UI" panose="020B0604030504040204" pitchFamily="50" charset="-128"/>
                <a:ea typeface="Meiryo UI" panose="020B0604030504040204" pitchFamily="50" charset="-128"/>
              </a:rPr>
              <a:t>７</a:t>
            </a:r>
            <a:r>
              <a:rPr kumimoji="1" lang="ja-JP" altLang="en-US" sz="16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年</a:t>
            </a:r>
            <a:r>
              <a:rPr kumimoji="1" lang="en-US" altLang="ja-JP" sz="16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X</a:t>
            </a:r>
            <a:r>
              <a:rPr kumimoji="1" lang="ja-JP" altLang="en-US" sz="16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月</a:t>
            </a:r>
            <a:r>
              <a:rPr kumimoji="1" lang="en-US" altLang="ja-JP" sz="16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X</a:t>
            </a:r>
            <a:r>
              <a:rPr kumimoji="1" lang="ja-JP" altLang="en-US" sz="16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日</a:t>
            </a:r>
            <a:endParaRPr kumimoji="1" lang="en-US" altLang="ja-JP" sz="16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16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（応募主体者）</a:t>
            </a:r>
            <a:r>
              <a:rPr kumimoji="1" lang="en-US" altLang="ja-JP" sz="16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XXX</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1" lang="ja-JP" altLang="en-US" sz="16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（連携事業者）</a:t>
            </a:r>
            <a:r>
              <a:rPr kumimoji="1" lang="en-US" altLang="ja-JP" sz="16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XXX</a:t>
            </a:r>
          </a:p>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ja-JP" altLang="en-US" sz="1600">
                <a:solidFill>
                  <a:srgbClr val="000000"/>
                </a:solidFill>
                <a:latin typeface="Meiryo UI" panose="020B0604030504040204" pitchFamily="50" charset="-128"/>
                <a:ea typeface="Meiryo UI" panose="020B0604030504040204" pitchFamily="50" charset="-128"/>
              </a:rPr>
              <a:t>（協力事業者）</a:t>
            </a:r>
            <a:r>
              <a:rPr lang="en-US" altLang="ja-JP" sz="1600">
                <a:solidFill>
                  <a:srgbClr val="000000"/>
                </a:solidFill>
                <a:latin typeface="Meiryo UI" panose="020B0604030504040204" pitchFamily="50" charset="-128"/>
                <a:ea typeface="Meiryo UI" panose="020B0604030504040204" pitchFamily="50" charset="-128"/>
              </a:rPr>
              <a:t>XXX</a:t>
            </a:r>
            <a:endParaRPr kumimoji="1" lang="en-US" altLang="ja-JP" sz="16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7" name="AutoShape 10">
            <a:extLst>
              <a:ext uri="{FF2B5EF4-FFF2-40B4-BE49-F238E27FC236}">
                <a16:creationId xmlns:a16="http://schemas.microsoft.com/office/drawing/2014/main" id="{0E82E6D8-635C-4D6C-B46B-8D4FAF1080F2}"/>
              </a:ext>
            </a:extLst>
          </p:cNvPr>
          <p:cNvSpPr>
            <a:spLocks noChangeArrowheads="1"/>
          </p:cNvSpPr>
          <p:nvPr/>
        </p:nvSpPr>
        <p:spPr bwMode="auto">
          <a:xfrm>
            <a:off x="710407" y="1690023"/>
            <a:ext cx="4794069" cy="741966"/>
          </a:xfrm>
          <a:prstGeom prst="roundRect">
            <a:avLst>
              <a:gd name="adj" fmla="val 0"/>
            </a:avLst>
          </a:prstGeom>
          <a:solidFill>
            <a:schemeClr val="accent4">
              <a:lumMod val="20000"/>
              <a:lumOff val="80000"/>
            </a:schemeClr>
          </a:solidFill>
          <a:ln w="12700">
            <a:solidFill>
              <a:schemeClr val="tx1"/>
            </a:solidFill>
            <a:round/>
            <a:headEnd/>
            <a:tailEnd/>
          </a:ln>
          <a:effectLst/>
        </p:spPr>
        <p:txBody>
          <a:bodyPr anchor="ctr"/>
          <a:lstStyle/>
          <a:p>
            <a:pPr marL="0" marR="0" lvl="0" indent="0"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a:cs typeface="+mn-cs"/>
              </a:rPr>
              <a:t>タイトルの</a:t>
            </a:r>
            <a:r>
              <a:rPr kumimoji="0" lang="en-US" altLang="ja-JP" sz="1400" b="0" i="0" u="none" strike="noStrike" kern="0" cap="none" spc="0" normalizeH="0" baseline="0" noProof="0">
                <a:ln>
                  <a:noFill/>
                </a:ln>
                <a:solidFill>
                  <a:prstClr val="black"/>
                </a:solidFill>
                <a:effectLst/>
                <a:uLnTx/>
                <a:uFillTx/>
                <a:latin typeface="Meiryo UI" panose="020B0604030504040204" pitchFamily="50" charset="-128"/>
                <a:ea typeface="Meiryo UI"/>
                <a:cs typeface="+mn-cs"/>
              </a:rPr>
              <a:t>XXXX</a:t>
            </a: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a:cs typeface="+mn-cs"/>
              </a:rPr>
              <a:t>には応募事業名（プロジェクト名）を記載ください</a:t>
            </a:r>
            <a:br>
              <a:rPr kumimoji="0" lang="en-US" altLang="ja-JP" sz="1400" b="0" i="0" u="none" strike="noStrike" kern="0" cap="none" spc="0" normalizeH="0" baseline="0" noProof="0">
                <a:ln>
                  <a:noFill/>
                </a:ln>
                <a:solidFill>
                  <a:prstClr val="black"/>
                </a:solidFill>
                <a:effectLst/>
                <a:uLnTx/>
                <a:uFillTx/>
                <a:latin typeface="Meiryo UI" panose="020B0604030504040204" pitchFamily="50" charset="-128"/>
                <a:ea typeface="Meiryo UI"/>
                <a:cs typeface="+mn-cs"/>
              </a:rPr>
            </a:br>
            <a:r>
              <a:rPr kumimoji="0" lang="en-US" altLang="ja-JP" sz="1400" b="0" i="0" u="none" strike="noStrike" kern="0" cap="none" spc="0" normalizeH="0" baseline="0" noProof="0">
                <a:ln>
                  <a:noFill/>
                </a:ln>
                <a:solidFill>
                  <a:prstClr val="black"/>
                </a:solidFill>
                <a:effectLst/>
                <a:uLnTx/>
                <a:uFillTx/>
                <a:latin typeface="Meiryo UI" panose="020B0604030504040204" pitchFamily="50" charset="-128"/>
                <a:ea typeface="Meiryo UI"/>
                <a:cs typeface="+mn-cs"/>
              </a:rPr>
              <a:t>(</a:t>
            </a: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a:cs typeface="+mn-cs"/>
              </a:rPr>
              <a:t>例：○○発電技術の事業化に向けた発電効率実証）</a:t>
            </a:r>
            <a:endParaRPr kumimoji="0" lang="en-US" altLang="ja-JP" sz="1400" b="0" i="0" u="none" strike="noStrike" kern="0" cap="none" spc="0" normalizeH="0" baseline="0" noProof="0">
              <a:ln>
                <a:noFill/>
              </a:ln>
              <a:solidFill>
                <a:prstClr val="black"/>
              </a:solidFill>
              <a:effectLst/>
              <a:uLnTx/>
              <a:uFillTx/>
              <a:latin typeface="Meiryo UI" panose="020B0604030504040204" pitchFamily="50" charset="-128"/>
              <a:ea typeface="Meiryo UI"/>
              <a:cs typeface="+mn-cs"/>
            </a:endParaRPr>
          </a:p>
        </p:txBody>
      </p:sp>
      <p:sp>
        <p:nvSpPr>
          <p:cNvPr id="2" name="テキスト ボックス 1"/>
          <p:cNvSpPr txBox="1"/>
          <p:nvPr/>
        </p:nvSpPr>
        <p:spPr>
          <a:xfrm>
            <a:off x="11094307" y="192135"/>
            <a:ext cx="976184" cy="457200"/>
          </a:xfrm>
          <a:prstGeom prst="rect">
            <a:avLst/>
          </a:prstGeom>
          <a:noFill/>
          <a:ln>
            <a:solidFill>
              <a:schemeClr val="tx1"/>
            </a:solidFill>
          </a:ln>
        </p:spPr>
        <p:txBody>
          <a:bodyPr wrap="square" lIns="0" rIns="0" rtlCol="0" anchor="ctr">
            <a:noAutofit/>
          </a:bodyPr>
          <a:lstStyle/>
          <a:p>
            <a:pPr marL="0" marR="0" lvl="0" indent="0" algn="ctr" defTabSz="2880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a:ln>
                  <a:noFill/>
                </a:ln>
                <a:solidFill>
                  <a:srgbClr val="000000"/>
                </a:solidFill>
                <a:effectLst/>
                <a:uLnTx/>
                <a:uFillTx/>
                <a:latin typeface="Meiryo UI"/>
                <a:ea typeface="Meiryo UI"/>
                <a:cs typeface="+mn-cs"/>
              </a:rPr>
              <a:t>様式２</a:t>
            </a:r>
          </a:p>
        </p:txBody>
      </p:sp>
      <p:sp>
        <p:nvSpPr>
          <p:cNvPr id="3" name="正方形/長方形 2">
            <a:extLst>
              <a:ext uri="{FF2B5EF4-FFF2-40B4-BE49-F238E27FC236}">
                <a16:creationId xmlns:a16="http://schemas.microsoft.com/office/drawing/2014/main" id="{1D456BB5-95B6-FB07-AB27-DDC7421FD64D}"/>
              </a:ext>
            </a:extLst>
          </p:cNvPr>
          <p:cNvSpPr/>
          <p:nvPr/>
        </p:nvSpPr>
        <p:spPr>
          <a:xfrm>
            <a:off x="710407" y="4235808"/>
            <a:ext cx="5718289" cy="1989627"/>
          </a:xfrm>
          <a:prstGeom prst="rect">
            <a:avLst/>
          </a:prstGeom>
          <a:solidFill>
            <a:srgbClr val="C8FCFF"/>
          </a:solidFill>
          <a:ln w="12700">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lang="ja-JP" altLang="en-US" sz="1400">
                <a:solidFill>
                  <a:schemeClr val="tx1"/>
                </a:solidFill>
              </a:rPr>
              <a:t>応募主体者等の</a:t>
            </a:r>
            <a:r>
              <a:rPr kumimoji="1" lang="ja-JP" altLang="en-US" sz="1400">
                <a:solidFill>
                  <a:schemeClr val="tx1"/>
                </a:solidFill>
              </a:rPr>
              <a:t>定義</a:t>
            </a:r>
            <a:r>
              <a:rPr lang="ja-JP" altLang="en-US" sz="1400">
                <a:solidFill>
                  <a:schemeClr val="tx1"/>
                </a:solidFill>
              </a:rPr>
              <a:t>は以下となります</a:t>
            </a:r>
            <a:endParaRPr kumimoji="1" lang="en-US" altLang="ja-JP" sz="1400">
              <a:solidFill>
                <a:schemeClr val="tx1"/>
              </a:solidFill>
            </a:endParaRPr>
          </a:p>
          <a:p>
            <a:r>
              <a:rPr kumimoji="1" lang="ja-JP" altLang="en-US" sz="1400">
                <a:solidFill>
                  <a:schemeClr val="tx1"/>
                </a:solidFill>
              </a:rPr>
              <a:t>（</a:t>
            </a:r>
            <a:r>
              <a:rPr lang="ja-JP" altLang="en-US" sz="1400">
                <a:solidFill>
                  <a:schemeClr val="tx1"/>
                </a:solidFill>
              </a:rPr>
              <a:t>応募主体者</a:t>
            </a:r>
            <a:r>
              <a:rPr kumimoji="1" lang="ja-JP" altLang="en-US" sz="1400">
                <a:solidFill>
                  <a:schemeClr val="tx1"/>
                </a:solidFill>
              </a:rPr>
              <a:t>）応募事業の代表者・窓口となる事業者</a:t>
            </a:r>
            <a:endParaRPr kumimoji="1" lang="en-US" altLang="ja-JP" sz="1400">
              <a:solidFill>
                <a:schemeClr val="tx1"/>
              </a:solidFill>
            </a:endParaRPr>
          </a:p>
          <a:p>
            <a:r>
              <a:rPr kumimoji="1" lang="ja-JP" altLang="en-US" sz="1400">
                <a:solidFill>
                  <a:schemeClr val="tx1"/>
                </a:solidFill>
              </a:rPr>
              <a:t>（</a:t>
            </a:r>
            <a:r>
              <a:rPr lang="ja-JP" altLang="en-US" sz="1400">
                <a:solidFill>
                  <a:schemeClr val="tx1"/>
                </a:solidFill>
              </a:rPr>
              <a:t>連携事業者</a:t>
            </a:r>
            <a:r>
              <a:rPr kumimoji="1" lang="ja-JP" altLang="en-US" sz="1400">
                <a:solidFill>
                  <a:schemeClr val="tx1"/>
                </a:solidFill>
              </a:rPr>
              <a:t>）応募主体者とともに</a:t>
            </a:r>
            <a:r>
              <a:rPr lang="ja-JP" altLang="en-US" sz="1400">
                <a:solidFill>
                  <a:schemeClr val="tx1"/>
                </a:solidFill>
              </a:rPr>
              <a:t>応募</a:t>
            </a:r>
            <a:r>
              <a:rPr kumimoji="1" lang="ja-JP" altLang="en-US" sz="1400">
                <a:solidFill>
                  <a:schemeClr val="tx1"/>
                </a:solidFill>
              </a:rPr>
              <a:t>事業へ主体的に参加する事業者</a:t>
            </a:r>
            <a:br>
              <a:rPr kumimoji="1" lang="en-US" altLang="ja-JP" sz="1400">
                <a:solidFill>
                  <a:schemeClr val="tx1"/>
                </a:solidFill>
              </a:rPr>
            </a:br>
            <a:r>
              <a:rPr kumimoji="1" lang="ja-JP" altLang="en-US" sz="1400">
                <a:solidFill>
                  <a:schemeClr val="tx1"/>
                </a:solidFill>
              </a:rPr>
              <a:t>　　　　　　　　　（進捗報告の定例会などに参加する事業者）</a:t>
            </a:r>
            <a:endParaRPr kumimoji="1" lang="en-US" altLang="ja-JP" sz="1400">
              <a:solidFill>
                <a:schemeClr val="tx1"/>
              </a:solidFill>
            </a:endParaRPr>
          </a:p>
          <a:p>
            <a:r>
              <a:rPr lang="ja-JP" altLang="en-US" sz="1400">
                <a:solidFill>
                  <a:schemeClr val="tx1"/>
                </a:solidFill>
              </a:rPr>
              <a:t>（協力事業者）一般的にいう外注先・委託先</a:t>
            </a:r>
            <a:br>
              <a:rPr lang="en-US" altLang="ja-JP" sz="1400">
                <a:solidFill>
                  <a:schemeClr val="tx1"/>
                </a:solidFill>
              </a:rPr>
            </a:br>
            <a:br>
              <a:rPr lang="en-US" altLang="ja-JP" sz="1400">
                <a:solidFill>
                  <a:schemeClr val="tx1"/>
                </a:solidFill>
              </a:rPr>
            </a:br>
            <a:r>
              <a:rPr lang="en-US" altLang="ja-JP" sz="1400">
                <a:solidFill>
                  <a:schemeClr val="tx1"/>
                </a:solidFill>
              </a:rPr>
              <a:t>※</a:t>
            </a:r>
            <a:r>
              <a:rPr lang="ja-JP" altLang="en-US" sz="1400">
                <a:solidFill>
                  <a:schemeClr val="tx1"/>
                </a:solidFill>
              </a:rPr>
              <a:t>応募主体者・連携事業者については採択となった際、誓約書や会社概要などの提出対象となります</a:t>
            </a:r>
            <a:endParaRPr kumimoji="1" lang="ja-JP" altLang="en-US" sz="1400">
              <a:solidFill>
                <a:schemeClr val="tx1"/>
              </a:solidFill>
            </a:endParaRPr>
          </a:p>
        </p:txBody>
      </p:sp>
    </p:spTree>
    <p:extLst>
      <p:ext uri="{BB962C8B-B14F-4D97-AF65-F5344CB8AC3E}">
        <p14:creationId xmlns:p14="http://schemas.microsoft.com/office/powerpoint/2010/main" val="38962313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hink-cell data - do not delete" hidden="1">
            <a:extLst>
              <a:ext uri="{FF2B5EF4-FFF2-40B4-BE49-F238E27FC236}">
                <a16:creationId xmlns:a16="http://schemas.microsoft.com/office/drawing/2014/main" id="{8DB1AB6A-1B1D-1E87-39A9-0D107B967E21}"/>
              </a:ext>
            </a:extLst>
          </p:cNvPr>
          <p:cNvGraphicFramePr>
            <a:graphicFrameLocks noChangeAspect="1"/>
          </p:cNvGraphicFramePr>
          <p:nvPr>
            <p:custDataLst>
              <p:tags r:id="rId1"/>
            </p:custDataLst>
            <p:extLst>
              <p:ext uri="{D42A27DB-BD31-4B8C-83A1-F6EECF244321}">
                <p14:modId xmlns:p14="http://schemas.microsoft.com/office/powerpoint/2010/main" val="219411050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624" imgH="623" progId="TCLayout.ActiveDocument.1">
                  <p:embed/>
                </p:oleObj>
              </mc:Choice>
              <mc:Fallback>
                <p:oleObj name="think-cell スライド" r:id="rId3" imgW="624" imgH="623" progId="TCLayout.ActiveDocument.1">
                  <p:embed/>
                  <p:pic>
                    <p:nvPicPr>
                      <p:cNvPr id="7" name="think-cell data - do not delete" hidden="1">
                        <a:extLst>
                          <a:ext uri="{FF2B5EF4-FFF2-40B4-BE49-F238E27FC236}">
                            <a16:creationId xmlns:a16="http://schemas.microsoft.com/office/drawing/2014/main" id="{8DB1AB6A-1B1D-1E87-39A9-0D107B967E21}"/>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タイトル 1"/>
          <p:cNvSpPr>
            <a:spLocks noGrp="1"/>
          </p:cNvSpPr>
          <p:nvPr>
            <p:ph type="title"/>
          </p:nvPr>
        </p:nvSpPr>
        <p:spPr/>
        <p:txBody>
          <a:bodyPr vert="horz"/>
          <a:lstStyle/>
          <a:p>
            <a:r>
              <a:rPr lang="en-US" altLang="ja-JP"/>
              <a:t>【</a:t>
            </a:r>
            <a:r>
              <a:rPr lang="ja-JP" altLang="en-US"/>
              <a:t>②応募事業内容</a:t>
            </a:r>
            <a:r>
              <a:rPr lang="en-US" altLang="ja-JP"/>
              <a:t>】</a:t>
            </a:r>
            <a:br>
              <a:rPr lang="en-US" altLang="ja-JP"/>
            </a:br>
            <a:r>
              <a:rPr lang="en-US" altLang="ja-JP"/>
              <a:t>【</a:t>
            </a:r>
            <a:r>
              <a:rPr lang="ja-JP" altLang="en-US"/>
              <a:t>実施場所の選定</a:t>
            </a:r>
            <a:r>
              <a:rPr lang="en-US" altLang="ja-JP"/>
              <a:t>】</a:t>
            </a:r>
            <a:endParaRPr kumimoji="1" lang="ja-JP" altLang="en-US"/>
          </a:p>
        </p:txBody>
      </p:sp>
      <p:sp>
        <p:nvSpPr>
          <p:cNvPr id="5" name="正方形/長方形 4">
            <a:extLst>
              <a:ext uri="{FF2B5EF4-FFF2-40B4-BE49-F238E27FC236}">
                <a16:creationId xmlns:a16="http://schemas.microsoft.com/office/drawing/2014/main" id="{2C30BFEB-482A-9FD4-4322-85BF87D03864}"/>
              </a:ext>
            </a:extLst>
          </p:cNvPr>
          <p:cNvSpPr/>
          <p:nvPr/>
        </p:nvSpPr>
        <p:spPr>
          <a:xfrm>
            <a:off x="1073688" y="1785410"/>
            <a:ext cx="5150131" cy="1949979"/>
          </a:xfrm>
          <a:prstGeom prst="rect">
            <a:avLst/>
          </a:prstGeom>
          <a:no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endParaRPr kumimoji="1" lang="ja-JP" altLang="en-US" sz="1400" err="1">
              <a:solidFill>
                <a:schemeClr val="tx1"/>
              </a:solidFill>
            </a:endParaRPr>
          </a:p>
        </p:txBody>
      </p:sp>
      <p:cxnSp>
        <p:nvCxnSpPr>
          <p:cNvPr id="10" name="直線コネクタ 10">
            <a:extLst>
              <a:ext uri="{FF2B5EF4-FFF2-40B4-BE49-F238E27FC236}">
                <a16:creationId xmlns:a16="http://schemas.microsoft.com/office/drawing/2014/main" id="{919F3287-595A-0A7A-3117-31BAF4DB22C5}"/>
              </a:ext>
            </a:extLst>
          </p:cNvPr>
          <p:cNvCxnSpPr>
            <a:cxnSpLocks/>
          </p:cNvCxnSpPr>
          <p:nvPr/>
        </p:nvCxnSpPr>
        <p:spPr bwMode="auto">
          <a:xfrm>
            <a:off x="1073688" y="1604585"/>
            <a:ext cx="5150131" cy="0"/>
          </a:xfrm>
          <a:prstGeom prst="line">
            <a:avLst/>
          </a:prstGeom>
          <a:solidFill>
            <a:schemeClr val="bg1"/>
          </a:solidFill>
          <a:ln w="12700" cap="flat" cmpd="sng" algn="ctr">
            <a:solidFill>
              <a:schemeClr val="tx1"/>
            </a:solidFill>
            <a:prstDash val="solid"/>
            <a:round/>
            <a:headEnd type="none" w="med" len="med"/>
            <a:tailEnd type="none" w="med" len="med"/>
          </a:ln>
          <a:effectLst/>
        </p:spPr>
      </p:cxnSp>
      <p:sp>
        <p:nvSpPr>
          <p:cNvPr id="11" name="Rectangle 5">
            <a:extLst>
              <a:ext uri="{FF2B5EF4-FFF2-40B4-BE49-F238E27FC236}">
                <a16:creationId xmlns:a16="http://schemas.microsoft.com/office/drawing/2014/main" id="{7BC795E2-7AC9-E530-1AA2-4E7C6988096B}"/>
              </a:ext>
            </a:extLst>
          </p:cNvPr>
          <p:cNvSpPr>
            <a:spLocks noChangeArrowheads="1"/>
          </p:cNvSpPr>
          <p:nvPr/>
        </p:nvSpPr>
        <p:spPr bwMode="auto">
          <a:xfrm>
            <a:off x="1438782" y="1503644"/>
            <a:ext cx="4072723" cy="201882"/>
          </a:xfrm>
          <a:prstGeom prst="rect">
            <a:avLst/>
          </a:prstGeom>
          <a:solidFill>
            <a:schemeClr val="bg1"/>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ct val="30000"/>
              </a:spcBef>
              <a:spcAft>
                <a:spcPts val="0"/>
              </a:spcAft>
              <a:buClrTx/>
              <a:buSzTx/>
              <a:buFontTx/>
              <a:buNone/>
              <a:tabLst/>
              <a:defRPr/>
            </a:pPr>
            <a:r>
              <a:rPr kumimoji="1" lang="ja-JP" altLang="en-US" sz="14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実施場所</a:t>
            </a:r>
            <a:r>
              <a:rPr lang="ja-JP" altLang="en-US" sz="1400" b="1">
                <a:solidFill>
                  <a:srgbClr val="000000"/>
                </a:solidFill>
                <a:latin typeface="Meiryo UI" panose="020B0604030504040204" pitchFamily="50" charset="-128"/>
                <a:ea typeface="Meiryo UI" panose="020B0604030504040204" pitchFamily="50" charset="-128"/>
              </a:rPr>
              <a:t>（住所・施設名・管理担当者・連絡先）</a:t>
            </a:r>
            <a:endParaRPr kumimoji="1" lang="ja-JP" altLang="en-US" sz="14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13" name="正方形/長方形 12">
            <a:extLst>
              <a:ext uri="{FF2B5EF4-FFF2-40B4-BE49-F238E27FC236}">
                <a16:creationId xmlns:a16="http://schemas.microsoft.com/office/drawing/2014/main" id="{63CF579E-2B5E-7BE1-BB78-971A642BC850}"/>
              </a:ext>
            </a:extLst>
          </p:cNvPr>
          <p:cNvSpPr/>
          <p:nvPr/>
        </p:nvSpPr>
        <p:spPr>
          <a:xfrm>
            <a:off x="427146" y="1805114"/>
            <a:ext cx="540000" cy="4432174"/>
          </a:xfrm>
          <a:prstGeom prst="rect">
            <a:avLst/>
          </a:prstGeom>
          <a:solidFill>
            <a:schemeClr val="bg1">
              <a:lumMod val="95000"/>
            </a:schemeClr>
          </a:solid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eaVert" wrap="square" lIns="36000" tIns="36000" rIns="36000" bIns="36000" numCol="1" spcCol="0" rtlCol="0" fromWordArt="0" anchor="ctr" anchorCtr="0" forceAA="0" compatLnSpc="1">
            <a:prstTxWarp prst="textNoShape">
              <a:avLst/>
            </a:prstTxWarp>
            <a:noAutofit/>
          </a:bodyPr>
          <a:lstStyle/>
          <a:p>
            <a:pPr algn="ctr"/>
            <a:r>
              <a:rPr kumimoji="1" lang="ja-JP" altLang="en-US" sz="1400">
                <a:solidFill>
                  <a:schemeClr val="tx1"/>
                </a:solidFill>
              </a:rPr>
              <a:t>実証場所①</a:t>
            </a:r>
          </a:p>
        </p:txBody>
      </p:sp>
      <p:cxnSp>
        <p:nvCxnSpPr>
          <p:cNvPr id="15" name="直線コネクタ 10">
            <a:extLst>
              <a:ext uri="{FF2B5EF4-FFF2-40B4-BE49-F238E27FC236}">
                <a16:creationId xmlns:a16="http://schemas.microsoft.com/office/drawing/2014/main" id="{353B3D15-24B1-8B5C-A771-693AA129E34B}"/>
              </a:ext>
            </a:extLst>
          </p:cNvPr>
          <p:cNvCxnSpPr>
            <a:cxnSpLocks/>
          </p:cNvCxnSpPr>
          <p:nvPr/>
        </p:nvCxnSpPr>
        <p:spPr bwMode="auto">
          <a:xfrm>
            <a:off x="6487055" y="1604585"/>
            <a:ext cx="5277799" cy="0"/>
          </a:xfrm>
          <a:prstGeom prst="line">
            <a:avLst/>
          </a:prstGeom>
          <a:solidFill>
            <a:schemeClr val="bg1"/>
          </a:solidFill>
          <a:ln w="12700" cap="flat" cmpd="sng" algn="ctr">
            <a:solidFill>
              <a:schemeClr val="tx1"/>
            </a:solidFill>
            <a:prstDash val="solid"/>
            <a:round/>
            <a:headEnd type="none" w="med" len="med"/>
            <a:tailEnd type="none" w="med" len="med"/>
          </a:ln>
          <a:effectLst/>
        </p:spPr>
      </p:cxnSp>
      <p:sp>
        <p:nvSpPr>
          <p:cNvPr id="16" name="Rectangle 5">
            <a:extLst>
              <a:ext uri="{FF2B5EF4-FFF2-40B4-BE49-F238E27FC236}">
                <a16:creationId xmlns:a16="http://schemas.microsoft.com/office/drawing/2014/main" id="{5EFC820E-9174-A700-DFB3-C427D7940737}"/>
              </a:ext>
            </a:extLst>
          </p:cNvPr>
          <p:cNvSpPr>
            <a:spLocks noChangeArrowheads="1"/>
          </p:cNvSpPr>
          <p:nvPr/>
        </p:nvSpPr>
        <p:spPr bwMode="auto">
          <a:xfrm>
            <a:off x="8097254" y="1503645"/>
            <a:ext cx="2057400" cy="201881"/>
          </a:xfrm>
          <a:prstGeom prst="rect">
            <a:avLst/>
          </a:prstGeom>
          <a:solidFill>
            <a:schemeClr val="bg1"/>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ct val="30000"/>
              </a:spcBef>
              <a:spcAft>
                <a:spcPts val="0"/>
              </a:spcAft>
              <a:buClrTx/>
              <a:buSzTx/>
              <a:buFontTx/>
              <a:buNone/>
              <a:tabLst/>
              <a:defRPr/>
            </a:pPr>
            <a:r>
              <a:rPr kumimoji="1" lang="ja-JP" altLang="en-US" sz="14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調整状況・調整の進め方</a:t>
            </a:r>
          </a:p>
        </p:txBody>
      </p:sp>
      <p:sp>
        <p:nvSpPr>
          <p:cNvPr id="17" name="正方形/長方形 16">
            <a:extLst>
              <a:ext uri="{FF2B5EF4-FFF2-40B4-BE49-F238E27FC236}">
                <a16:creationId xmlns:a16="http://schemas.microsoft.com/office/drawing/2014/main" id="{6CBA3471-5E69-E235-FFD1-348893A5C243}"/>
              </a:ext>
            </a:extLst>
          </p:cNvPr>
          <p:cNvSpPr/>
          <p:nvPr/>
        </p:nvSpPr>
        <p:spPr>
          <a:xfrm>
            <a:off x="6476958" y="1805112"/>
            <a:ext cx="5283200" cy="4432173"/>
          </a:xfrm>
          <a:prstGeom prst="rect">
            <a:avLst/>
          </a:prstGeom>
          <a:no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endParaRPr kumimoji="1" lang="ja-JP" altLang="en-US" sz="1400" err="1">
              <a:solidFill>
                <a:schemeClr val="tx1"/>
              </a:solidFill>
            </a:endParaRPr>
          </a:p>
        </p:txBody>
      </p:sp>
      <p:sp>
        <p:nvSpPr>
          <p:cNvPr id="4" name="正方形/長方形 3">
            <a:extLst>
              <a:ext uri="{FF2B5EF4-FFF2-40B4-BE49-F238E27FC236}">
                <a16:creationId xmlns:a16="http://schemas.microsoft.com/office/drawing/2014/main" id="{42E330AD-5F2E-67DF-730F-B63E459D8248}"/>
              </a:ext>
            </a:extLst>
          </p:cNvPr>
          <p:cNvSpPr/>
          <p:nvPr/>
        </p:nvSpPr>
        <p:spPr>
          <a:xfrm>
            <a:off x="9773219" y="60635"/>
            <a:ext cx="2254024" cy="720000"/>
          </a:xfrm>
          <a:prstGeom prst="rect">
            <a:avLst/>
          </a:prstGeom>
          <a:solidFill>
            <a:schemeClr val="accent2">
              <a:lumMod val="10000"/>
              <a:lumOff val="90000"/>
            </a:schemeClr>
          </a:solid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lang="ja-JP" altLang="en-US" sz="1200">
                <a:solidFill>
                  <a:schemeClr val="tx1"/>
                </a:solidFill>
                <a:latin typeface="+mn-ea"/>
              </a:rPr>
              <a:t>②</a:t>
            </a:r>
            <a:r>
              <a:rPr lang="en-US" altLang="ja-JP" sz="1200">
                <a:solidFill>
                  <a:schemeClr val="tx1"/>
                </a:solidFill>
                <a:latin typeface="+mn-ea"/>
              </a:rPr>
              <a:t>‐(2)</a:t>
            </a:r>
            <a:r>
              <a:rPr lang="ja-JP" altLang="en-US" sz="1200">
                <a:solidFill>
                  <a:schemeClr val="tx1"/>
                </a:solidFill>
                <a:latin typeface="+mn-ea"/>
              </a:rPr>
              <a:t>実施場所の選定</a:t>
            </a:r>
            <a:endParaRPr lang="en-US" altLang="ja-JP" sz="1200">
              <a:solidFill>
                <a:schemeClr val="tx1"/>
              </a:solidFill>
              <a:latin typeface="+mn-ea"/>
            </a:endParaRPr>
          </a:p>
          <a:p>
            <a:r>
              <a:rPr lang="ja-JP" altLang="en-US" sz="1200">
                <a:solidFill>
                  <a:schemeClr val="tx1"/>
                </a:solidFill>
                <a:latin typeface="+mn-ea"/>
              </a:rPr>
              <a:t>②</a:t>
            </a:r>
            <a:r>
              <a:rPr lang="en-US" altLang="ja-JP" sz="1200">
                <a:solidFill>
                  <a:schemeClr val="tx1"/>
                </a:solidFill>
                <a:latin typeface="+mn-ea"/>
              </a:rPr>
              <a:t>‐(3)</a:t>
            </a:r>
            <a:r>
              <a:rPr lang="ja-JP" altLang="en-US" sz="1200">
                <a:solidFill>
                  <a:schemeClr val="tx1"/>
                </a:solidFill>
                <a:latin typeface="+mn-ea"/>
              </a:rPr>
              <a:t>実施場所の調整</a:t>
            </a:r>
            <a:endParaRPr lang="en-US" altLang="ja-JP" sz="1200">
              <a:solidFill>
                <a:schemeClr val="tx1"/>
              </a:solidFill>
              <a:latin typeface="+mn-ea"/>
            </a:endParaRPr>
          </a:p>
        </p:txBody>
      </p:sp>
      <p:sp>
        <p:nvSpPr>
          <p:cNvPr id="3" name="テキスト プレースホルダー 8">
            <a:extLst>
              <a:ext uri="{FF2B5EF4-FFF2-40B4-BE49-F238E27FC236}">
                <a16:creationId xmlns:a16="http://schemas.microsoft.com/office/drawing/2014/main" id="{E6CB746A-60E3-5EEB-CB62-2FB69CEA4375}"/>
              </a:ext>
            </a:extLst>
          </p:cNvPr>
          <p:cNvSpPr>
            <a:spLocks noGrp="1"/>
          </p:cNvSpPr>
          <p:nvPr>
            <p:ph type="body" sz="quarter" idx="13"/>
          </p:nvPr>
        </p:nvSpPr>
        <p:spPr>
          <a:xfrm>
            <a:off x="164757" y="938530"/>
            <a:ext cx="12027243" cy="421740"/>
          </a:xfrm>
        </p:spPr>
        <p:txBody>
          <a:bodyPr/>
          <a:lstStyle/>
          <a:p>
            <a:endParaRPr kumimoji="1" lang="ja-JP" altLang="en-US"/>
          </a:p>
        </p:txBody>
      </p:sp>
      <p:sp>
        <p:nvSpPr>
          <p:cNvPr id="24" name="正方形/長方形 23">
            <a:extLst>
              <a:ext uri="{FF2B5EF4-FFF2-40B4-BE49-F238E27FC236}">
                <a16:creationId xmlns:a16="http://schemas.microsoft.com/office/drawing/2014/main" id="{FD0E8564-E4B5-3208-7E22-2D40D22D16DD}"/>
              </a:ext>
            </a:extLst>
          </p:cNvPr>
          <p:cNvSpPr/>
          <p:nvPr/>
        </p:nvSpPr>
        <p:spPr>
          <a:xfrm>
            <a:off x="1073688" y="4287310"/>
            <a:ext cx="5150131" cy="1949979"/>
          </a:xfrm>
          <a:prstGeom prst="rect">
            <a:avLst/>
          </a:prstGeom>
          <a:no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a:endParaRPr kumimoji="1" lang="ja-JP" altLang="en-US" sz="1400" err="1">
              <a:solidFill>
                <a:schemeClr val="tx1"/>
              </a:solidFill>
            </a:endParaRPr>
          </a:p>
        </p:txBody>
      </p:sp>
      <p:cxnSp>
        <p:nvCxnSpPr>
          <p:cNvPr id="26" name="直線コネクタ 10">
            <a:extLst>
              <a:ext uri="{FF2B5EF4-FFF2-40B4-BE49-F238E27FC236}">
                <a16:creationId xmlns:a16="http://schemas.microsoft.com/office/drawing/2014/main" id="{AC97C102-B76E-DCAF-C8C2-1135F58A2E05}"/>
              </a:ext>
            </a:extLst>
          </p:cNvPr>
          <p:cNvCxnSpPr>
            <a:cxnSpLocks/>
          </p:cNvCxnSpPr>
          <p:nvPr/>
        </p:nvCxnSpPr>
        <p:spPr bwMode="auto">
          <a:xfrm>
            <a:off x="1073688" y="4106486"/>
            <a:ext cx="5150131" cy="0"/>
          </a:xfrm>
          <a:prstGeom prst="line">
            <a:avLst/>
          </a:prstGeom>
          <a:solidFill>
            <a:schemeClr val="bg1"/>
          </a:solidFill>
          <a:ln w="12700" cap="flat" cmpd="sng" algn="ctr">
            <a:solidFill>
              <a:schemeClr val="tx1"/>
            </a:solidFill>
            <a:prstDash val="solid"/>
            <a:round/>
            <a:headEnd type="none" w="med" len="med"/>
            <a:tailEnd type="none" w="med" len="med"/>
          </a:ln>
          <a:effectLst/>
        </p:spPr>
      </p:cxnSp>
      <p:sp>
        <p:nvSpPr>
          <p:cNvPr id="27" name="Rectangle 5">
            <a:extLst>
              <a:ext uri="{FF2B5EF4-FFF2-40B4-BE49-F238E27FC236}">
                <a16:creationId xmlns:a16="http://schemas.microsoft.com/office/drawing/2014/main" id="{DD238F7F-3A22-59D3-9B3C-1CDA7ECFBAE2}"/>
              </a:ext>
            </a:extLst>
          </p:cNvPr>
          <p:cNvSpPr>
            <a:spLocks noChangeArrowheads="1"/>
          </p:cNvSpPr>
          <p:nvPr/>
        </p:nvSpPr>
        <p:spPr bwMode="auto">
          <a:xfrm>
            <a:off x="2903342" y="4005545"/>
            <a:ext cx="1490822" cy="201882"/>
          </a:xfrm>
          <a:prstGeom prst="rect">
            <a:avLst/>
          </a:prstGeom>
          <a:solidFill>
            <a:schemeClr val="bg1"/>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ct val="30000"/>
              </a:spcBef>
              <a:spcAft>
                <a:spcPts val="0"/>
              </a:spcAft>
              <a:buClrTx/>
              <a:buSzTx/>
              <a:buFontTx/>
              <a:buNone/>
              <a:tabLst/>
              <a:defRPr/>
            </a:pPr>
            <a:r>
              <a:rPr kumimoji="1" lang="ja-JP" altLang="en-US" sz="14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選定理由</a:t>
            </a:r>
          </a:p>
        </p:txBody>
      </p:sp>
      <p:sp>
        <p:nvSpPr>
          <p:cNvPr id="8" name="AutoShape 10">
            <a:extLst>
              <a:ext uri="{FF2B5EF4-FFF2-40B4-BE49-F238E27FC236}">
                <a16:creationId xmlns:a16="http://schemas.microsoft.com/office/drawing/2014/main" id="{3712233C-C24B-428F-B134-6F97BBA87E1E}"/>
              </a:ext>
            </a:extLst>
          </p:cNvPr>
          <p:cNvSpPr>
            <a:spLocks noChangeArrowheads="1"/>
          </p:cNvSpPr>
          <p:nvPr/>
        </p:nvSpPr>
        <p:spPr bwMode="auto">
          <a:xfrm>
            <a:off x="4908525" y="2230659"/>
            <a:ext cx="6912000" cy="3887905"/>
          </a:xfrm>
          <a:prstGeom prst="rect">
            <a:avLst/>
          </a:prstGeom>
          <a:solidFill>
            <a:schemeClr val="accent4">
              <a:lumMod val="20000"/>
              <a:lumOff val="80000"/>
            </a:schemeClr>
          </a:solidFill>
          <a:ln w="19050">
            <a:solidFill>
              <a:sysClr val="windowText" lastClr="000000"/>
            </a:solidFill>
            <a:round/>
            <a:headEnd/>
            <a:tailEnd/>
          </a:ln>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1" kern="0">
                <a:solidFill>
                  <a:srgbClr val="000000"/>
                </a:solidFill>
                <a:latin typeface="Meiryo UI" panose="020B0604030504040204" pitchFamily="50" charset="-128"/>
                <a:ea typeface="Meiryo UI"/>
              </a:rPr>
              <a:t>実証</a:t>
            </a:r>
            <a:r>
              <a:rPr kumimoji="0" lang="ja-JP" altLang="en-US" sz="1400" b="1"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場所を地図など使用して具体的に</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記載ください。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kern="0">
                <a:solidFill>
                  <a:srgbClr val="000000"/>
                </a:solidFill>
                <a:latin typeface="Meiryo UI" panose="020B0604030504040204" pitchFamily="50" charset="-128"/>
                <a:ea typeface="Meiryo UI"/>
              </a:rPr>
              <a:t>複数の場所にて実証を行う場合は、ページを追加し、全ての実証場所を記載ください。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kern="0">
                <a:solidFill>
                  <a:srgbClr val="000000"/>
                </a:solidFill>
                <a:latin typeface="Meiryo UI" panose="020B0604030504040204" pitchFamily="50" charset="-128"/>
                <a:ea typeface="Meiryo UI"/>
              </a:rPr>
              <a:t>「募集要領</a:t>
            </a:r>
            <a:r>
              <a:rPr kumimoji="0" lang="en-US" altLang="ja-JP" sz="1400" kern="0">
                <a:solidFill>
                  <a:srgbClr val="000000"/>
                </a:solidFill>
                <a:latin typeface="Meiryo UI" panose="020B0604030504040204" pitchFamily="50" charset="-128"/>
                <a:ea typeface="Meiryo UI"/>
              </a:rPr>
              <a:t>3</a:t>
            </a:r>
            <a:r>
              <a:rPr kumimoji="0" lang="ja-JP" altLang="en-US" sz="1400" kern="0">
                <a:solidFill>
                  <a:srgbClr val="000000"/>
                </a:solidFill>
                <a:latin typeface="Meiryo UI" panose="020B0604030504040204" pitchFamily="50" charset="-128"/>
                <a:ea typeface="Meiryo UI"/>
              </a:rPr>
              <a:t>（</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）④」 </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ja-JP" altLang="en-US" sz="1400" kern="0">
                <a:solidFill>
                  <a:srgbClr val="000000"/>
                </a:solidFill>
                <a:latin typeface="Meiryo UI" panose="020B0604030504040204" pitchFamily="50" charset="-128"/>
                <a:ea typeface="Meiryo UI"/>
              </a:rPr>
              <a:t>募集</a:t>
            </a:r>
            <a:r>
              <a:rPr kumimoji="0" lang="zh-TW"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要領</a:t>
            </a:r>
            <a:r>
              <a:rPr kumimoji="0" lang="en-US" altLang="zh-TW"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6</a:t>
            </a:r>
            <a:r>
              <a:rPr kumimoji="0" lang="zh-TW"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en-US" altLang="zh-TW"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3</a:t>
            </a:r>
            <a:r>
              <a:rPr kumimoji="0" lang="zh-TW"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」を踏まえ、以下に留意して記載ください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42950" lvl="1" indent="-285750" defTabSz="457200">
              <a:spcBef>
                <a:spcPts val="600"/>
              </a:spcBef>
              <a:buFont typeface="Wingdings" panose="05000000000000000000" pitchFamily="2" charset="2"/>
              <a:buChar char="ü"/>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実証を行う場所について、具体的な場所が示されているか。また、東京特有の地域性や環境条件を踏まえ、都での社会実装に向けて広く有効な検証結果を得られる場所か</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42950" lvl="1" indent="-285750" defTabSz="457200">
              <a:spcBef>
                <a:spcPts val="600"/>
              </a:spcBef>
              <a:buFont typeface="Wingdings" panose="05000000000000000000" pitchFamily="2" charset="2"/>
              <a:buChar char="ü"/>
              <a:defRPr/>
            </a:pPr>
            <a:r>
              <a:rPr kumimoji="0" lang="ja-JP" altLang="en-US" sz="1400" kern="0">
                <a:solidFill>
                  <a:srgbClr val="000000"/>
                </a:solidFill>
                <a:latin typeface="Meiryo UI" panose="020B0604030504040204" pitchFamily="50" charset="-128"/>
                <a:ea typeface="Meiryo UI"/>
              </a:rPr>
              <a:t>対象施設の施設管理者とその連絡先を記載すること</a:t>
            </a:r>
            <a:br>
              <a:rPr kumimoji="0" lang="en-US" altLang="ja-JP" sz="1400" kern="0">
                <a:solidFill>
                  <a:srgbClr val="000000"/>
                </a:solidFill>
                <a:latin typeface="Meiryo UI" panose="020B0604030504040204" pitchFamily="50" charset="-128"/>
                <a:ea typeface="Meiryo UI"/>
              </a:rPr>
            </a:br>
            <a:r>
              <a:rPr kumimoji="0" lang="en-US" altLang="ja-JP" sz="1400" kern="0">
                <a:solidFill>
                  <a:srgbClr val="000000"/>
                </a:solidFill>
                <a:latin typeface="Meiryo UI" panose="020B0604030504040204" pitchFamily="50" charset="-128"/>
                <a:ea typeface="Meiryo UI"/>
              </a:rPr>
              <a:t>※</a:t>
            </a:r>
            <a:r>
              <a:rPr kumimoji="0" lang="ja-JP" altLang="en-US" sz="1400" kern="0">
                <a:solidFill>
                  <a:srgbClr val="000000"/>
                </a:solidFill>
                <a:latin typeface="Meiryo UI" panose="020B0604030504040204" pitchFamily="50" charset="-128"/>
                <a:ea typeface="Meiryo UI"/>
              </a:rPr>
              <a:t>調整状況等の確認のため、事務局よりご連絡をさせていただく可能性がございます</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実証を行う場所について、事前の調整が完了しており、その場所で実証を実施できることが確定しているか</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事前の調整が完了してない場合であって、かつ、外部の施設を賃借する予定がある場合は、現時点での調整状況、施設の賃借調整に係る関係者、調整の進め方および調整の各工程に要する期間が根拠とともに明確に提示されているか</a:t>
            </a:r>
          </a:p>
        </p:txBody>
      </p:sp>
    </p:spTree>
    <p:extLst>
      <p:ext uri="{BB962C8B-B14F-4D97-AF65-F5344CB8AC3E}">
        <p14:creationId xmlns:p14="http://schemas.microsoft.com/office/powerpoint/2010/main" val="13077303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71157E1D-98B5-4078-AC4A-C7F780DD6EB0}"/>
              </a:ext>
            </a:extLst>
          </p:cNvPr>
          <p:cNvGraphicFramePr>
            <a:graphicFrameLocks noChangeAspect="1"/>
          </p:cNvGraphicFramePr>
          <p:nvPr>
            <p:custDataLst>
              <p:tags r:id="rId1"/>
            </p:custDataLst>
            <p:extLst>
              <p:ext uri="{D42A27DB-BD31-4B8C-83A1-F6EECF244321}">
                <p14:modId xmlns:p14="http://schemas.microsoft.com/office/powerpoint/2010/main" val="404206727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624" imgH="623" progId="TCLayout.ActiveDocument.1">
                  <p:embed/>
                </p:oleObj>
              </mc:Choice>
              <mc:Fallback>
                <p:oleObj name="think-cell スライド" r:id="rId4" imgW="624" imgH="623" progId="TCLayout.ActiveDocument.1">
                  <p:embed/>
                  <p:pic>
                    <p:nvPicPr>
                      <p:cNvPr id="6" name="think-cell data - do not delete" hidden="1">
                        <a:extLst>
                          <a:ext uri="{FF2B5EF4-FFF2-40B4-BE49-F238E27FC236}">
                            <a16:creationId xmlns:a16="http://schemas.microsoft.com/office/drawing/2014/main" id="{71157E1D-98B5-4078-AC4A-C7F780DD6EB0}"/>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タイトル 1"/>
          <p:cNvSpPr>
            <a:spLocks noGrp="1"/>
          </p:cNvSpPr>
          <p:nvPr>
            <p:ph type="title"/>
          </p:nvPr>
        </p:nvSpPr>
        <p:spPr/>
        <p:txBody>
          <a:bodyPr vert="horz"/>
          <a:lstStyle/>
          <a:p>
            <a:r>
              <a:rPr lang="en-US" altLang="ja-JP"/>
              <a:t>【</a:t>
            </a:r>
            <a:r>
              <a:rPr lang="ja-JP" altLang="en-US"/>
              <a:t>②応募事業内容</a:t>
            </a:r>
            <a:r>
              <a:rPr lang="en-US" altLang="ja-JP"/>
              <a:t>】</a:t>
            </a:r>
            <a:br>
              <a:rPr lang="en-US" altLang="ja-JP"/>
            </a:br>
            <a:r>
              <a:rPr lang="en-US" altLang="ja-JP"/>
              <a:t>【</a:t>
            </a:r>
            <a:r>
              <a:rPr lang="ja-JP" altLang="en-US"/>
              <a:t>実施体制</a:t>
            </a:r>
            <a:r>
              <a:rPr lang="en-US" altLang="ja-JP"/>
              <a:t>】</a:t>
            </a:r>
            <a:endParaRPr kumimoji="1" lang="ja-JP" altLang="en-US"/>
          </a:p>
        </p:txBody>
      </p:sp>
      <p:graphicFrame>
        <p:nvGraphicFramePr>
          <p:cNvPr id="56" name="Group 72">
            <a:extLst>
              <a:ext uri="{FF2B5EF4-FFF2-40B4-BE49-F238E27FC236}">
                <a16:creationId xmlns:a16="http://schemas.microsoft.com/office/drawing/2014/main" id="{5CA4FAAB-A778-474F-B2CA-70B6E835A19A}"/>
              </a:ext>
            </a:extLst>
          </p:cNvPr>
          <p:cNvGraphicFramePr>
            <a:graphicFrameLocks noGrp="1"/>
          </p:cNvGraphicFramePr>
          <p:nvPr>
            <p:extLst>
              <p:ext uri="{D42A27DB-BD31-4B8C-83A1-F6EECF244321}">
                <p14:modId xmlns:p14="http://schemas.microsoft.com/office/powerpoint/2010/main" val="334249280"/>
              </p:ext>
            </p:extLst>
          </p:nvPr>
        </p:nvGraphicFramePr>
        <p:xfrm>
          <a:off x="6277598" y="3877243"/>
          <a:ext cx="5545736" cy="1134195"/>
        </p:xfrm>
        <a:graphic>
          <a:graphicData uri="http://schemas.openxmlformats.org/drawingml/2006/table">
            <a:tbl>
              <a:tblPr/>
              <a:tblGrid>
                <a:gridCol w="458353">
                  <a:extLst>
                    <a:ext uri="{9D8B030D-6E8A-4147-A177-3AD203B41FA5}">
                      <a16:colId xmlns:a16="http://schemas.microsoft.com/office/drawing/2014/main" val="4099293094"/>
                    </a:ext>
                  </a:extLst>
                </a:gridCol>
                <a:gridCol w="1106153">
                  <a:extLst>
                    <a:ext uri="{9D8B030D-6E8A-4147-A177-3AD203B41FA5}">
                      <a16:colId xmlns:a16="http://schemas.microsoft.com/office/drawing/2014/main" val="20000"/>
                    </a:ext>
                  </a:extLst>
                </a:gridCol>
                <a:gridCol w="1040920">
                  <a:extLst>
                    <a:ext uri="{9D8B030D-6E8A-4147-A177-3AD203B41FA5}">
                      <a16:colId xmlns:a16="http://schemas.microsoft.com/office/drawing/2014/main" val="20001"/>
                    </a:ext>
                  </a:extLst>
                </a:gridCol>
                <a:gridCol w="1107202">
                  <a:extLst>
                    <a:ext uri="{9D8B030D-6E8A-4147-A177-3AD203B41FA5}">
                      <a16:colId xmlns:a16="http://schemas.microsoft.com/office/drawing/2014/main" val="20002"/>
                    </a:ext>
                  </a:extLst>
                </a:gridCol>
                <a:gridCol w="1833108">
                  <a:extLst>
                    <a:ext uri="{9D8B030D-6E8A-4147-A177-3AD203B41FA5}">
                      <a16:colId xmlns:a16="http://schemas.microsoft.com/office/drawing/2014/main" val="20003"/>
                    </a:ext>
                  </a:extLst>
                </a:gridCol>
              </a:tblGrid>
              <a:tr h="22999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200" b="1" i="0" u="none" strike="noStrike" cap="none" normalizeH="0" baseline="0">
                          <a:ln>
                            <a:noFill/>
                          </a:ln>
                          <a:solidFill>
                            <a:schemeClr val="bg1"/>
                          </a:solidFill>
                          <a:effectLst/>
                          <a:latin typeface="Meiryo UI" panose="020B0604030504040204" pitchFamily="50" charset="-128"/>
                          <a:ea typeface="Meiryo UI" panose="020B0604030504040204" pitchFamily="50" charset="-128"/>
                        </a:rPr>
                        <a:t>No.</a:t>
                      </a:r>
                      <a:endParaRPr kumimoji="0" lang="ja-JP" altLang="en-US" sz="1200" b="1" i="0" u="none" strike="noStrike" cap="none" normalizeH="0" baseline="0">
                        <a:ln>
                          <a:noFill/>
                        </a:ln>
                        <a:solidFill>
                          <a:schemeClr val="bg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tc gridSpan="2">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200" b="1" i="0" u="none" strike="noStrike" cap="none" normalizeH="0" baseline="0">
                          <a:ln>
                            <a:noFill/>
                          </a:ln>
                          <a:solidFill>
                            <a:schemeClr val="bg1"/>
                          </a:solidFill>
                          <a:effectLst/>
                          <a:latin typeface="Meiryo UI" panose="020B0604030504040204" pitchFamily="50" charset="-128"/>
                          <a:ea typeface="Meiryo UI" panose="020B0604030504040204" pitchFamily="50" charset="-128"/>
                        </a:rPr>
                        <a:t>事業者（例）</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tc hMerge="1">
                  <a:txBody>
                    <a:bodyPr/>
                    <a:lstStyle/>
                    <a:p>
                      <a:endParaRPr kumimoji="1" lang="ja-JP" altLang="en-US"/>
                    </a:p>
                  </a:txBody>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200" b="1" i="0" u="none" strike="noStrike" cap="none" normalizeH="0" baseline="0">
                          <a:ln>
                            <a:noFill/>
                          </a:ln>
                          <a:solidFill>
                            <a:schemeClr val="bg1"/>
                          </a:solidFill>
                          <a:effectLst/>
                          <a:latin typeface="Meiryo UI" panose="020B0604030504040204" pitchFamily="50" charset="-128"/>
                          <a:ea typeface="Meiryo UI" panose="020B0604030504040204" pitchFamily="50" charset="-128"/>
                        </a:rPr>
                        <a:t>従事予定者数</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200" b="1" i="0" u="none" strike="noStrike" cap="none" normalizeH="0" baseline="0">
                          <a:ln>
                            <a:noFill/>
                          </a:ln>
                          <a:solidFill>
                            <a:schemeClr val="bg1"/>
                          </a:solidFill>
                          <a:effectLst/>
                          <a:latin typeface="Meiryo UI" panose="020B0604030504040204" pitchFamily="50" charset="-128"/>
                          <a:ea typeface="Meiryo UI" panose="020B0604030504040204" pitchFamily="50" charset="-128"/>
                        </a:rPr>
                        <a:t>役割</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extLst>
                  <a:ext uri="{0D108BD9-81ED-4DB2-BD59-A6C34878D82A}">
                    <a16:rowId xmlns:a16="http://schemas.microsoft.com/office/drawing/2014/main" val="10000"/>
                  </a:ext>
                </a:extLst>
              </a:tr>
              <a:tr h="2866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１</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応募主体者</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XX</a:t>
                      </a:r>
                      <a:r>
                        <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株式会社</a:t>
                      </a:r>
                      <a:endParaRPr kumimoji="0" lang="en-US"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a:t>
                      </a:r>
                      <a:r>
                        <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人</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XXXX</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66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２</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連携事業者</a:t>
                      </a:r>
                      <a:endParaRPr kumimoji="0" lang="ja-JP" altLang="en-US" sz="1050" b="1"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XX</a:t>
                      </a:r>
                      <a:r>
                        <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株式会社</a:t>
                      </a:r>
                      <a:endParaRPr kumimoji="0" lang="en-US"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a:t>
                      </a:r>
                      <a:r>
                        <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人</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XXXX</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6625">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3</a:t>
                      </a:r>
                      <a:endPar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p>
                      <a:r>
                        <a:rPr lang="ja-JP" altLang="en-US" sz="1050"/>
                        <a:t>協力団体</a:t>
                      </a:r>
                      <a:endParaRPr lang="en-US" altLang="ja-JP" sz="1050"/>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58" name="正方形/長方形 57">
            <a:extLst>
              <a:ext uri="{FF2B5EF4-FFF2-40B4-BE49-F238E27FC236}">
                <a16:creationId xmlns:a16="http://schemas.microsoft.com/office/drawing/2014/main" id="{97F8D4A8-E964-4308-BDAD-FF2BAEB2565B}"/>
              </a:ext>
            </a:extLst>
          </p:cNvPr>
          <p:cNvSpPr/>
          <p:nvPr/>
        </p:nvSpPr>
        <p:spPr>
          <a:xfrm>
            <a:off x="8088547" y="1994732"/>
            <a:ext cx="1566065"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200">
                <a:solidFill>
                  <a:srgbClr val="000000"/>
                </a:solidFill>
                <a:latin typeface="Meiryo UI" panose="020B0604030504040204" pitchFamily="50" charset="-128"/>
                <a:ea typeface="Meiryo UI" panose="020B0604030504040204" pitchFamily="50" charset="-128"/>
              </a:rPr>
              <a:t>応募主体者</a:t>
            </a:r>
            <a:endParaRPr kumimoji="1" lang="ja-JP" altLang="en-US"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60" name="正方形/長方形 59">
            <a:extLst>
              <a:ext uri="{FF2B5EF4-FFF2-40B4-BE49-F238E27FC236}">
                <a16:creationId xmlns:a16="http://schemas.microsoft.com/office/drawing/2014/main" id="{97F8D4A8-E964-4308-BDAD-FF2BAEB2565B}"/>
              </a:ext>
            </a:extLst>
          </p:cNvPr>
          <p:cNvSpPr/>
          <p:nvPr/>
        </p:nvSpPr>
        <p:spPr>
          <a:xfrm>
            <a:off x="8088076" y="2635366"/>
            <a:ext cx="1566065"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連携事業者</a:t>
            </a:r>
            <a:r>
              <a:rPr kumimoji="1" lang="en-US" altLang="ja-JP" sz="120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B</a:t>
            </a:r>
            <a:endParaRPr kumimoji="1" lang="ja-JP" altLang="en-US" sz="120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63" name="正方形/長方形 62">
            <a:extLst>
              <a:ext uri="{FF2B5EF4-FFF2-40B4-BE49-F238E27FC236}">
                <a16:creationId xmlns:a16="http://schemas.microsoft.com/office/drawing/2014/main" id="{97F8D4A8-E964-4308-BDAD-FF2BAEB2565B}"/>
              </a:ext>
            </a:extLst>
          </p:cNvPr>
          <p:cNvSpPr/>
          <p:nvPr/>
        </p:nvSpPr>
        <p:spPr>
          <a:xfrm>
            <a:off x="6373840" y="2635366"/>
            <a:ext cx="1566065"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連携事業者</a:t>
            </a:r>
            <a:r>
              <a:rPr kumimoji="1" lang="en-US" altLang="ja-JP" sz="120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A</a:t>
            </a:r>
            <a:endParaRPr kumimoji="1" lang="ja-JP" altLang="en-US" sz="120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sp>
        <p:nvSpPr>
          <p:cNvPr id="64" name="正方形/長方形 63">
            <a:extLst>
              <a:ext uri="{FF2B5EF4-FFF2-40B4-BE49-F238E27FC236}">
                <a16:creationId xmlns:a16="http://schemas.microsoft.com/office/drawing/2014/main" id="{97F8D4A8-E964-4308-BDAD-FF2BAEB2565B}"/>
              </a:ext>
            </a:extLst>
          </p:cNvPr>
          <p:cNvSpPr/>
          <p:nvPr/>
        </p:nvSpPr>
        <p:spPr>
          <a:xfrm>
            <a:off x="9834618" y="3061792"/>
            <a:ext cx="1566065"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協力団体</a:t>
            </a:r>
          </a:p>
        </p:txBody>
      </p:sp>
      <p:cxnSp>
        <p:nvCxnSpPr>
          <p:cNvPr id="5" name="直線コネクタ 4"/>
          <p:cNvCxnSpPr>
            <a:stCxn id="58" idx="2"/>
            <a:endCxn id="60" idx="0"/>
          </p:cNvCxnSpPr>
          <p:nvPr/>
        </p:nvCxnSpPr>
        <p:spPr>
          <a:xfrm flipH="1">
            <a:off x="8871109" y="2339039"/>
            <a:ext cx="471" cy="296327"/>
          </a:xfrm>
          <a:prstGeom prst="line">
            <a:avLst/>
          </a:prstGeom>
          <a:ln/>
        </p:spPr>
        <p:style>
          <a:lnRef idx="1">
            <a:schemeClr val="accent6"/>
          </a:lnRef>
          <a:fillRef idx="0">
            <a:schemeClr val="accent6"/>
          </a:fillRef>
          <a:effectRef idx="0">
            <a:schemeClr val="accent6"/>
          </a:effectRef>
          <a:fontRef idx="minor">
            <a:schemeClr val="tx1"/>
          </a:fontRef>
        </p:style>
      </p:cxnSp>
      <p:cxnSp>
        <p:nvCxnSpPr>
          <p:cNvPr id="7" name="カギ線コネクタ 6"/>
          <p:cNvCxnSpPr>
            <a:stCxn id="58" idx="2"/>
            <a:endCxn id="63" idx="0"/>
          </p:cNvCxnSpPr>
          <p:nvPr/>
        </p:nvCxnSpPr>
        <p:spPr>
          <a:xfrm rot="5400000">
            <a:off x="7866064" y="1629849"/>
            <a:ext cx="296327" cy="1714707"/>
          </a:xfrm>
          <a:prstGeom prst="bentConnector3">
            <a:avLst/>
          </a:prstGeom>
          <a:ln/>
        </p:spPr>
        <p:style>
          <a:lnRef idx="1">
            <a:schemeClr val="accent6"/>
          </a:lnRef>
          <a:fillRef idx="0">
            <a:schemeClr val="accent6"/>
          </a:fillRef>
          <a:effectRef idx="0">
            <a:schemeClr val="accent6"/>
          </a:effectRef>
          <a:fontRef idx="minor">
            <a:schemeClr val="tx1"/>
          </a:fontRef>
        </p:style>
      </p:cxnSp>
      <p:cxnSp>
        <p:nvCxnSpPr>
          <p:cNvPr id="65" name="カギ線コネクタ 64"/>
          <p:cNvCxnSpPr>
            <a:stCxn id="58" idx="3"/>
            <a:endCxn id="64" idx="0"/>
          </p:cNvCxnSpPr>
          <p:nvPr/>
        </p:nvCxnSpPr>
        <p:spPr>
          <a:xfrm>
            <a:off x="9654612" y="2166886"/>
            <a:ext cx="963039" cy="894906"/>
          </a:xfrm>
          <a:prstGeom prst="bentConnector2">
            <a:avLst/>
          </a:prstGeom>
          <a:ln/>
        </p:spPr>
        <p:style>
          <a:lnRef idx="1">
            <a:schemeClr val="accent6"/>
          </a:lnRef>
          <a:fillRef idx="0">
            <a:schemeClr val="accent6"/>
          </a:fillRef>
          <a:effectRef idx="0">
            <a:schemeClr val="accent6"/>
          </a:effectRef>
          <a:fontRef idx="minor">
            <a:schemeClr val="tx1"/>
          </a:fontRef>
        </p:style>
      </p:cxnSp>
      <p:sp>
        <p:nvSpPr>
          <p:cNvPr id="75" name="テキスト ボックス 1">
            <a:extLst>
              <a:ext uri="{FF2B5EF4-FFF2-40B4-BE49-F238E27FC236}">
                <a16:creationId xmlns:a16="http://schemas.microsoft.com/office/drawing/2014/main" id="{EE83D720-2FB3-4314-B6B0-868F23EDCC67}"/>
              </a:ext>
            </a:extLst>
          </p:cNvPr>
          <p:cNvSpPr txBox="1">
            <a:spLocks noChangeArrowheads="1"/>
          </p:cNvSpPr>
          <p:nvPr/>
        </p:nvSpPr>
        <p:spPr bwMode="auto">
          <a:xfrm>
            <a:off x="7392138" y="1343821"/>
            <a:ext cx="4428387" cy="513619"/>
          </a:xfrm>
          <a:prstGeom prst="rect">
            <a:avLst/>
          </a:prstGeom>
          <a:solidFill>
            <a:schemeClr val="accent4">
              <a:lumMod val="20000"/>
              <a:lumOff val="80000"/>
            </a:schemeClr>
          </a:solidFill>
          <a:ln w="19050">
            <a:solidFill>
              <a:sysClr val="windowText" lastClr="000000"/>
            </a:solidFill>
            <a:round/>
            <a:headEnd/>
            <a:tailEnd/>
          </a:ln>
          <a:effectLst/>
        </p:spPr>
        <p:txBody>
          <a:bodyPr anchor="ctr"/>
          <a:lstStyle>
            <a:defPPr>
              <a:defRPr lang="ja-JP"/>
            </a:defPPr>
            <a:lvl1pPr marL="285750" marR="0" lvl="0" indent="-285750" defTabSz="457200" fontAlgn="auto">
              <a:lnSpc>
                <a:spcPct val="100000"/>
              </a:lnSpc>
              <a:spcBef>
                <a:spcPts val="600"/>
              </a:spcBef>
              <a:spcAft>
                <a:spcPts val="0"/>
              </a:spcAft>
              <a:buClrTx/>
              <a:buSzTx/>
              <a:buFont typeface="Arial" panose="020B0604020202020204" pitchFamily="34" charset="0"/>
              <a:buChar char="•"/>
              <a:tabLst/>
              <a:defRPr kumimoji="0" sz="1400" b="0" i="0" u="none" strike="noStrike" kern="0" cap="none" spc="0" normalizeH="0" baseline="0">
                <a:ln>
                  <a:noFill/>
                </a:ln>
                <a:solidFill>
                  <a:prstClr val="black"/>
                </a:solidFill>
                <a:effectLst/>
                <a:uLnTx/>
                <a:uFillTx/>
                <a:latin typeface="Meiryo UI" panose="020B0604030504040204" pitchFamily="50" charset="-128"/>
              </a:defRPr>
            </a:lvl1pPr>
            <a:lvl2pPr marL="742950" marR="0" lvl="1" indent="-285750" defTabSz="457200" fontAlgn="auto">
              <a:lnSpc>
                <a:spcPct val="100000"/>
              </a:lnSpc>
              <a:spcBef>
                <a:spcPts val="600"/>
              </a:spcBef>
              <a:spcAft>
                <a:spcPts val="0"/>
              </a:spcAft>
              <a:buClrTx/>
              <a:buSzTx/>
              <a:buFont typeface="Wingdings" panose="05000000000000000000" pitchFamily="2" charset="2"/>
              <a:buChar char="ü"/>
              <a:tabLst/>
              <a:defRPr kumimoji="0" sz="1400" b="0" i="0" u="none" strike="noStrike" kern="0" cap="none" spc="0" normalizeH="0" baseline="0">
                <a:ln>
                  <a:noFill/>
                </a:ln>
                <a:solidFill>
                  <a:srgbClr val="C00000"/>
                </a:solidFill>
                <a:effectLst/>
                <a:uLnTx/>
                <a:uFillTx/>
                <a:latin typeface="Meiryo UI" panose="020B0604030504040204" pitchFamily="50" charset="-128"/>
              </a:defRPr>
            </a:lvl2pPr>
          </a:lstStyle>
          <a:p>
            <a:pPr marL="0" marR="0" lvl="0" indent="0" algn="l" defTabSz="457200" rtl="0" eaLnBrk="1" fontAlgn="auto" latinLnBrk="0" hangingPunct="1">
              <a:lnSpc>
                <a:spcPct val="100000"/>
              </a:lnSpc>
              <a:spcBef>
                <a:spcPts val="600"/>
              </a:spcBef>
              <a:spcAft>
                <a:spcPts val="0"/>
              </a:spcAft>
              <a:buClrTx/>
              <a:buSzTx/>
              <a:buFont typeface="Arial" panose="020B0604020202020204" pitchFamily="34" charset="0"/>
              <a:buNone/>
              <a:tabLst/>
              <a:defRPr/>
            </a:pPr>
            <a:r>
              <a:rPr kumimoji="0" lang="ja-JP" altLang="en-US" sz="1400" b="0" i="0" u="none" strike="noStrike" kern="0" cap="none" spc="0" normalizeH="0" baseline="0" noProof="0">
                <a:ln>
                  <a:noFill/>
                </a:ln>
                <a:solidFill>
                  <a:prstClr val="black"/>
                </a:solidFill>
                <a:effectLst/>
                <a:uLnTx/>
                <a:uFillTx/>
                <a:latin typeface="Meiryo UI" panose="020B0604030504040204" pitchFamily="50" charset="-128"/>
                <a:ea typeface="Meiryo UI"/>
                <a:cs typeface="+mn-cs"/>
              </a:rPr>
              <a:t>複数事業者による実施の場合役割分担を記載すること</a:t>
            </a:r>
            <a:endParaRPr kumimoji="0" lang="en-US" altLang="ja-JP" sz="1400" b="0" i="0" u="none" strike="noStrike" kern="0" cap="none" spc="0" normalizeH="0" baseline="0" noProof="0">
              <a:ln>
                <a:noFill/>
              </a:ln>
              <a:solidFill>
                <a:prstClr val="black"/>
              </a:solidFill>
              <a:effectLst/>
              <a:uLnTx/>
              <a:uFillTx/>
              <a:latin typeface="Meiryo UI" panose="020B0604030504040204" pitchFamily="50" charset="-128"/>
              <a:ea typeface="Meiryo UI"/>
              <a:cs typeface="+mn-cs"/>
            </a:endParaRPr>
          </a:p>
        </p:txBody>
      </p:sp>
      <p:graphicFrame>
        <p:nvGraphicFramePr>
          <p:cNvPr id="76" name="Group 72">
            <a:extLst>
              <a:ext uri="{FF2B5EF4-FFF2-40B4-BE49-F238E27FC236}">
                <a16:creationId xmlns:a16="http://schemas.microsoft.com/office/drawing/2014/main" id="{5CA4FAAB-A778-474F-B2CA-70B6E835A19A}"/>
              </a:ext>
            </a:extLst>
          </p:cNvPr>
          <p:cNvGraphicFramePr>
            <a:graphicFrameLocks noGrp="1"/>
          </p:cNvGraphicFramePr>
          <p:nvPr>
            <p:extLst>
              <p:ext uri="{D42A27DB-BD31-4B8C-83A1-F6EECF244321}">
                <p14:modId xmlns:p14="http://schemas.microsoft.com/office/powerpoint/2010/main" val="867888743"/>
              </p:ext>
            </p:extLst>
          </p:nvPr>
        </p:nvGraphicFramePr>
        <p:xfrm>
          <a:off x="371081" y="3877244"/>
          <a:ext cx="5106707" cy="1137372"/>
        </p:xfrm>
        <a:graphic>
          <a:graphicData uri="http://schemas.openxmlformats.org/drawingml/2006/table">
            <a:tbl>
              <a:tblPr/>
              <a:tblGrid>
                <a:gridCol w="443394">
                  <a:extLst>
                    <a:ext uri="{9D8B030D-6E8A-4147-A177-3AD203B41FA5}">
                      <a16:colId xmlns:a16="http://schemas.microsoft.com/office/drawing/2014/main" val="398132584"/>
                    </a:ext>
                  </a:extLst>
                </a:gridCol>
                <a:gridCol w="842276">
                  <a:extLst>
                    <a:ext uri="{9D8B030D-6E8A-4147-A177-3AD203B41FA5}">
                      <a16:colId xmlns:a16="http://schemas.microsoft.com/office/drawing/2014/main" val="20002"/>
                    </a:ext>
                  </a:extLst>
                </a:gridCol>
                <a:gridCol w="1306286">
                  <a:extLst>
                    <a:ext uri="{9D8B030D-6E8A-4147-A177-3AD203B41FA5}">
                      <a16:colId xmlns:a16="http://schemas.microsoft.com/office/drawing/2014/main" val="75540912"/>
                    </a:ext>
                  </a:extLst>
                </a:gridCol>
                <a:gridCol w="2514751">
                  <a:extLst>
                    <a:ext uri="{9D8B030D-6E8A-4147-A177-3AD203B41FA5}">
                      <a16:colId xmlns:a16="http://schemas.microsoft.com/office/drawing/2014/main" val="20003"/>
                    </a:ext>
                  </a:extLst>
                </a:gridCol>
              </a:tblGrid>
              <a:tr h="28434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1" i="0" u="none" strike="noStrike" cap="none" normalizeH="0" baseline="0">
                          <a:ln>
                            <a:noFill/>
                          </a:ln>
                          <a:solidFill>
                            <a:schemeClr val="bg1"/>
                          </a:solidFill>
                          <a:effectLst/>
                          <a:latin typeface="Meiryo UI" panose="020B0604030504040204" pitchFamily="50" charset="-128"/>
                          <a:ea typeface="Meiryo UI" panose="020B0604030504040204" pitchFamily="50" charset="-128"/>
                        </a:rPr>
                        <a:t>No.</a:t>
                      </a:r>
                      <a:endParaRPr kumimoji="0" lang="ja-JP" altLang="en-US" sz="1050" b="1" i="0" u="none" strike="noStrike" cap="none" normalizeH="0" baseline="0">
                        <a:ln>
                          <a:noFill/>
                        </a:ln>
                        <a:solidFill>
                          <a:schemeClr val="bg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1" i="0" u="none" strike="noStrike" cap="none" normalizeH="0" baseline="0">
                          <a:ln>
                            <a:noFill/>
                          </a:ln>
                          <a:solidFill>
                            <a:schemeClr val="bg1"/>
                          </a:solidFill>
                          <a:effectLst/>
                          <a:latin typeface="Meiryo UI" panose="020B0604030504040204" pitchFamily="50" charset="-128"/>
                          <a:ea typeface="Meiryo UI" panose="020B0604030504040204" pitchFamily="50" charset="-128"/>
                        </a:rPr>
                        <a:t>担当者</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1" i="0" u="none" strike="noStrike" cap="none" normalizeH="0" baseline="0">
                          <a:ln>
                            <a:noFill/>
                          </a:ln>
                          <a:solidFill>
                            <a:schemeClr val="bg1"/>
                          </a:solidFill>
                          <a:effectLst/>
                          <a:latin typeface="Meiryo UI" panose="020B0604030504040204" pitchFamily="50" charset="-128"/>
                          <a:ea typeface="Meiryo UI" panose="020B0604030504040204" pitchFamily="50" charset="-128"/>
                        </a:rPr>
                        <a:t>役割</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1" i="0" u="none" strike="noStrike" cap="none" normalizeH="0" baseline="0">
                          <a:ln>
                            <a:noFill/>
                          </a:ln>
                          <a:solidFill>
                            <a:schemeClr val="bg1"/>
                          </a:solidFill>
                          <a:effectLst/>
                          <a:latin typeface="Meiryo UI" panose="020B0604030504040204" pitchFamily="50" charset="-128"/>
                          <a:ea typeface="Meiryo UI" panose="020B0604030504040204" pitchFamily="50" charset="-128"/>
                        </a:rPr>
                        <a:t>実施項目</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solidFill>
                      <a:sysClr val="window" lastClr="FFFFFF">
                        <a:lumMod val="50000"/>
                      </a:sysClr>
                    </a:solidFill>
                  </a:tcPr>
                </a:tc>
                <a:extLst>
                  <a:ext uri="{0D108BD9-81ED-4DB2-BD59-A6C34878D82A}">
                    <a16:rowId xmlns:a16="http://schemas.microsoft.com/office/drawing/2014/main" val="10000"/>
                  </a:ext>
                </a:extLst>
              </a:tr>
              <a:tr h="28434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１</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XXX</a:t>
                      </a:r>
                      <a:endPar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事業責任者</a:t>
                      </a:r>
                      <a:endParaRPr kumimoji="0" lang="en-US"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全体管理</a:t>
                      </a:r>
                      <a:endParaRPr kumimoji="0" lang="en-US"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28434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２</a:t>
                      </a: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XXX</a:t>
                      </a:r>
                      <a:endPar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XXX</a:t>
                      </a:r>
                      <a:r>
                        <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実施担当者</a:t>
                      </a:r>
                      <a:endParaRPr kumimoji="0" lang="en-US"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XXX</a:t>
                      </a:r>
                      <a:r>
                        <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の実施</a:t>
                      </a:r>
                      <a:endParaRPr kumimoji="0" lang="en-US"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284343">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3</a:t>
                      </a:r>
                      <a:endPar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endParaRPr kumimoji="0" lang="ja-JP" altLang="en-US"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105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1050" b="0" i="0" u="none" strike="noStrike" cap="none" normalizeH="0" baseline="0" dirty="0">
                        <a:ln>
                          <a:noFill/>
                        </a:ln>
                        <a:solidFill>
                          <a:schemeClr val="tx1"/>
                        </a:solidFill>
                        <a:effectLst/>
                        <a:latin typeface="Meiryo UI" panose="020B0604030504040204" pitchFamily="50" charset="-128"/>
                        <a:ea typeface="Meiryo UI" panose="020B0604030504040204" pitchFamily="50" charset="-128"/>
                      </a:endParaRPr>
                    </a:p>
                  </a:txBody>
                  <a:tcPr anchor="ctr" horzOverflow="overflow">
                    <a:lnL w="12700" cap="flat" cmpd="sng" algn="ctr">
                      <a:solidFill>
                        <a:sysClr val="window" lastClr="FFFFFF">
                          <a:lumMod val="85000"/>
                        </a:sysClr>
                      </a:solidFill>
                      <a:prstDash val="solid"/>
                      <a:round/>
                      <a:headEnd type="none" w="med" len="med"/>
                      <a:tailEnd type="none" w="med" len="med"/>
                    </a:lnL>
                    <a:lnR w="12700" cap="flat" cmpd="sng" algn="ctr">
                      <a:solidFill>
                        <a:sysClr val="window" lastClr="FFFFFF">
                          <a:lumMod val="85000"/>
                        </a:sysClr>
                      </a:solidFill>
                      <a:prstDash val="solid"/>
                      <a:round/>
                      <a:headEnd type="none" w="med" len="med"/>
                      <a:tailEnd type="none" w="med" len="med"/>
                    </a:lnR>
                    <a:lnT w="12700" cap="flat" cmpd="sng" algn="ctr">
                      <a:solidFill>
                        <a:sysClr val="window" lastClr="FFFFFF">
                          <a:lumMod val="85000"/>
                        </a:sysClr>
                      </a:solidFill>
                      <a:prstDash val="solid"/>
                      <a:round/>
                      <a:headEnd type="none" w="med" len="med"/>
                      <a:tailEnd type="none" w="med" len="med"/>
                    </a:lnT>
                    <a:lnB w="12700" cap="flat" cmpd="sng" algn="ctr">
                      <a:solidFill>
                        <a:sysClr val="window" lastClr="FFFFFF">
                          <a:lumMod val="85000"/>
                        </a:sysClr>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bl>
          </a:graphicData>
        </a:graphic>
      </p:graphicFrame>
      <p:sp>
        <p:nvSpPr>
          <p:cNvPr id="77" name="正方形/長方形 76">
            <a:extLst>
              <a:ext uri="{FF2B5EF4-FFF2-40B4-BE49-F238E27FC236}">
                <a16:creationId xmlns:a16="http://schemas.microsoft.com/office/drawing/2014/main" id="{97F8D4A8-E964-4308-BDAD-FF2BAEB2565B}"/>
              </a:ext>
            </a:extLst>
          </p:cNvPr>
          <p:cNvSpPr/>
          <p:nvPr/>
        </p:nvSpPr>
        <p:spPr>
          <a:xfrm>
            <a:off x="1342574" y="1872942"/>
            <a:ext cx="2397437"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1.</a:t>
            </a:r>
            <a:r>
              <a:rPr lang="ja-JP" altLang="en-US" sz="1200">
                <a:solidFill>
                  <a:srgbClr val="000000"/>
                </a:solidFill>
                <a:latin typeface="Meiryo UI" panose="020B0604030504040204" pitchFamily="50" charset="-128"/>
                <a:ea typeface="Meiryo UI" panose="020B0604030504040204" pitchFamily="50" charset="-128"/>
              </a:rPr>
              <a:t>事業</a:t>
            </a:r>
            <a:r>
              <a:rPr kumimoji="1" lang="ja-JP" altLang="en-US"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責任者</a:t>
            </a:r>
          </a:p>
        </p:txBody>
      </p:sp>
      <p:sp>
        <p:nvSpPr>
          <p:cNvPr id="78" name="正方形/長方形 77">
            <a:extLst>
              <a:ext uri="{FF2B5EF4-FFF2-40B4-BE49-F238E27FC236}">
                <a16:creationId xmlns:a16="http://schemas.microsoft.com/office/drawing/2014/main" id="{97F8D4A8-E964-4308-BDAD-FF2BAEB2565B}"/>
              </a:ext>
            </a:extLst>
          </p:cNvPr>
          <p:cNvSpPr/>
          <p:nvPr/>
        </p:nvSpPr>
        <p:spPr>
          <a:xfrm>
            <a:off x="371081" y="2906948"/>
            <a:ext cx="1566065"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2.XX</a:t>
            </a:r>
            <a:r>
              <a:rPr kumimoji="1" lang="ja-JP" altLang="en-US"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担当</a:t>
            </a:r>
          </a:p>
        </p:txBody>
      </p:sp>
      <p:cxnSp>
        <p:nvCxnSpPr>
          <p:cNvPr id="80" name="カギ線コネクタ 79"/>
          <p:cNvCxnSpPr>
            <a:stCxn id="77" idx="2"/>
            <a:endCxn id="78" idx="0"/>
          </p:cNvCxnSpPr>
          <p:nvPr/>
        </p:nvCxnSpPr>
        <p:spPr>
          <a:xfrm rot="5400000">
            <a:off x="1502855" y="1868509"/>
            <a:ext cx="689699" cy="1387179"/>
          </a:xfrm>
          <a:prstGeom prst="bentConnector3">
            <a:avLst>
              <a:gd name="adj1" fmla="val 50000"/>
            </a:avLst>
          </a:prstGeom>
          <a:ln/>
        </p:spPr>
        <p:style>
          <a:lnRef idx="1">
            <a:schemeClr val="accent6"/>
          </a:lnRef>
          <a:fillRef idx="0">
            <a:schemeClr val="accent6"/>
          </a:fillRef>
          <a:effectRef idx="0">
            <a:schemeClr val="accent6"/>
          </a:effectRef>
          <a:fontRef idx="minor">
            <a:schemeClr val="tx1"/>
          </a:fontRef>
        </p:style>
      </p:cxnSp>
      <p:sp>
        <p:nvSpPr>
          <p:cNvPr id="81" name="正方形/長方形 80">
            <a:extLst>
              <a:ext uri="{FF2B5EF4-FFF2-40B4-BE49-F238E27FC236}">
                <a16:creationId xmlns:a16="http://schemas.microsoft.com/office/drawing/2014/main" id="{97F8D4A8-E964-4308-BDAD-FF2BAEB2565B}"/>
              </a:ext>
            </a:extLst>
          </p:cNvPr>
          <p:cNvSpPr/>
          <p:nvPr/>
        </p:nvSpPr>
        <p:spPr>
          <a:xfrm>
            <a:off x="2141401" y="2894866"/>
            <a:ext cx="1566065"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3.XX</a:t>
            </a:r>
            <a:r>
              <a:rPr kumimoji="1" lang="ja-JP" altLang="en-US"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担当</a:t>
            </a:r>
          </a:p>
        </p:txBody>
      </p:sp>
      <p:cxnSp>
        <p:nvCxnSpPr>
          <p:cNvPr id="82" name="カギ線コネクタ 81"/>
          <p:cNvCxnSpPr>
            <a:stCxn id="77" idx="2"/>
            <a:endCxn id="81" idx="0"/>
          </p:cNvCxnSpPr>
          <p:nvPr/>
        </p:nvCxnSpPr>
        <p:spPr>
          <a:xfrm rot="16200000" flipH="1">
            <a:off x="2394055" y="2364486"/>
            <a:ext cx="677617" cy="383141"/>
          </a:xfrm>
          <a:prstGeom prst="bentConnector3">
            <a:avLst>
              <a:gd name="adj1" fmla="val 50000"/>
            </a:avLst>
          </a:prstGeom>
          <a:ln/>
        </p:spPr>
        <p:style>
          <a:lnRef idx="1">
            <a:schemeClr val="accent6"/>
          </a:lnRef>
          <a:fillRef idx="0">
            <a:schemeClr val="accent6"/>
          </a:fillRef>
          <a:effectRef idx="0">
            <a:schemeClr val="accent6"/>
          </a:effectRef>
          <a:fontRef idx="minor">
            <a:schemeClr val="tx1"/>
          </a:fontRef>
        </p:style>
      </p:cxnSp>
      <p:sp>
        <p:nvSpPr>
          <p:cNvPr id="83" name="正方形/長方形 82">
            <a:extLst>
              <a:ext uri="{FF2B5EF4-FFF2-40B4-BE49-F238E27FC236}">
                <a16:creationId xmlns:a16="http://schemas.microsoft.com/office/drawing/2014/main" id="{97F8D4A8-E964-4308-BDAD-FF2BAEB2565B}"/>
              </a:ext>
            </a:extLst>
          </p:cNvPr>
          <p:cNvSpPr/>
          <p:nvPr/>
        </p:nvSpPr>
        <p:spPr>
          <a:xfrm>
            <a:off x="3911722" y="2906948"/>
            <a:ext cx="1566065"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XX</a:t>
            </a:r>
            <a:r>
              <a:rPr kumimoji="1" lang="ja-JP" altLang="en-US"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担当</a:t>
            </a:r>
          </a:p>
        </p:txBody>
      </p:sp>
      <p:cxnSp>
        <p:nvCxnSpPr>
          <p:cNvPr id="84" name="カギ線コネクタ 83"/>
          <p:cNvCxnSpPr>
            <a:stCxn id="77" idx="2"/>
            <a:endCxn id="83" idx="0"/>
          </p:cNvCxnSpPr>
          <p:nvPr/>
        </p:nvCxnSpPr>
        <p:spPr>
          <a:xfrm rot="16200000" flipH="1">
            <a:off x="3273175" y="1485367"/>
            <a:ext cx="689699" cy="2153462"/>
          </a:xfrm>
          <a:prstGeom prst="bentConnector3">
            <a:avLst>
              <a:gd name="adj1" fmla="val 50000"/>
            </a:avLst>
          </a:prstGeom>
          <a:ln/>
        </p:spPr>
        <p:style>
          <a:lnRef idx="1">
            <a:schemeClr val="accent6"/>
          </a:lnRef>
          <a:fillRef idx="0">
            <a:schemeClr val="accent6"/>
          </a:fillRef>
          <a:effectRef idx="0">
            <a:schemeClr val="accent6"/>
          </a:effectRef>
          <a:fontRef idx="minor">
            <a:schemeClr val="tx1"/>
          </a:fontRef>
        </p:style>
      </p:cxnSp>
      <p:sp>
        <p:nvSpPr>
          <p:cNvPr id="87" name="正方形/長方形 86">
            <a:extLst>
              <a:ext uri="{FF2B5EF4-FFF2-40B4-BE49-F238E27FC236}">
                <a16:creationId xmlns:a16="http://schemas.microsoft.com/office/drawing/2014/main" id="{97F8D4A8-E964-4308-BDAD-FF2BAEB2565B}"/>
              </a:ext>
            </a:extLst>
          </p:cNvPr>
          <p:cNvSpPr/>
          <p:nvPr/>
        </p:nvSpPr>
        <p:spPr>
          <a:xfrm>
            <a:off x="2141401" y="3451820"/>
            <a:ext cx="1566065" cy="34430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XX</a:t>
            </a:r>
            <a:r>
              <a:rPr kumimoji="1" lang="ja-JP" altLang="en-US" sz="12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担当</a:t>
            </a:r>
          </a:p>
        </p:txBody>
      </p:sp>
      <p:cxnSp>
        <p:nvCxnSpPr>
          <p:cNvPr id="89" name="直線コネクタ 88"/>
          <p:cNvCxnSpPr>
            <a:stCxn id="81" idx="2"/>
            <a:endCxn id="87" idx="0"/>
          </p:cNvCxnSpPr>
          <p:nvPr/>
        </p:nvCxnSpPr>
        <p:spPr>
          <a:xfrm>
            <a:off x="2924434" y="3239173"/>
            <a:ext cx="0" cy="212647"/>
          </a:xfrm>
          <a:prstGeom prst="line">
            <a:avLst/>
          </a:prstGeom>
          <a:ln/>
        </p:spPr>
        <p:style>
          <a:lnRef idx="1">
            <a:schemeClr val="accent6"/>
          </a:lnRef>
          <a:fillRef idx="0">
            <a:schemeClr val="accent6"/>
          </a:fillRef>
          <a:effectRef idx="0">
            <a:schemeClr val="accent6"/>
          </a:effectRef>
          <a:fontRef idx="minor">
            <a:schemeClr val="tx1"/>
          </a:fontRef>
        </p:style>
      </p:cxnSp>
      <p:sp>
        <p:nvSpPr>
          <p:cNvPr id="57" name="AutoShape 10">
            <a:extLst>
              <a:ext uri="{FF2B5EF4-FFF2-40B4-BE49-F238E27FC236}">
                <a16:creationId xmlns:a16="http://schemas.microsoft.com/office/drawing/2014/main" id="{DAB6380F-18A1-4D89-8C9E-607F6E59B69F}"/>
              </a:ext>
            </a:extLst>
          </p:cNvPr>
          <p:cNvSpPr>
            <a:spLocks noChangeArrowheads="1"/>
          </p:cNvSpPr>
          <p:nvPr/>
        </p:nvSpPr>
        <p:spPr bwMode="auto">
          <a:xfrm>
            <a:off x="2626809" y="4815827"/>
            <a:ext cx="6912000" cy="1701351"/>
          </a:xfrm>
          <a:prstGeom prst="rect">
            <a:avLst/>
          </a:prstGeom>
          <a:solidFill>
            <a:schemeClr val="accent4">
              <a:lumMod val="20000"/>
              <a:lumOff val="80000"/>
            </a:schemeClr>
          </a:solidFill>
          <a:ln w="19050">
            <a:solidFill>
              <a:sysClr val="windowText" lastClr="000000"/>
            </a:solidFill>
            <a:round/>
            <a:headEnd/>
            <a:tailEnd/>
          </a:ln>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1"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事業の実施における体制と参画者毎の役割</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を記載ください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285750" indent="-285750" defTabSz="457200">
              <a:spcBef>
                <a:spcPts val="600"/>
              </a:spcBef>
              <a:buFont typeface="Arial" panose="020B0604020202020204" pitchFamily="34" charset="0"/>
              <a:buChar char="•"/>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ja-JP" altLang="en-US" sz="1400" kern="0">
                <a:solidFill>
                  <a:srgbClr val="000000"/>
                </a:solidFill>
                <a:latin typeface="Meiryo UI" panose="020B0604030504040204" pitchFamily="50" charset="-128"/>
                <a:ea typeface="Meiryo UI"/>
              </a:rPr>
              <a:t>募集</a:t>
            </a:r>
            <a:r>
              <a:rPr kumimoji="0" lang="zh-TW"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要領</a:t>
            </a:r>
            <a:r>
              <a:rPr kumimoji="0" lang="en-US" altLang="zh-TW"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6</a:t>
            </a:r>
            <a:r>
              <a:rPr kumimoji="0" lang="zh-TW"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en-US" altLang="zh-TW"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3</a:t>
            </a:r>
            <a:r>
              <a:rPr kumimoji="0" lang="zh-TW"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」を踏まえ、以下に留意して記載ください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事業を円滑に遂行するための参画者が具体的に提示されているか</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体制における各参画者の役割</a:t>
            </a:r>
            <a:r>
              <a:rPr kumimoji="0" lang="ja-JP" altLang="en-US" sz="1400" b="0" i="0" u="none" kern="0" cap="none" spc="0" normalizeH="0" baseline="0" noProof="0">
                <a:ln>
                  <a:noFill/>
                </a:ln>
                <a:solidFill>
                  <a:srgbClr val="000000"/>
                </a:solidFill>
                <a:effectLst/>
                <a:uLnTx/>
                <a:uFillTx/>
                <a:latin typeface="Meiryo UI" panose="020B0604030504040204" pitchFamily="50" charset="-128"/>
                <a:ea typeface="Meiryo UI"/>
                <a:cs typeface="+mn-cs"/>
              </a:rPr>
              <a:t>及び関係性</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が示されているか</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p:txBody>
      </p:sp>
      <p:sp>
        <p:nvSpPr>
          <p:cNvPr id="92" name="テキスト ボックス 1">
            <a:extLst>
              <a:ext uri="{FF2B5EF4-FFF2-40B4-BE49-F238E27FC236}">
                <a16:creationId xmlns:a16="http://schemas.microsoft.com/office/drawing/2014/main" id="{EE83D720-2FB3-4314-B6B0-868F23EDCC67}"/>
              </a:ext>
            </a:extLst>
          </p:cNvPr>
          <p:cNvSpPr txBox="1">
            <a:spLocks noChangeArrowheads="1"/>
          </p:cNvSpPr>
          <p:nvPr/>
        </p:nvSpPr>
        <p:spPr bwMode="auto">
          <a:xfrm rot="868181">
            <a:off x="3860316" y="2409215"/>
            <a:ext cx="1250131" cy="235980"/>
          </a:xfrm>
          <a:prstGeom prst="rect">
            <a:avLst/>
          </a:prstGeom>
          <a:solidFill>
            <a:schemeClr val="bg1">
              <a:lumMod val="50000"/>
            </a:schemeClr>
          </a:solidFill>
          <a:ln>
            <a:noFill/>
          </a:ln>
        </p:spPr>
        <p:txBody>
          <a:bodyPr wrap="square" anchor="ctr">
            <a:no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rPr>
              <a:t>（イメージ）</a:t>
            </a:r>
          </a:p>
        </p:txBody>
      </p:sp>
      <p:sp>
        <p:nvSpPr>
          <p:cNvPr id="25" name="テキスト ボックス 1">
            <a:extLst>
              <a:ext uri="{FF2B5EF4-FFF2-40B4-BE49-F238E27FC236}">
                <a16:creationId xmlns:a16="http://schemas.microsoft.com/office/drawing/2014/main" id="{EE83D720-2FB3-4314-B6B0-868F23EDCC67}"/>
              </a:ext>
            </a:extLst>
          </p:cNvPr>
          <p:cNvSpPr txBox="1">
            <a:spLocks noChangeArrowheads="1"/>
          </p:cNvSpPr>
          <p:nvPr/>
        </p:nvSpPr>
        <p:spPr bwMode="auto">
          <a:xfrm rot="868181">
            <a:off x="10073910" y="2409215"/>
            <a:ext cx="1250131" cy="235980"/>
          </a:xfrm>
          <a:prstGeom prst="rect">
            <a:avLst/>
          </a:prstGeom>
          <a:solidFill>
            <a:schemeClr val="bg1">
              <a:lumMod val="50000"/>
            </a:schemeClr>
          </a:solidFill>
          <a:ln>
            <a:noFill/>
          </a:ln>
        </p:spPr>
        <p:txBody>
          <a:bodyPr wrap="square" anchor="ctr">
            <a:no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rPr>
              <a:t>（イメージ）</a:t>
            </a:r>
          </a:p>
        </p:txBody>
      </p:sp>
      <p:sp>
        <p:nvSpPr>
          <p:cNvPr id="8" name="正方形/長方形 7">
            <a:extLst>
              <a:ext uri="{FF2B5EF4-FFF2-40B4-BE49-F238E27FC236}">
                <a16:creationId xmlns:a16="http://schemas.microsoft.com/office/drawing/2014/main" id="{ED383F69-4B59-0A32-A337-B6A0C31F6EE6}"/>
              </a:ext>
            </a:extLst>
          </p:cNvPr>
          <p:cNvSpPr/>
          <p:nvPr/>
        </p:nvSpPr>
        <p:spPr>
          <a:xfrm>
            <a:off x="9773219" y="60635"/>
            <a:ext cx="2254024" cy="720000"/>
          </a:xfrm>
          <a:prstGeom prst="rect">
            <a:avLst/>
          </a:prstGeom>
          <a:solidFill>
            <a:schemeClr val="accent2">
              <a:lumMod val="10000"/>
              <a:lumOff val="90000"/>
            </a:schemeClr>
          </a:solid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lang="ja-JP" altLang="en-US" sz="1200">
                <a:solidFill>
                  <a:schemeClr val="tx1"/>
                </a:solidFill>
                <a:latin typeface="+mn-ea"/>
              </a:rPr>
              <a:t>②</a:t>
            </a:r>
            <a:r>
              <a:rPr lang="en-US" altLang="ja-JP" sz="1200">
                <a:solidFill>
                  <a:schemeClr val="tx1"/>
                </a:solidFill>
                <a:latin typeface="+mn-ea"/>
              </a:rPr>
              <a:t>‐(4)</a:t>
            </a:r>
            <a:r>
              <a:rPr lang="ja-JP" altLang="en-US" sz="1200">
                <a:solidFill>
                  <a:schemeClr val="tx1"/>
                </a:solidFill>
                <a:latin typeface="+mn-ea"/>
              </a:rPr>
              <a:t>実施体制</a:t>
            </a:r>
            <a:endParaRPr lang="en-US" altLang="ja-JP" sz="1200">
              <a:solidFill>
                <a:schemeClr val="tx1"/>
              </a:solidFill>
              <a:latin typeface="+mn-ea"/>
            </a:endParaRPr>
          </a:p>
          <a:p>
            <a:r>
              <a:rPr kumimoji="1" lang="ja-JP" altLang="en-US" sz="1200">
                <a:solidFill>
                  <a:schemeClr val="tx1"/>
                </a:solidFill>
                <a:latin typeface="+mn-ea"/>
              </a:rPr>
              <a:t>（ア）具体的な参画者</a:t>
            </a:r>
            <a:endParaRPr kumimoji="1" lang="en-US" altLang="ja-JP" sz="1200">
              <a:solidFill>
                <a:schemeClr val="tx1"/>
              </a:solidFill>
              <a:latin typeface="+mn-ea"/>
            </a:endParaRPr>
          </a:p>
          <a:p>
            <a:r>
              <a:rPr kumimoji="1" lang="ja-JP" altLang="en-US" sz="1200">
                <a:solidFill>
                  <a:schemeClr val="tx1"/>
                </a:solidFill>
                <a:latin typeface="+mn-ea"/>
              </a:rPr>
              <a:t>（イ）各参画者の役割と関係性</a:t>
            </a:r>
            <a:endParaRPr kumimoji="1" lang="en-US" altLang="ja-JP" sz="1200">
              <a:solidFill>
                <a:schemeClr val="tx1"/>
              </a:solidFill>
              <a:latin typeface="+mn-ea"/>
            </a:endParaRPr>
          </a:p>
        </p:txBody>
      </p:sp>
      <p:sp>
        <p:nvSpPr>
          <p:cNvPr id="3" name="テキスト プレースホルダー 8">
            <a:extLst>
              <a:ext uri="{FF2B5EF4-FFF2-40B4-BE49-F238E27FC236}">
                <a16:creationId xmlns:a16="http://schemas.microsoft.com/office/drawing/2014/main" id="{97F8CEDB-23EF-B74B-F6DB-4E28A6A5B138}"/>
              </a:ext>
            </a:extLst>
          </p:cNvPr>
          <p:cNvSpPr>
            <a:spLocks noGrp="1"/>
          </p:cNvSpPr>
          <p:nvPr>
            <p:ph type="body" sz="quarter" idx="13"/>
          </p:nvPr>
        </p:nvSpPr>
        <p:spPr>
          <a:xfrm>
            <a:off x="164757" y="938530"/>
            <a:ext cx="12027243" cy="421740"/>
          </a:xfrm>
        </p:spPr>
        <p:txBody>
          <a:bodyPr/>
          <a:lstStyle/>
          <a:p>
            <a:endParaRPr kumimoji="1" lang="ja-JP" altLang="en-US"/>
          </a:p>
        </p:txBody>
      </p:sp>
    </p:spTree>
    <p:extLst>
      <p:ext uri="{BB962C8B-B14F-4D97-AF65-F5344CB8AC3E}">
        <p14:creationId xmlns:p14="http://schemas.microsoft.com/office/powerpoint/2010/main" val="42029422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9F107E76-7E2B-0D0C-BF39-E71ECCB6831A}"/>
              </a:ext>
            </a:extLst>
          </p:cNvPr>
          <p:cNvGraphicFramePr>
            <a:graphicFrameLocks noChangeAspect="1"/>
          </p:cNvGraphicFramePr>
          <p:nvPr>
            <p:custDataLst>
              <p:tags r:id="rId1"/>
            </p:custDataLst>
            <p:extLst>
              <p:ext uri="{D42A27DB-BD31-4B8C-83A1-F6EECF244321}">
                <p14:modId xmlns:p14="http://schemas.microsoft.com/office/powerpoint/2010/main" val="3619219174"/>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624" imgH="623" progId="TCLayout.ActiveDocument.1">
                  <p:embed/>
                </p:oleObj>
              </mc:Choice>
              <mc:Fallback>
                <p:oleObj name="think-cell スライド" r:id="rId3" imgW="624" imgH="623" progId="TCLayout.ActiveDocument.1">
                  <p:embed/>
                  <p:pic>
                    <p:nvPicPr>
                      <p:cNvPr id="4" name="think-cell data - do not delete" hidden="1">
                        <a:extLst>
                          <a:ext uri="{FF2B5EF4-FFF2-40B4-BE49-F238E27FC236}">
                            <a16:creationId xmlns:a16="http://schemas.microsoft.com/office/drawing/2014/main" id="{9F107E76-7E2B-0D0C-BF39-E71ECCB6831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タイトル 1"/>
          <p:cNvSpPr>
            <a:spLocks noGrp="1"/>
          </p:cNvSpPr>
          <p:nvPr>
            <p:ph type="title"/>
          </p:nvPr>
        </p:nvSpPr>
        <p:spPr/>
        <p:txBody>
          <a:bodyPr vert="horz"/>
          <a:lstStyle/>
          <a:p>
            <a:r>
              <a:rPr lang="en-US" altLang="ja-JP"/>
              <a:t>【</a:t>
            </a:r>
            <a:r>
              <a:rPr lang="ja-JP" altLang="en-US"/>
              <a:t>②応募事業内容</a:t>
            </a:r>
            <a:r>
              <a:rPr lang="en-US" altLang="ja-JP"/>
              <a:t>】</a:t>
            </a:r>
            <a:br>
              <a:rPr lang="en-US" altLang="ja-JP"/>
            </a:br>
            <a:r>
              <a:rPr lang="en-US" altLang="ja-JP"/>
              <a:t>【</a:t>
            </a:r>
            <a:r>
              <a:rPr lang="ja-JP" altLang="en-US"/>
              <a:t>安全対策</a:t>
            </a:r>
            <a:r>
              <a:rPr lang="en-US" altLang="ja-JP"/>
              <a:t>】</a:t>
            </a:r>
            <a:endParaRPr kumimoji="1" lang="ja-JP" altLang="en-US"/>
          </a:p>
        </p:txBody>
      </p:sp>
      <p:cxnSp>
        <p:nvCxnSpPr>
          <p:cNvPr id="6" name="直線コネクタ 10">
            <a:extLst>
              <a:ext uri="{FF2B5EF4-FFF2-40B4-BE49-F238E27FC236}">
                <a16:creationId xmlns:a16="http://schemas.microsoft.com/office/drawing/2014/main" id="{51BFE2A8-42A2-4E76-B629-FD38DA37B0E3}"/>
              </a:ext>
            </a:extLst>
          </p:cNvPr>
          <p:cNvCxnSpPr>
            <a:cxnSpLocks/>
          </p:cNvCxnSpPr>
          <p:nvPr/>
        </p:nvCxnSpPr>
        <p:spPr bwMode="auto">
          <a:xfrm>
            <a:off x="371475" y="1599539"/>
            <a:ext cx="5621364" cy="0"/>
          </a:xfrm>
          <a:prstGeom prst="line">
            <a:avLst/>
          </a:prstGeom>
          <a:solidFill>
            <a:schemeClr val="bg1"/>
          </a:solidFill>
          <a:ln w="12700" cap="flat" cmpd="sng" algn="ctr">
            <a:solidFill>
              <a:schemeClr val="tx1"/>
            </a:solidFill>
            <a:prstDash val="solid"/>
            <a:round/>
            <a:headEnd type="none" w="med" len="med"/>
            <a:tailEnd type="none" w="med" len="med"/>
          </a:ln>
          <a:effectLst/>
        </p:spPr>
      </p:cxnSp>
      <p:sp>
        <p:nvSpPr>
          <p:cNvPr id="7" name="Rectangle 5">
            <a:extLst>
              <a:ext uri="{FF2B5EF4-FFF2-40B4-BE49-F238E27FC236}">
                <a16:creationId xmlns:a16="http://schemas.microsoft.com/office/drawing/2014/main" id="{C5C97B81-32F3-4188-8BE7-4DFC82D2DD2E}"/>
              </a:ext>
            </a:extLst>
          </p:cNvPr>
          <p:cNvSpPr>
            <a:spLocks noChangeArrowheads="1"/>
          </p:cNvSpPr>
          <p:nvPr/>
        </p:nvSpPr>
        <p:spPr bwMode="auto">
          <a:xfrm>
            <a:off x="1174776" y="1494195"/>
            <a:ext cx="3882074" cy="216000"/>
          </a:xfrm>
          <a:prstGeom prst="rect">
            <a:avLst/>
          </a:prstGeom>
          <a:solidFill>
            <a:schemeClr val="bg1"/>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ct val="30000"/>
              </a:spcBef>
              <a:spcAft>
                <a:spcPts val="0"/>
              </a:spcAft>
              <a:buClrTx/>
              <a:buSzTx/>
              <a:buFontTx/>
              <a:buNone/>
              <a:tabLst/>
              <a:defRPr/>
            </a:pPr>
            <a:r>
              <a:rPr lang="ja-JP" altLang="en-US" sz="1400" b="1">
                <a:solidFill>
                  <a:srgbClr val="000000"/>
                </a:solidFill>
                <a:latin typeface="Meiryo UI" panose="020B0604030504040204" pitchFamily="50" charset="-128"/>
                <a:ea typeface="Meiryo UI" panose="020B0604030504040204" pitchFamily="50" charset="-128"/>
              </a:rPr>
              <a:t>安全管理に対する</a:t>
            </a:r>
            <a:r>
              <a:rPr kumimoji="1" lang="ja-JP" altLang="en-US" sz="14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考え方・想定されるリスク</a:t>
            </a:r>
          </a:p>
        </p:txBody>
      </p:sp>
      <p:cxnSp>
        <p:nvCxnSpPr>
          <p:cNvPr id="8" name="直線コネクタ 7">
            <a:extLst>
              <a:ext uri="{FF2B5EF4-FFF2-40B4-BE49-F238E27FC236}">
                <a16:creationId xmlns:a16="http://schemas.microsoft.com/office/drawing/2014/main" id="{51BFE2A8-42A2-4E76-B629-FD38DA37B0E3}"/>
              </a:ext>
            </a:extLst>
          </p:cNvPr>
          <p:cNvCxnSpPr>
            <a:cxnSpLocks/>
          </p:cNvCxnSpPr>
          <p:nvPr/>
        </p:nvCxnSpPr>
        <p:spPr bwMode="auto">
          <a:xfrm>
            <a:off x="6199161" y="1599539"/>
            <a:ext cx="5621364" cy="0"/>
          </a:xfrm>
          <a:prstGeom prst="line">
            <a:avLst/>
          </a:prstGeom>
          <a:solidFill>
            <a:schemeClr val="bg1"/>
          </a:solidFill>
          <a:ln w="12700" cap="flat" cmpd="sng" algn="ctr">
            <a:solidFill>
              <a:schemeClr val="tx1"/>
            </a:solidFill>
            <a:prstDash val="solid"/>
            <a:round/>
            <a:headEnd type="none" w="med" len="med"/>
            <a:tailEnd type="none" w="med" len="med"/>
          </a:ln>
          <a:effectLst/>
        </p:spPr>
      </p:cxnSp>
      <p:sp>
        <p:nvSpPr>
          <p:cNvPr id="9" name="Rectangle 5">
            <a:extLst>
              <a:ext uri="{FF2B5EF4-FFF2-40B4-BE49-F238E27FC236}">
                <a16:creationId xmlns:a16="http://schemas.microsoft.com/office/drawing/2014/main" id="{C5C97B81-32F3-4188-8BE7-4DFC82D2DD2E}"/>
              </a:ext>
            </a:extLst>
          </p:cNvPr>
          <p:cNvSpPr>
            <a:spLocks noChangeArrowheads="1"/>
          </p:cNvSpPr>
          <p:nvPr/>
        </p:nvSpPr>
        <p:spPr bwMode="auto">
          <a:xfrm>
            <a:off x="7392346" y="1494195"/>
            <a:ext cx="3224529" cy="216000"/>
          </a:xfrm>
          <a:prstGeom prst="rect">
            <a:avLst/>
          </a:prstGeom>
          <a:solidFill>
            <a:schemeClr val="bg1"/>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ct val="30000"/>
              </a:spcBef>
              <a:spcAft>
                <a:spcPts val="0"/>
              </a:spcAft>
              <a:buClrTx/>
              <a:buSzTx/>
              <a:buFontTx/>
              <a:buNone/>
              <a:tabLst/>
              <a:defRPr/>
            </a:pPr>
            <a:r>
              <a:rPr kumimoji="1" lang="ja-JP" altLang="en-US" sz="14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有事の際の対応方針・対応フロー</a:t>
            </a:r>
          </a:p>
        </p:txBody>
      </p:sp>
      <p:sp>
        <p:nvSpPr>
          <p:cNvPr id="10" name="正方形/長方形 9">
            <a:extLst>
              <a:ext uri="{FF2B5EF4-FFF2-40B4-BE49-F238E27FC236}">
                <a16:creationId xmlns:a16="http://schemas.microsoft.com/office/drawing/2014/main" id="{7F50B7F7-ADB5-40E0-8FA8-4C228D849299}"/>
              </a:ext>
            </a:extLst>
          </p:cNvPr>
          <p:cNvSpPr/>
          <p:nvPr/>
        </p:nvSpPr>
        <p:spPr>
          <a:xfrm>
            <a:off x="376588" y="1808330"/>
            <a:ext cx="5616250" cy="1905972"/>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srgbClr val="19A3FC">
                  <a:lumMod val="75000"/>
                </a:srgbClr>
              </a:solidFill>
              <a:effectLst/>
              <a:uLnTx/>
              <a:uFillTx/>
              <a:latin typeface="Meiryo UI" panose="020B0604030504040204" pitchFamily="50" charset="-128"/>
              <a:ea typeface="Meiryo UI" panose="020B0604030504040204" pitchFamily="50" charset="-128"/>
              <a:cs typeface="+mn-cs"/>
            </a:endParaRPr>
          </a:p>
        </p:txBody>
      </p:sp>
      <p:sp>
        <p:nvSpPr>
          <p:cNvPr id="11" name="正方形/長方形 10">
            <a:extLst>
              <a:ext uri="{FF2B5EF4-FFF2-40B4-BE49-F238E27FC236}">
                <a16:creationId xmlns:a16="http://schemas.microsoft.com/office/drawing/2014/main" id="{7F50B7F7-ADB5-40E0-8FA8-4C228D849299}"/>
              </a:ext>
            </a:extLst>
          </p:cNvPr>
          <p:cNvSpPr/>
          <p:nvPr/>
        </p:nvSpPr>
        <p:spPr>
          <a:xfrm>
            <a:off x="6204275" y="1808329"/>
            <a:ext cx="5616250" cy="4428957"/>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a:ln>
                  <a:noFill/>
                </a:ln>
                <a:solidFill>
                  <a:srgbClr val="19A3FC">
                    <a:lumMod val="75000"/>
                  </a:srgbClr>
                </a:solidFill>
                <a:effectLst/>
                <a:uLnTx/>
                <a:uFillTx/>
                <a:latin typeface="Meiryo UI" panose="020B0604030504040204" pitchFamily="50" charset="-128"/>
                <a:ea typeface="Meiryo UI" panose="020B0604030504040204" pitchFamily="50" charset="-128"/>
                <a:cs typeface="+mn-cs"/>
              </a:rPr>
              <a:t>“</a:t>
            </a:r>
          </a:p>
        </p:txBody>
      </p:sp>
      <p:sp>
        <p:nvSpPr>
          <p:cNvPr id="12" name="正方形/長方形 11">
            <a:extLst>
              <a:ext uri="{FF2B5EF4-FFF2-40B4-BE49-F238E27FC236}">
                <a16:creationId xmlns:a16="http://schemas.microsoft.com/office/drawing/2014/main" id="{900EB83A-8F19-971D-BF3F-C6DDD6CA08A0}"/>
              </a:ext>
            </a:extLst>
          </p:cNvPr>
          <p:cNvSpPr/>
          <p:nvPr/>
        </p:nvSpPr>
        <p:spPr>
          <a:xfrm>
            <a:off x="9773219" y="60635"/>
            <a:ext cx="2254024" cy="720000"/>
          </a:xfrm>
          <a:prstGeom prst="rect">
            <a:avLst/>
          </a:prstGeom>
          <a:solidFill>
            <a:schemeClr val="accent2">
              <a:lumMod val="10000"/>
              <a:lumOff val="90000"/>
            </a:schemeClr>
          </a:solid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lang="ja-JP" altLang="en-US" sz="1200">
                <a:solidFill>
                  <a:schemeClr val="tx1"/>
                </a:solidFill>
                <a:latin typeface="+mn-ea"/>
              </a:rPr>
              <a:t>②</a:t>
            </a:r>
            <a:r>
              <a:rPr lang="en-US" altLang="ja-JP" sz="1200">
                <a:solidFill>
                  <a:schemeClr val="tx1"/>
                </a:solidFill>
                <a:latin typeface="+mn-ea"/>
              </a:rPr>
              <a:t>‐(5)</a:t>
            </a:r>
            <a:r>
              <a:rPr lang="ja-JP" altLang="en-US" sz="1200">
                <a:solidFill>
                  <a:schemeClr val="tx1"/>
                </a:solidFill>
                <a:latin typeface="+mn-ea"/>
              </a:rPr>
              <a:t>安全対策</a:t>
            </a:r>
            <a:endParaRPr lang="en-US" altLang="ja-JP" sz="1200">
              <a:solidFill>
                <a:schemeClr val="tx1"/>
              </a:solidFill>
              <a:latin typeface="+mn-ea"/>
            </a:endParaRPr>
          </a:p>
          <a:p>
            <a:r>
              <a:rPr lang="ja-JP" altLang="en-US" sz="1200">
                <a:solidFill>
                  <a:schemeClr val="tx1"/>
                </a:solidFill>
                <a:latin typeface="+mn-ea"/>
              </a:rPr>
              <a:t>（ア）安全管理方針、対応フロー</a:t>
            </a:r>
            <a:endParaRPr lang="en-US" altLang="ja-JP" sz="1200">
              <a:solidFill>
                <a:schemeClr val="tx1"/>
              </a:solidFill>
              <a:latin typeface="+mn-ea"/>
            </a:endParaRPr>
          </a:p>
          <a:p>
            <a:r>
              <a:rPr kumimoji="1" lang="ja-JP" altLang="en-US" sz="1200">
                <a:solidFill>
                  <a:schemeClr val="tx1"/>
                </a:solidFill>
                <a:latin typeface="+mn-ea"/>
              </a:rPr>
              <a:t>（イ）関連</a:t>
            </a:r>
            <a:r>
              <a:rPr lang="ja-JP" altLang="en-US" sz="1200">
                <a:solidFill>
                  <a:schemeClr val="tx1"/>
                </a:solidFill>
                <a:latin typeface="+mn-ea"/>
              </a:rPr>
              <a:t>法令</a:t>
            </a:r>
            <a:r>
              <a:rPr kumimoji="1" lang="ja-JP" altLang="en-US" sz="1200">
                <a:solidFill>
                  <a:schemeClr val="tx1"/>
                </a:solidFill>
                <a:latin typeface="+mn-ea"/>
              </a:rPr>
              <a:t>の遵守</a:t>
            </a:r>
            <a:endParaRPr kumimoji="1" lang="en-US" altLang="ja-JP" sz="1200">
              <a:solidFill>
                <a:schemeClr val="tx1"/>
              </a:solidFill>
              <a:latin typeface="+mn-ea"/>
            </a:endParaRPr>
          </a:p>
        </p:txBody>
      </p:sp>
      <p:cxnSp>
        <p:nvCxnSpPr>
          <p:cNvPr id="3" name="直線コネクタ 10">
            <a:extLst>
              <a:ext uri="{FF2B5EF4-FFF2-40B4-BE49-F238E27FC236}">
                <a16:creationId xmlns:a16="http://schemas.microsoft.com/office/drawing/2014/main" id="{CE84467A-0102-94FB-E3AA-ACECD8CB8972}"/>
              </a:ext>
            </a:extLst>
          </p:cNvPr>
          <p:cNvCxnSpPr>
            <a:cxnSpLocks/>
          </p:cNvCxnSpPr>
          <p:nvPr/>
        </p:nvCxnSpPr>
        <p:spPr bwMode="auto">
          <a:xfrm>
            <a:off x="371475" y="4014325"/>
            <a:ext cx="5621364" cy="0"/>
          </a:xfrm>
          <a:prstGeom prst="line">
            <a:avLst/>
          </a:prstGeom>
          <a:solidFill>
            <a:schemeClr val="bg1"/>
          </a:solidFill>
          <a:ln w="12700" cap="flat" cmpd="sng" algn="ctr">
            <a:solidFill>
              <a:schemeClr val="tx1"/>
            </a:solidFill>
            <a:prstDash val="solid"/>
            <a:round/>
            <a:headEnd type="none" w="med" len="med"/>
            <a:tailEnd type="none" w="med" len="med"/>
          </a:ln>
          <a:effectLst/>
        </p:spPr>
      </p:cxnSp>
      <p:sp>
        <p:nvSpPr>
          <p:cNvPr id="13" name="Rectangle 5">
            <a:extLst>
              <a:ext uri="{FF2B5EF4-FFF2-40B4-BE49-F238E27FC236}">
                <a16:creationId xmlns:a16="http://schemas.microsoft.com/office/drawing/2014/main" id="{43044311-89F7-0890-3497-382B9B6DFAA6}"/>
              </a:ext>
            </a:extLst>
          </p:cNvPr>
          <p:cNvSpPr>
            <a:spLocks noChangeArrowheads="1"/>
          </p:cNvSpPr>
          <p:nvPr/>
        </p:nvSpPr>
        <p:spPr bwMode="auto">
          <a:xfrm>
            <a:off x="2119755" y="3908981"/>
            <a:ext cx="1992117" cy="216000"/>
          </a:xfrm>
          <a:prstGeom prst="rect">
            <a:avLst/>
          </a:prstGeom>
          <a:solidFill>
            <a:schemeClr val="bg1"/>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ct val="30000"/>
              </a:spcBef>
              <a:spcAft>
                <a:spcPts val="0"/>
              </a:spcAft>
              <a:buClrTx/>
              <a:buSzTx/>
              <a:buFontTx/>
              <a:buNone/>
              <a:tabLst/>
              <a:defRPr/>
            </a:pPr>
            <a:r>
              <a:rPr kumimoji="1" lang="ja-JP" altLang="en-US" sz="14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関連する法令への対応</a:t>
            </a:r>
          </a:p>
        </p:txBody>
      </p:sp>
      <p:sp>
        <p:nvSpPr>
          <p:cNvPr id="14" name="正方形/長方形 13">
            <a:extLst>
              <a:ext uri="{FF2B5EF4-FFF2-40B4-BE49-F238E27FC236}">
                <a16:creationId xmlns:a16="http://schemas.microsoft.com/office/drawing/2014/main" id="{B9BB7FC1-0F74-01B7-6448-A419D00F3016}"/>
              </a:ext>
            </a:extLst>
          </p:cNvPr>
          <p:cNvSpPr/>
          <p:nvPr/>
        </p:nvSpPr>
        <p:spPr>
          <a:xfrm>
            <a:off x="376588" y="4314657"/>
            <a:ext cx="5616250" cy="1905972"/>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srgbClr val="19A3FC">
                  <a:lumMod val="75000"/>
                </a:srgbClr>
              </a:solidFill>
              <a:effectLst/>
              <a:uLnTx/>
              <a:uFillTx/>
              <a:latin typeface="Meiryo UI" panose="020B0604030504040204" pitchFamily="50" charset="-128"/>
              <a:ea typeface="Meiryo UI" panose="020B0604030504040204" pitchFamily="50" charset="-128"/>
              <a:cs typeface="+mn-cs"/>
            </a:endParaRPr>
          </a:p>
        </p:txBody>
      </p:sp>
      <p:sp>
        <p:nvSpPr>
          <p:cNvPr id="5" name="AutoShape 10">
            <a:extLst>
              <a:ext uri="{FF2B5EF4-FFF2-40B4-BE49-F238E27FC236}">
                <a16:creationId xmlns:a16="http://schemas.microsoft.com/office/drawing/2014/main" id="{93654BDB-ED81-42CD-9E06-08B932D719EA}"/>
              </a:ext>
            </a:extLst>
          </p:cNvPr>
          <p:cNvSpPr>
            <a:spLocks noChangeArrowheads="1"/>
          </p:cNvSpPr>
          <p:nvPr/>
        </p:nvSpPr>
        <p:spPr bwMode="auto">
          <a:xfrm>
            <a:off x="2490906" y="2062967"/>
            <a:ext cx="7210188" cy="1440086"/>
          </a:xfrm>
          <a:prstGeom prst="rect">
            <a:avLst/>
          </a:prstGeom>
          <a:solidFill>
            <a:schemeClr val="accent4">
              <a:lumMod val="20000"/>
              <a:lumOff val="80000"/>
            </a:schemeClr>
          </a:solidFill>
          <a:ln w="19050">
            <a:solidFill>
              <a:sysClr val="windowText" lastClr="000000"/>
            </a:solidFill>
            <a:round/>
            <a:headEnd/>
            <a:tailEnd/>
          </a:ln>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kern="0">
                <a:solidFill>
                  <a:srgbClr val="000000"/>
                </a:solidFill>
                <a:latin typeface="Meiryo UI" panose="020B0604030504040204" pitchFamily="50" charset="-128"/>
                <a:ea typeface="Meiryo UI"/>
              </a:rPr>
              <a:t>事業</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の実施を通して</a:t>
            </a:r>
            <a:r>
              <a:rPr kumimoji="0" lang="ja-JP" altLang="en-US" sz="1400" b="1"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想定されるリスクと対応方法</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を記載ください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ja-JP" altLang="en-US" sz="1400" kern="0">
                <a:solidFill>
                  <a:srgbClr val="000000"/>
                </a:solidFill>
                <a:latin typeface="Meiryo UI" panose="020B0604030504040204" pitchFamily="50" charset="-128"/>
                <a:ea typeface="Meiryo UI"/>
              </a:rPr>
              <a:t>募集</a:t>
            </a:r>
            <a:r>
              <a:rPr kumimoji="0" lang="zh-TW"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要領</a:t>
            </a:r>
            <a:r>
              <a:rPr kumimoji="0" lang="en-US" altLang="zh-TW"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6</a:t>
            </a:r>
            <a:r>
              <a:rPr kumimoji="0" lang="zh-TW"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en-US" altLang="zh-TW"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3</a:t>
            </a:r>
            <a:r>
              <a:rPr kumimoji="0" lang="zh-TW"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」を踏まえ、以下に留意して記載ください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日頃の安全管理に関する基本の考えに加え、有事の際の対応フローを整理しているか</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a:ln>
                  <a:noFill/>
                </a:ln>
                <a:effectLst/>
                <a:uLnTx/>
                <a:uFillTx/>
                <a:latin typeface="Meiryo UI" panose="020B0604030504040204" pitchFamily="50" charset="-128"/>
                <a:ea typeface="Meiryo UI"/>
                <a:cs typeface="+mn-cs"/>
              </a:rPr>
              <a:t>事業の遂行に関係する法令等を遵守した内容となっているか。</a:t>
            </a:r>
          </a:p>
        </p:txBody>
      </p:sp>
      <p:sp>
        <p:nvSpPr>
          <p:cNvPr id="15" name="テキスト プレースホルダー 8">
            <a:extLst>
              <a:ext uri="{FF2B5EF4-FFF2-40B4-BE49-F238E27FC236}">
                <a16:creationId xmlns:a16="http://schemas.microsoft.com/office/drawing/2014/main" id="{3510832F-48FE-054E-CC71-04B1634CB89F}"/>
              </a:ext>
            </a:extLst>
          </p:cNvPr>
          <p:cNvSpPr>
            <a:spLocks noGrp="1"/>
          </p:cNvSpPr>
          <p:nvPr>
            <p:ph type="body" sz="quarter" idx="13"/>
          </p:nvPr>
        </p:nvSpPr>
        <p:spPr>
          <a:xfrm>
            <a:off x="164757" y="938530"/>
            <a:ext cx="12027243" cy="421740"/>
          </a:xfrm>
        </p:spPr>
        <p:txBody>
          <a:bodyPr/>
          <a:lstStyle/>
          <a:p>
            <a:endParaRPr kumimoji="1" lang="ja-JP" altLang="en-US"/>
          </a:p>
        </p:txBody>
      </p:sp>
    </p:spTree>
    <p:extLst>
      <p:ext uri="{BB962C8B-B14F-4D97-AF65-F5344CB8AC3E}">
        <p14:creationId xmlns:p14="http://schemas.microsoft.com/office/powerpoint/2010/main" val="8428560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hink-cell data - do not delete" hidden="1">
            <a:extLst>
              <a:ext uri="{FF2B5EF4-FFF2-40B4-BE49-F238E27FC236}">
                <a16:creationId xmlns:a16="http://schemas.microsoft.com/office/drawing/2014/main" id="{DC8C8C82-F703-1954-50B9-56DC57D36A90}"/>
              </a:ext>
            </a:extLst>
          </p:cNvPr>
          <p:cNvGraphicFramePr>
            <a:graphicFrameLocks noChangeAspect="1"/>
          </p:cNvGraphicFramePr>
          <p:nvPr>
            <p:custDataLst>
              <p:tags r:id="rId1"/>
            </p:custDataLst>
            <p:extLst>
              <p:ext uri="{D42A27DB-BD31-4B8C-83A1-F6EECF244321}">
                <p14:modId xmlns:p14="http://schemas.microsoft.com/office/powerpoint/2010/main" val="389216036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624" imgH="623" progId="TCLayout.ActiveDocument.1">
                  <p:embed/>
                </p:oleObj>
              </mc:Choice>
              <mc:Fallback>
                <p:oleObj name="think-cell スライド" r:id="rId3" imgW="624" imgH="623" progId="TCLayout.ActiveDocument.1">
                  <p:embed/>
                  <p:pic>
                    <p:nvPicPr>
                      <p:cNvPr id="5" name="think-cell data - do not delete" hidden="1">
                        <a:extLst>
                          <a:ext uri="{FF2B5EF4-FFF2-40B4-BE49-F238E27FC236}">
                            <a16:creationId xmlns:a16="http://schemas.microsoft.com/office/drawing/2014/main" id="{DC8C8C82-F703-1954-50B9-56DC57D36A90}"/>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タイトル 1"/>
          <p:cNvSpPr>
            <a:spLocks noGrp="1"/>
          </p:cNvSpPr>
          <p:nvPr>
            <p:ph type="title"/>
          </p:nvPr>
        </p:nvSpPr>
        <p:spPr/>
        <p:txBody>
          <a:bodyPr vert="horz"/>
          <a:lstStyle/>
          <a:p>
            <a:r>
              <a:rPr lang="en-US" altLang="ja-JP"/>
              <a:t>【</a:t>
            </a:r>
            <a:r>
              <a:rPr lang="ja-JP" altLang="en-US"/>
              <a:t>②応募事業内容</a:t>
            </a:r>
            <a:r>
              <a:rPr lang="en-US" altLang="ja-JP"/>
              <a:t>】</a:t>
            </a:r>
            <a:br>
              <a:rPr lang="en-US" altLang="ja-JP"/>
            </a:br>
            <a:r>
              <a:rPr lang="en-US" altLang="ja-JP"/>
              <a:t>【</a:t>
            </a:r>
            <a:r>
              <a:rPr lang="ja-JP" altLang="en-US"/>
              <a:t>費用</a:t>
            </a:r>
            <a:r>
              <a:rPr lang="en-US" altLang="ja-JP"/>
              <a:t>】</a:t>
            </a:r>
            <a:endParaRPr kumimoji="1" lang="ja-JP" altLang="en-US"/>
          </a:p>
        </p:txBody>
      </p:sp>
      <p:graphicFrame>
        <p:nvGraphicFramePr>
          <p:cNvPr id="11" name="表 10"/>
          <p:cNvGraphicFramePr>
            <a:graphicFrameLocks noGrp="1"/>
          </p:cNvGraphicFramePr>
          <p:nvPr>
            <p:extLst>
              <p:ext uri="{D42A27DB-BD31-4B8C-83A1-F6EECF244321}">
                <p14:modId xmlns:p14="http://schemas.microsoft.com/office/powerpoint/2010/main" val="1424538970"/>
              </p:ext>
            </p:extLst>
          </p:nvPr>
        </p:nvGraphicFramePr>
        <p:xfrm>
          <a:off x="354418" y="2420664"/>
          <a:ext cx="11436442" cy="2956630"/>
        </p:xfrm>
        <a:graphic>
          <a:graphicData uri="http://schemas.openxmlformats.org/drawingml/2006/table">
            <a:tbl>
              <a:tblPr/>
              <a:tblGrid>
                <a:gridCol w="1980000">
                  <a:extLst>
                    <a:ext uri="{9D8B030D-6E8A-4147-A177-3AD203B41FA5}">
                      <a16:colId xmlns:a16="http://schemas.microsoft.com/office/drawing/2014/main" val="527482818"/>
                    </a:ext>
                  </a:extLst>
                </a:gridCol>
                <a:gridCol w="1584000">
                  <a:extLst>
                    <a:ext uri="{9D8B030D-6E8A-4147-A177-3AD203B41FA5}">
                      <a16:colId xmlns:a16="http://schemas.microsoft.com/office/drawing/2014/main" val="469379627"/>
                    </a:ext>
                  </a:extLst>
                </a:gridCol>
                <a:gridCol w="1584000">
                  <a:extLst>
                    <a:ext uri="{9D8B030D-6E8A-4147-A177-3AD203B41FA5}">
                      <a16:colId xmlns:a16="http://schemas.microsoft.com/office/drawing/2014/main" val="4003893077"/>
                    </a:ext>
                  </a:extLst>
                </a:gridCol>
                <a:gridCol w="900000">
                  <a:extLst>
                    <a:ext uri="{9D8B030D-6E8A-4147-A177-3AD203B41FA5}">
                      <a16:colId xmlns:a16="http://schemas.microsoft.com/office/drawing/2014/main" val="934254485"/>
                    </a:ext>
                  </a:extLst>
                </a:gridCol>
                <a:gridCol w="2004442">
                  <a:extLst>
                    <a:ext uri="{9D8B030D-6E8A-4147-A177-3AD203B41FA5}">
                      <a16:colId xmlns:a16="http://schemas.microsoft.com/office/drawing/2014/main" val="1396602953"/>
                    </a:ext>
                  </a:extLst>
                </a:gridCol>
                <a:gridCol w="1584000">
                  <a:extLst>
                    <a:ext uri="{9D8B030D-6E8A-4147-A177-3AD203B41FA5}">
                      <a16:colId xmlns:a16="http://schemas.microsoft.com/office/drawing/2014/main" val="2066694796"/>
                    </a:ext>
                  </a:extLst>
                </a:gridCol>
                <a:gridCol w="1800000">
                  <a:extLst>
                    <a:ext uri="{9D8B030D-6E8A-4147-A177-3AD203B41FA5}">
                      <a16:colId xmlns:a16="http://schemas.microsoft.com/office/drawing/2014/main" val="991620742"/>
                    </a:ext>
                  </a:extLst>
                </a:gridCol>
              </a:tblGrid>
              <a:tr h="300967">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400" b="1"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助成対象経費</a:t>
                      </a:r>
                      <a:endParaRPr kumimoji="0" lang="en-US" altLang="ja-JP" sz="1400" b="1"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400" b="1"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（区分）</a:t>
                      </a:r>
                    </a:p>
                  </a:txBody>
                  <a:tcPr marT="45725" marB="45725" anchor="ctr"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400" b="1"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項目名称</a:t>
                      </a:r>
                      <a:endParaRPr kumimoji="0" lang="en-US" altLang="ja-JP" sz="1400" b="1"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400" b="1"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（内訳）</a:t>
                      </a:r>
                    </a:p>
                  </a:txBody>
                  <a:tcPr marT="45725" marB="45725" anchor="ctr"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400" b="1"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単価（円）</a:t>
                      </a:r>
                    </a:p>
                  </a:txBody>
                  <a:tcPr marT="45725" marB="45725" anchor="ctr"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400" b="1"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数量</a:t>
                      </a:r>
                    </a:p>
                  </a:txBody>
                  <a:tcPr marT="45725" marB="45725" anchor="ctr"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400" b="1"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金額（円）</a:t>
                      </a:r>
                    </a:p>
                  </a:txBody>
                  <a:tcPr marT="45725" marB="45725" anchor="ctr"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400" b="1"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発生時期</a:t>
                      </a:r>
                    </a:p>
                  </a:txBody>
                  <a:tcPr marT="45725" marB="45725" anchor="ctr"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400" b="1"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備考</a:t>
                      </a:r>
                      <a:r>
                        <a:rPr kumimoji="0" lang="ja-JP" altLang="en-US"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（算出根拠や</a:t>
                      </a:r>
                      <a:endParaRPr kumimoji="0" lang="en-US" altLang="ja-JP"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p>
                      <a:pPr marL="0" marR="0" lvl="0" indent="0" algn="ct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コストを抑える工夫）</a:t>
                      </a:r>
                    </a:p>
                  </a:txBody>
                  <a:tcPr marT="45725" marB="45725" anchor="ctr"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3183643227"/>
                  </a:ext>
                </a:extLst>
              </a:tr>
              <a:tr h="30096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調査・設計費</a:t>
                      </a: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XXX</a:t>
                      </a:r>
                      <a:endParaRPr kumimoji="0" lang="ja-JP" altLang="en-US"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0" lang="ja-JP" altLang="en-US" sz="1200" b="0" u="none" strike="noStrike" cap="none" normalizeH="0" baseline="0">
                          <a:ln>
                            <a:noFill/>
                          </a:ln>
                          <a:solidFill>
                            <a:schemeClr val="tx1"/>
                          </a:solidFill>
                          <a:effectLst/>
                          <a:latin typeface="Meiryo UI" panose="020B0604030504040204" pitchFamily="50" charset="-128"/>
                          <a:ea typeface="Meiryo UI" panose="020B0604030504040204" pitchFamily="50" charset="-128"/>
                        </a:rPr>
                        <a:t>￥○</a:t>
                      </a:r>
                      <a:r>
                        <a:rPr kumimoji="0" lang="en-US" altLang="ja-JP" sz="1200" b="0" u="none" strike="noStrike" cap="none" normalizeH="0" baseline="0">
                          <a:ln>
                            <a:noFill/>
                          </a:ln>
                          <a:solidFill>
                            <a:schemeClr val="tx1"/>
                          </a:solidFill>
                          <a:effectLst/>
                          <a:latin typeface="Meiryo UI" panose="020B0604030504040204" pitchFamily="50" charset="-128"/>
                          <a:ea typeface="Meiryo UI" panose="020B0604030504040204" pitchFamily="50" charset="-128"/>
                        </a:rPr>
                        <a:t>,</a:t>
                      </a:r>
                      <a:r>
                        <a:rPr kumimoji="0" lang="ja-JP" altLang="en-US" sz="1200" b="0" u="none" strike="noStrike" cap="none" normalizeH="0" baseline="0">
                          <a:ln>
                            <a:noFill/>
                          </a:ln>
                          <a:solidFill>
                            <a:schemeClr val="tx1"/>
                          </a:solidFill>
                          <a:effectLst/>
                          <a:latin typeface="Meiryo UI" panose="020B0604030504040204" pitchFamily="50" charset="-128"/>
                          <a:ea typeface="Meiryo UI" panose="020B0604030504040204" pitchFamily="50" charset="-128"/>
                        </a:rPr>
                        <a:t>○○○</a:t>
                      </a:r>
                      <a:r>
                        <a:rPr kumimoji="0" lang="en-US" altLang="ja-JP" sz="1200" b="0" u="none" strike="noStrike" cap="none" normalizeH="0" baseline="0">
                          <a:ln>
                            <a:noFill/>
                          </a:ln>
                          <a:solidFill>
                            <a:schemeClr val="tx1"/>
                          </a:solidFill>
                          <a:effectLst/>
                          <a:latin typeface="Meiryo UI" panose="020B0604030504040204" pitchFamily="50" charset="-128"/>
                          <a:ea typeface="Meiryo UI" panose="020B0604030504040204" pitchFamily="50" charset="-128"/>
                        </a:rPr>
                        <a:t>,</a:t>
                      </a:r>
                      <a:r>
                        <a:rPr kumimoji="0" lang="ja-JP" altLang="en-US" sz="1200" b="0" u="none" strike="noStrike" cap="none" normalizeH="0" baseline="0">
                          <a:ln>
                            <a:noFill/>
                          </a:ln>
                          <a:solidFill>
                            <a:schemeClr val="tx1"/>
                          </a:solidFill>
                          <a:effectLst/>
                          <a:latin typeface="Meiryo UI" panose="020B0604030504040204" pitchFamily="50" charset="-128"/>
                          <a:ea typeface="Meiryo UI" panose="020B0604030504040204" pitchFamily="50" charset="-128"/>
                        </a:rPr>
                        <a:t>○○○</a:t>
                      </a:r>
                    </a:p>
                    <a:p>
                      <a:pPr marL="0" marR="0" lvl="0" indent="0" algn="r" defTabSz="914400" rtl="0" eaLnBrk="1" fontAlgn="base" latinLnBrk="0" hangingPunct="1">
                        <a:lnSpc>
                          <a:spcPct val="100000"/>
                        </a:lnSpc>
                        <a:spcBef>
                          <a:spcPct val="20000"/>
                        </a:spcBef>
                        <a:spcAft>
                          <a:spcPct val="0"/>
                        </a:spcAft>
                        <a:buClrTx/>
                        <a:buSzTx/>
                        <a:buFontTx/>
                        <a:buNone/>
                        <a:tabLst/>
                        <a:defRPr/>
                      </a:pPr>
                      <a:endParaRPr kumimoji="0" lang="ja-JP" altLang="en-US" sz="12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0" lang="en-US" altLang="ja-JP"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1</a:t>
                      </a:r>
                      <a:r>
                        <a:rPr kumimoji="0" lang="ja-JP" altLang="en-US"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式</a:t>
                      </a: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0" lang="ja-JP" altLang="en-US" sz="1200" b="0" u="none" strike="noStrike" cap="none" normalizeH="0" baseline="0">
                          <a:ln>
                            <a:noFill/>
                          </a:ln>
                          <a:solidFill>
                            <a:schemeClr val="tx1"/>
                          </a:solidFill>
                          <a:effectLst/>
                          <a:latin typeface="Meiryo UI" panose="020B0604030504040204" pitchFamily="50" charset="-128"/>
                          <a:ea typeface="Meiryo UI" panose="020B0604030504040204" pitchFamily="50" charset="-128"/>
                        </a:rPr>
                        <a:t>￥○</a:t>
                      </a:r>
                      <a:r>
                        <a:rPr kumimoji="0" lang="en-US" altLang="ja-JP" sz="1200" b="0" u="none" strike="noStrike" cap="none" normalizeH="0" baseline="0">
                          <a:ln>
                            <a:noFill/>
                          </a:ln>
                          <a:solidFill>
                            <a:schemeClr val="tx1"/>
                          </a:solidFill>
                          <a:effectLst/>
                          <a:latin typeface="Meiryo UI" panose="020B0604030504040204" pitchFamily="50" charset="-128"/>
                          <a:ea typeface="Meiryo UI" panose="020B0604030504040204" pitchFamily="50" charset="-128"/>
                        </a:rPr>
                        <a:t>,</a:t>
                      </a:r>
                      <a:r>
                        <a:rPr kumimoji="0" lang="ja-JP" altLang="en-US" sz="1200" b="0" u="none" strike="noStrike" cap="none" normalizeH="0" baseline="0">
                          <a:ln>
                            <a:noFill/>
                          </a:ln>
                          <a:solidFill>
                            <a:schemeClr val="tx1"/>
                          </a:solidFill>
                          <a:effectLst/>
                          <a:latin typeface="Meiryo UI" panose="020B0604030504040204" pitchFamily="50" charset="-128"/>
                          <a:ea typeface="Meiryo UI" panose="020B0604030504040204" pitchFamily="50" charset="-128"/>
                        </a:rPr>
                        <a:t>○○○</a:t>
                      </a:r>
                      <a:r>
                        <a:rPr kumimoji="0" lang="en-US" altLang="ja-JP" sz="1200" b="0" u="none" strike="noStrike" cap="none" normalizeH="0" baseline="0">
                          <a:ln>
                            <a:noFill/>
                          </a:ln>
                          <a:solidFill>
                            <a:schemeClr val="tx1"/>
                          </a:solidFill>
                          <a:effectLst/>
                          <a:latin typeface="Meiryo UI" panose="020B0604030504040204" pitchFamily="50" charset="-128"/>
                          <a:ea typeface="Meiryo UI" panose="020B0604030504040204" pitchFamily="50" charset="-128"/>
                        </a:rPr>
                        <a:t>,</a:t>
                      </a:r>
                      <a:r>
                        <a:rPr kumimoji="0" lang="ja-JP" altLang="en-US" sz="1200" b="0" u="none" strike="noStrike" cap="none" normalizeH="0" baseline="0">
                          <a:ln>
                            <a:noFill/>
                          </a:ln>
                          <a:solidFill>
                            <a:schemeClr val="tx1"/>
                          </a:solidFill>
                          <a:effectLst/>
                          <a:latin typeface="Meiryo UI" panose="020B0604030504040204" pitchFamily="50" charset="-128"/>
                          <a:ea typeface="Meiryo UI" panose="020B0604030504040204" pitchFamily="50" charset="-128"/>
                        </a:rPr>
                        <a:t>○○○</a:t>
                      </a:r>
                      <a:endParaRPr kumimoji="0" lang="ja-JP" altLang="en-US" sz="12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0" lang="en-US" altLang="ja-JP"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2025</a:t>
                      </a:r>
                      <a:r>
                        <a:rPr kumimoji="0" lang="ja-JP" altLang="en-US"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年〇〇月頃</a:t>
                      </a: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defRPr/>
                      </a:pPr>
                      <a:endParaRPr kumimoji="0" lang="ja-JP" altLang="en-US"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564658349"/>
                  </a:ext>
                </a:extLst>
              </a:tr>
              <a:tr h="30096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u="none" strike="noStrike" cap="none" normalizeH="0" baseline="0">
                          <a:ln>
                            <a:noFill/>
                          </a:ln>
                          <a:solidFill>
                            <a:schemeClr val="tx1"/>
                          </a:solidFill>
                          <a:effectLst/>
                          <a:latin typeface="Meiryo UI" panose="020B0604030504040204" pitchFamily="50" charset="-128"/>
                          <a:ea typeface="Meiryo UI" panose="020B0604030504040204" pitchFamily="50" charset="-128"/>
                        </a:rPr>
                        <a:t>設備費</a:t>
                      </a:r>
                      <a:endParaRPr kumimoji="0" lang="en-US" altLang="ja-JP" sz="1400" b="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u="none" strike="noStrike" cap="none" normalizeH="0" baseline="0">
                          <a:ln>
                            <a:noFill/>
                          </a:ln>
                          <a:solidFill>
                            <a:schemeClr val="tx1"/>
                          </a:solidFill>
                          <a:effectLst/>
                          <a:latin typeface="Meiryo UI" panose="020B0604030504040204" pitchFamily="50" charset="-128"/>
                          <a:ea typeface="Meiryo UI" panose="020B0604030504040204" pitchFamily="50" charset="-128"/>
                        </a:rPr>
                        <a:t>YYY</a:t>
                      </a: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ja-JP" altLang="en-US" sz="1200" b="0" u="none" strike="noStrike" cap="none" normalizeH="0" baseline="0">
                          <a:ln>
                            <a:noFill/>
                          </a:ln>
                          <a:solidFill>
                            <a:schemeClr val="tx1"/>
                          </a:solidFill>
                          <a:effectLst/>
                          <a:latin typeface="Meiryo UI" panose="020B0604030504040204" pitchFamily="50" charset="-128"/>
                          <a:ea typeface="Meiryo UI" panose="020B0604030504040204" pitchFamily="50" charset="-128"/>
                        </a:rPr>
                        <a:t>￥○○○</a:t>
                      </a:r>
                      <a:r>
                        <a:rPr kumimoji="0" lang="en-US" altLang="ja-JP" sz="1200" b="0" u="none" strike="noStrike" cap="none" normalizeH="0" baseline="0">
                          <a:ln>
                            <a:noFill/>
                          </a:ln>
                          <a:solidFill>
                            <a:schemeClr val="tx1"/>
                          </a:solidFill>
                          <a:effectLst/>
                          <a:latin typeface="Meiryo UI" panose="020B0604030504040204" pitchFamily="50" charset="-128"/>
                          <a:ea typeface="Meiryo UI" panose="020B0604030504040204" pitchFamily="50" charset="-128"/>
                        </a:rPr>
                        <a:t>,</a:t>
                      </a:r>
                      <a:r>
                        <a:rPr kumimoji="0" lang="ja-JP" altLang="en-US" sz="1200" b="0" u="none" strike="noStrike" cap="none" normalizeH="0" baseline="0">
                          <a:ln>
                            <a:noFill/>
                          </a:ln>
                          <a:solidFill>
                            <a:schemeClr val="tx1"/>
                          </a:solidFill>
                          <a:effectLst/>
                          <a:latin typeface="Meiryo UI" panose="020B0604030504040204" pitchFamily="50" charset="-128"/>
                          <a:ea typeface="Meiryo UI" panose="020B0604030504040204" pitchFamily="50" charset="-128"/>
                        </a:rPr>
                        <a:t>○○○</a:t>
                      </a:r>
                      <a:endParaRPr kumimoji="0" lang="en-US" altLang="ja-JP" sz="1200" b="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ja-JP" sz="12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△△枚</a:t>
                      </a:r>
                      <a:endParaRPr kumimoji="0" lang="en-US" altLang="ja-JP"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0" lang="ja-JP" altLang="en-US" sz="1200" b="0" u="none" strike="noStrike" cap="none" normalizeH="0" baseline="0">
                          <a:ln>
                            <a:noFill/>
                          </a:ln>
                          <a:solidFill>
                            <a:schemeClr val="tx1"/>
                          </a:solidFill>
                          <a:effectLst/>
                          <a:latin typeface="Meiryo UI" panose="020B0604030504040204" pitchFamily="50" charset="-128"/>
                          <a:ea typeface="Meiryo UI" panose="020B0604030504040204" pitchFamily="50" charset="-128"/>
                        </a:rPr>
                        <a:t>￥○</a:t>
                      </a:r>
                      <a:r>
                        <a:rPr kumimoji="0" lang="en-US" altLang="ja-JP" sz="1200" b="0" u="none" strike="noStrike" cap="none" normalizeH="0" baseline="0">
                          <a:ln>
                            <a:noFill/>
                          </a:ln>
                          <a:solidFill>
                            <a:schemeClr val="tx1"/>
                          </a:solidFill>
                          <a:effectLst/>
                          <a:latin typeface="Meiryo UI" panose="020B0604030504040204" pitchFamily="50" charset="-128"/>
                          <a:ea typeface="Meiryo UI" panose="020B0604030504040204" pitchFamily="50" charset="-128"/>
                        </a:rPr>
                        <a:t>,</a:t>
                      </a:r>
                      <a:r>
                        <a:rPr kumimoji="0" lang="ja-JP" altLang="en-US" sz="1200" b="0" u="none" strike="noStrike" cap="none" normalizeH="0" baseline="0">
                          <a:ln>
                            <a:noFill/>
                          </a:ln>
                          <a:solidFill>
                            <a:schemeClr val="tx1"/>
                          </a:solidFill>
                          <a:effectLst/>
                          <a:latin typeface="Meiryo UI" panose="020B0604030504040204" pitchFamily="50" charset="-128"/>
                          <a:ea typeface="Meiryo UI" panose="020B0604030504040204" pitchFamily="50" charset="-128"/>
                        </a:rPr>
                        <a:t>○○○</a:t>
                      </a:r>
                      <a:r>
                        <a:rPr kumimoji="0" lang="en-US" altLang="ja-JP" sz="1200" b="0" u="none" strike="noStrike" cap="none" normalizeH="0" baseline="0">
                          <a:ln>
                            <a:noFill/>
                          </a:ln>
                          <a:solidFill>
                            <a:schemeClr val="tx1"/>
                          </a:solidFill>
                          <a:effectLst/>
                          <a:latin typeface="Meiryo UI" panose="020B0604030504040204" pitchFamily="50" charset="-128"/>
                          <a:ea typeface="Meiryo UI" panose="020B0604030504040204" pitchFamily="50" charset="-128"/>
                        </a:rPr>
                        <a:t>,</a:t>
                      </a:r>
                      <a:r>
                        <a:rPr kumimoji="0" lang="ja-JP" altLang="en-US" sz="1200" b="0" u="none" strike="noStrike" cap="none" normalizeH="0" baseline="0">
                          <a:ln>
                            <a:noFill/>
                          </a:ln>
                          <a:solidFill>
                            <a:schemeClr val="tx1"/>
                          </a:solidFill>
                          <a:effectLst/>
                          <a:latin typeface="Meiryo UI" panose="020B0604030504040204" pitchFamily="50" charset="-128"/>
                          <a:ea typeface="Meiryo UI" panose="020B0604030504040204" pitchFamily="50" charset="-128"/>
                        </a:rPr>
                        <a:t>○○○</a:t>
                      </a:r>
                      <a:endParaRPr kumimoji="0" lang="ja-JP" altLang="en-US" sz="12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2025</a:t>
                      </a:r>
                      <a:r>
                        <a:rPr kumimoji="0" lang="ja-JP" altLang="en-US"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年〇〇月頃</a:t>
                      </a:r>
                      <a:endParaRPr kumimoji="0" lang="en-US" altLang="ja-JP"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813456"/>
                  </a:ext>
                </a:extLst>
              </a:tr>
              <a:tr h="300669">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ZZZ</a:t>
                      </a:r>
                      <a:endParaRPr kumimoji="0" lang="ja-JP" altLang="en-US"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0" lang="ja-JP" altLang="en-US" sz="1200" b="0" u="none" strike="noStrike" cap="none" normalizeH="0" baseline="0">
                          <a:ln>
                            <a:noFill/>
                          </a:ln>
                          <a:solidFill>
                            <a:schemeClr val="tx1"/>
                          </a:solidFill>
                          <a:effectLst/>
                          <a:latin typeface="Meiryo UI" panose="020B0604030504040204" pitchFamily="50" charset="-128"/>
                          <a:ea typeface="Meiryo UI" panose="020B0604030504040204" pitchFamily="50" charset="-128"/>
                        </a:rPr>
                        <a:t>￥○○○</a:t>
                      </a:r>
                      <a:r>
                        <a:rPr kumimoji="0" lang="en-US" altLang="ja-JP" sz="1200" b="0" u="none" strike="noStrike" cap="none" normalizeH="0" baseline="0">
                          <a:ln>
                            <a:noFill/>
                          </a:ln>
                          <a:solidFill>
                            <a:schemeClr val="tx1"/>
                          </a:solidFill>
                          <a:effectLst/>
                          <a:latin typeface="Meiryo UI" panose="020B0604030504040204" pitchFamily="50" charset="-128"/>
                          <a:ea typeface="Meiryo UI" panose="020B0604030504040204" pitchFamily="50" charset="-128"/>
                        </a:rPr>
                        <a:t>,</a:t>
                      </a:r>
                      <a:r>
                        <a:rPr kumimoji="0" lang="ja-JP" altLang="en-US" sz="1200" b="0" u="none" strike="noStrike" cap="none" normalizeH="0" baseline="0">
                          <a:ln>
                            <a:noFill/>
                          </a:ln>
                          <a:solidFill>
                            <a:schemeClr val="tx1"/>
                          </a:solidFill>
                          <a:effectLst/>
                          <a:latin typeface="Meiryo UI" panose="020B0604030504040204" pitchFamily="50" charset="-128"/>
                          <a:ea typeface="Meiryo UI" panose="020B0604030504040204" pitchFamily="50" charset="-128"/>
                        </a:rPr>
                        <a:t>○○○</a:t>
                      </a:r>
                      <a:endParaRPr kumimoji="0" lang="en-US" altLang="ja-JP" sz="12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p>
                      <a:pPr marL="0" marR="0" lvl="0" indent="0" algn="r"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△△台</a:t>
                      </a: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20000"/>
                        </a:spcBef>
                        <a:spcAft>
                          <a:spcPct val="0"/>
                        </a:spcAft>
                        <a:buClrTx/>
                        <a:buSzTx/>
                        <a:buFontTx/>
                        <a:buNone/>
                        <a:tabLst/>
                        <a:defRPr/>
                      </a:pPr>
                      <a:r>
                        <a:rPr kumimoji="0" lang="ja-JP" altLang="en-US" sz="1200" b="0" u="none" strike="noStrike" cap="none" normalizeH="0" baseline="0">
                          <a:ln>
                            <a:noFill/>
                          </a:ln>
                          <a:solidFill>
                            <a:schemeClr val="tx1"/>
                          </a:solidFill>
                          <a:effectLst/>
                          <a:latin typeface="Meiryo UI" panose="020B0604030504040204" pitchFamily="50" charset="-128"/>
                          <a:ea typeface="Meiryo UI" panose="020B0604030504040204" pitchFamily="50" charset="-128"/>
                        </a:rPr>
                        <a:t>￥○，○○○，○○○</a:t>
                      </a:r>
                      <a:endParaRPr kumimoji="0" lang="ja-JP" altLang="en-US" sz="12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2026</a:t>
                      </a:r>
                      <a:r>
                        <a:rPr kumimoji="0" lang="ja-JP" altLang="en-US"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年〇〇月頃</a:t>
                      </a: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24237315"/>
                  </a:ext>
                </a:extLst>
              </a:tr>
              <a:tr h="30096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工事費</a:t>
                      </a: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ja-JP" sz="12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ja-JP" sz="12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46346477"/>
                  </a:ext>
                </a:extLst>
              </a:tr>
              <a:tr h="30096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管理・運営費</a:t>
                      </a: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ja-JP" altLang="en-US" sz="12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ja-JP" altLang="en-US"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1685695"/>
                  </a:ext>
                </a:extLst>
              </a:tr>
              <a:tr h="30096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rPr>
                        <a:t>人件費</a:t>
                      </a: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ja-JP" sz="1400" b="0" i="0" u="none" strike="noStrike" cap="none" normalizeH="0" baseline="0">
                        <a:ln>
                          <a:noFill/>
                        </a:ln>
                        <a:solidFill>
                          <a:schemeClr val="tx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base" latinLnBrk="0" hangingPunct="1">
                        <a:lnSpc>
                          <a:spcPct val="100000"/>
                        </a:lnSpc>
                        <a:spcBef>
                          <a:spcPct val="10000"/>
                        </a:spcBef>
                        <a:spcAft>
                          <a:spcPct val="0"/>
                        </a:spcAft>
                        <a:buClrTx/>
                        <a:buSzTx/>
                        <a:buFontTx/>
                        <a:buNone/>
                        <a:tabLst/>
                      </a:pPr>
                      <a:endParaRPr kumimoji="0" lang="ja-JP" altLang="en-US" sz="1200" b="0" i="0" u="none" strike="noStrike" cap="none" normalizeH="0" baseline="0">
                        <a:ln>
                          <a:noFill/>
                        </a:ln>
                        <a:solidFill>
                          <a:schemeClr val="bg1">
                            <a:lumMod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base" latinLnBrk="0" hangingPunct="1">
                        <a:lnSpc>
                          <a:spcPct val="100000"/>
                        </a:lnSpc>
                        <a:spcBef>
                          <a:spcPct val="10000"/>
                        </a:spcBef>
                        <a:spcAft>
                          <a:spcPct val="0"/>
                        </a:spcAft>
                        <a:buClrTx/>
                        <a:buSzTx/>
                        <a:buFontTx/>
                        <a:buNone/>
                        <a:tabLst/>
                      </a:pPr>
                      <a:endParaRPr kumimoji="0" lang="ja-JP" altLang="en-US" sz="1400" b="0" i="0" u="none" strike="noStrike" cap="none" normalizeH="0" baseline="0">
                        <a:ln>
                          <a:noFill/>
                        </a:ln>
                        <a:solidFill>
                          <a:schemeClr val="bg1">
                            <a:lumMod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r" defTabSz="914400" rtl="0" eaLnBrk="1" fontAlgn="base" latinLnBrk="0" hangingPunct="1">
                        <a:lnSpc>
                          <a:spcPct val="100000"/>
                        </a:lnSpc>
                        <a:spcBef>
                          <a:spcPct val="10000"/>
                        </a:spcBef>
                        <a:spcAft>
                          <a:spcPct val="0"/>
                        </a:spcAft>
                        <a:buClrTx/>
                        <a:buSzTx/>
                        <a:buFontTx/>
                        <a:buNone/>
                        <a:tabLst/>
                      </a:pPr>
                      <a:endParaRPr kumimoji="0" lang="ja-JP" altLang="en-US" sz="1100" b="0" i="0" u="none" strike="noStrike" cap="none" normalizeH="0" baseline="0">
                        <a:ln>
                          <a:noFill/>
                        </a:ln>
                        <a:solidFill>
                          <a:schemeClr val="bg1">
                            <a:lumMod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r" defTabSz="914400" rtl="0" eaLnBrk="1" fontAlgn="base" latinLnBrk="0" hangingPunct="1">
                        <a:lnSpc>
                          <a:spcPct val="100000"/>
                        </a:lnSpc>
                        <a:spcBef>
                          <a:spcPct val="10000"/>
                        </a:spcBef>
                        <a:spcAft>
                          <a:spcPct val="0"/>
                        </a:spcAft>
                        <a:buClrTx/>
                        <a:buSzTx/>
                        <a:buFontTx/>
                        <a:buNone/>
                        <a:tabLst/>
                      </a:pPr>
                      <a:endParaRPr kumimoji="0" lang="ja-JP" altLang="en-US" sz="1400" b="0" i="0" u="none" strike="noStrike" cap="none" normalizeH="0" baseline="0">
                        <a:ln>
                          <a:noFill/>
                        </a:ln>
                        <a:solidFill>
                          <a:schemeClr val="bg1">
                            <a:lumMod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10000"/>
                        </a:spcBef>
                        <a:spcAft>
                          <a:spcPct val="0"/>
                        </a:spcAft>
                        <a:buClrTx/>
                        <a:buSzTx/>
                        <a:buFontTx/>
                        <a:buNone/>
                        <a:tabLst/>
                      </a:pPr>
                      <a:endParaRPr kumimoji="0" lang="ja-JP" altLang="en-US"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74097509"/>
                  </a:ext>
                </a:extLst>
              </a:tr>
            </a:tbl>
          </a:graphicData>
        </a:graphic>
      </p:graphicFrame>
      <p:sp>
        <p:nvSpPr>
          <p:cNvPr id="13" name="Rectangle 5">
            <a:extLst>
              <a:ext uri="{FF2B5EF4-FFF2-40B4-BE49-F238E27FC236}">
                <a16:creationId xmlns:a16="http://schemas.microsoft.com/office/drawing/2014/main" id="{C5C97B81-32F3-4188-8BE7-4DFC82D2DD2E}"/>
              </a:ext>
            </a:extLst>
          </p:cNvPr>
          <p:cNvSpPr>
            <a:spLocks noChangeArrowheads="1"/>
          </p:cNvSpPr>
          <p:nvPr/>
        </p:nvSpPr>
        <p:spPr bwMode="auto">
          <a:xfrm>
            <a:off x="384748" y="2166576"/>
            <a:ext cx="2483104" cy="216000"/>
          </a:xfrm>
          <a:prstGeom prst="rect">
            <a:avLst/>
          </a:prstGeom>
          <a:solidFill>
            <a:sysClr val="window" lastClr="FFFFFF"/>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l" defTabSz="457200" rtl="0" eaLnBrk="1" fontAlgn="auto" latinLnBrk="0" hangingPunct="1">
              <a:lnSpc>
                <a:spcPct val="100000"/>
              </a:lnSpc>
              <a:spcBef>
                <a:spcPct val="30000"/>
              </a:spcBef>
              <a:spcAft>
                <a:spcPts val="0"/>
              </a:spcAft>
              <a:buClrTx/>
              <a:buSzTx/>
              <a:buFontTx/>
              <a:buNone/>
              <a:tabLst/>
              <a:defRPr/>
            </a:pPr>
            <a:r>
              <a:rPr kumimoji="0" lang="ja-JP" altLang="en-US" sz="1400" b="1" kern="0">
                <a:solidFill>
                  <a:prstClr val="black"/>
                </a:solidFill>
                <a:latin typeface="Meiryo UI" panose="020B0604030504040204" pitchFamily="50" charset="-128"/>
                <a:ea typeface="Meiryo UI" panose="020B0604030504040204" pitchFamily="50" charset="-128"/>
              </a:rPr>
              <a:t>経費</a:t>
            </a:r>
            <a:r>
              <a:rPr kumimoji="0" lang="ja-JP" altLang="en-US" sz="14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内訳</a:t>
            </a:r>
          </a:p>
        </p:txBody>
      </p:sp>
      <p:sp>
        <p:nvSpPr>
          <p:cNvPr id="14" name="Rectangle 5">
            <a:extLst>
              <a:ext uri="{FF2B5EF4-FFF2-40B4-BE49-F238E27FC236}">
                <a16:creationId xmlns:a16="http://schemas.microsoft.com/office/drawing/2014/main" id="{C5C97B81-32F3-4188-8BE7-4DFC82D2DD2E}"/>
              </a:ext>
            </a:extLst>
          </p:cNvPr>
          <p:cNvSpPr>
            <a:spLocks noChangeArrowheads="1"/>
          </p:cNvSpPr>
          <p:nvPr/>
        </p:nvSpPr>
        <p:spPr bwMode="auto">
          <a:xfrm>
            <a:off x="343010" y="1375339"/>
            <a:ext cx="2057400" cy="216000"/>
          </a:xfrm>
          <a:prstGeom prst="rect">
            <a:avLst/>
          </a:prstGeom>
          <a:solidFill>
            <a:sysClr val="window" lastClr="FFFFFF"/>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l" defTabSz="457200" rtl="0" eaLnBrk="1" fontAlgn="auto" latinLnBrk="0" hangingPunct="1">
              <a:lnSpc>
                <a:spcPct val="100000"/>
              </a:lnSpc>
              <a:spcBef>
                <a:spcPct val="30000"/>
              </a:spcBef>
              <a:spcAft>
                <a:spcPts val="0"/>
              </a:spcAft>
              <a:buClrTx/>
              <a:buSzTx/>
              <a:buFontTx/>
              <a:buNone/>
              <a:tabLst/>
              <a:defRPr/>
            </a:pPr>
            <a:r>
              <a:rPr kumimoji="0" lang="ja-JP" altLang="en-US" sz="14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プロジェクト総額</a:t>
            </a:r>
          </a:p>
        </p:txBody>
      </p:sp>
      <p:sp>
        <p:nvSpPr>
          <p:cNvPr id="15" name="AutoShape 10">
            <a:extLst>
              <a:ext uri="{FF2B5EF4-FFF2-40B4-BE49-F238E27FC236}">
                <a16:creationId xmlns:a16="http://schemas.microsoft.com/office/drawing/2014/main" id="{9E49E163-4B71-4404-B193-AF63D63BA3F7}"/>
              </a:ext>
            </a:extLst>
          </p:cNvPr>
          <p:cNvSpPr>
            <a:spLocks noChangeArrowheads="1"/>
          </p:cNvSpPr>
          <p:nvPr/>
        </p:nvSpPr>
        <p:spPr bwMode="auto">
          <a:xfrm>
            <a:off x="4535903" y="2614863"/>
            <a:ext cx="7524458" cy="4099366"/>
          </a:xfrm>
          <a:prstGeom prst="rect">
            <a:avLst/>
          </a:prstGeom>
          <a:solidFill>
            <a:schemeClr val="accent4">
              <a:lumMod val="20000"/>
              <a:lumOff val="80000"/>
            </a:schemeClr>
          </a:solidFill>
          <a:ln w="19050">
            <a:solidFill>
              <a:sysClr val="windowText" lastClr="000000"/>
            </a:solidFill>
            <a:round/>
            <a:headEnd/>
            <a:tailEnd/>
          </a:ln>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1"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総額・費用内訳・算出根拠や工夫</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について記載ください</a:t>
            </a:r>
            <a:br>
              <a:rPr kumimoji="0" lang="en-US" altLang="ja-JP" sz="1400" kern="0">
                <a:solidFill>
                  <a:srgbClr val="000000"/>
                </a:solidFill>
                <a:latin typeface="Meiryo UI" panose="020B0604030504040204" pitchFamily="50" charset="-128"/>
                <a:ea typeface="Meiryo UI"/>
              </a:rPr>
            </a:br>
            <a:r>
              <a:rPr kumimoji="0" lang="en-US" altLang="ja-JP" sz="1400" kern="0">
                <a:solidFill>
                  <a:srgbClr val="000000"/>
                </a:solidFill>
                <a:latin typeface="Meiryo UI" panose="020B0604030504040204" pitchFamily="50" charset="-128"/>
                <a:ea typeface="Meiryo UI"/>
              </a:rPr>
              <a:t>※</a:t>
            </a:r>
            <a:r>
              <a:rPr kumimoji="0" lang="ja-JP" altLang="en-US" sz="1400" kern="0">
                <a:solidFill>
                  <a:srgbClr val="000000"/>
                </a:solidFill>
                <a:latin typeface="Meiryo UI" panose="020B0604030504040204" pitchFamily="50" charset="-128"/>
                <a:ea typeface="Meiryo UI"/>
              </a:rPr>
              <a:t>採択後の助成金関連の各種申請・請求にあたっては、原則、企画提案書に記載し提案した内容に準ずる必要があり、</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事業開始前に、</a:t>
            </a:r>
            <a:r>
              <a:rPr kumimoji="0" lang="ja-JP" altLang="en-US" sz="1400" kern="0">
                <a:solidFill>
                  <a:srgbClr val="000000"/>
                </a:solidFill>
                <a:latin typeface="Meiryo UI" panose="020B0604030504040204" pitchFamily="50" charset="-128"/>
                <a:ea typeface="Meiryo UI"/>
              </a:rPr>
              <a:t>提案いただいた各種費用の</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根拠資料（見積書）の提出が必要となります</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kern="0">
                <a:solidFill>
                  <a:srgbClr val="000000"/>
                </a:solidFill>
                <a:latin typeface="Meiryo UI" panose="020B0604030504040204" pitchFamily="50" charset="-128"/>
                <a:ea typeface="Meiryo UI"/>
              </a:rPr>
              <a:t>「募集要領３（</a:t>
            </a:r>
            <a:r>
              <a:rPr kumimoji="0" lang="en-US" altLang="ja-JP" sz="1400" kern="0">
                <a:solidFill>
                  <a:srgbClr val="000000"/>
                </a:solidFill>
                <a:latin typeface="Meiryo UI" panose="020B0604030504040204" pitchFamily="50" charset="-128"/>
                <a:ea typeface="Meiryo UI"/>
              </a:rPr>
              <a:t>3</a:t>
            </a:r>
            <a:r>
              <a:rPr kumimoji="0" lang="ja-JP" altLang="en-US" sz="1400" kern="0">
                <a:solidFill>
                  <a:srgbClr val="000000"/>
                </a:solidFill>
                <a:latin typeface="Meiryo UI" panose="020B0604030504040204" pitchFamily="50" charset="-128"/>
                <a:ea typeface="Meiryo UI"/>
              </a:rPr>
              <a:t>）②」を踏まえ、以下に留意してプロジェクトに係る費用をご検討ください</a:t>
            </a:r>
            <a:endParaRPr kumimoji="0" lang="en-US" altLang="ja-JP" sz="1400" kern="0">
              <a:solidFill>
                <a:srgbClr val="000000"/>
              </a:solidFill>
              <a:latin typeface="Meiryo UI" panose="020B0604030504040204" pitchFamily="50" charset="-128"/>
              <a:ea typeface="Meiryo UI"/>
            </a:endParaRPr>
          </a:p>
          <a:p>
            <a:pPr marL="742950" lvl="1" indent="-285750" defTabSz="457200">
              <a:spcBef>
                <a:spcPts val="600"/>
              </a:spcBef>
              <a:buFont typeface="Wingdings" panose="05000000000000000000" pitchFamily="2" charset="2"/>
              <a:buChar char="ü"/>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調査・設計費、設備費、工事費は原則として複数業者から見積もりを取得し、競争に付すこと</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42950" lvl="1" indent="-285750" defTabSz="457200">
              <a:spcBef>
                <a:spcPts val="600"/>
              </a:spcBef>
              <a:buFont typeface="Wingdings" panose="05000000000000000000" pitchFamily="2" charset="2"/>
              <a:buChar char="ü"/>
              <a:defRPr/>
            </a:pPr>
            <a:r>
              <a:rPr kumimoji="0" lang="ja-JP" altLang="en-US" sz="1400" kern="0">
                <a:solidFill>
                  <a:srgbClr val="000000"/>
                </a:solidFill>
                <a:latin typeface="Meiryo UI" panose="020B0604030504040204" pitchFamily="50" charset="-128"/>
                <a:ea typeface="Meiryo UI"/>
              </a:rPr>
              <a:t>自社製品の調達などに係る経費がある場合は、利益等排除を行うこと</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ja-JP" altLang="en-US" sz="1400" kern="0">
                <a:solidFill>
                  <a:srgbClr val="000000"/>
                </a:solidFill>
                <a:latin typeface="Meiryo UI" panose="020B0604030504040204" pitchFamily="50" charset="-128"/>
                <a:ea typeface="Meiryo UI"/>
              </a:rPr>
              <a:t>募集</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要領６（</a:t>
            </a:r>
            <a:r>
              <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3</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）」を踏まえ、以下に留意して記載ください</a:t>
            </a: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a:ln>
                  <a:noFill/>
                </a:ln>
                <a:effectLst/>
                <a:uLnTx/>
                <a:uFillTx/>
                <a:latin typeface="Meiryo UI" panose="020B0604030504040204" pitchFamily="50" charset="-128"/>
                <a:ea typeface="Meiryo UI"/>
                <a:cs typeface="+mn-cs"/>
              </a:rPr>
              <a:t>必要となる費用が詳細に記載されているか</a:t>
            </a:r>
            <a:br>
              <a:rPr kumimoji="0" lang="en-US" altLang="ja-JP" sz="1400" b="0" i="0" u="none" strike="noStrike" kern="0" cap="none" spc="0" normalizeH="0" baseline="0" noProof="0">
                <a:ln>
                  <a:noFill/>
                </a:ln>
                <a:effectLst/>
                <a:uLnTx/>
                <a:uFillTx/>
                <a:latin typeface="Meiryo UI" panose="020B0604030504040204" pitchFamily="50" charset="-128"/>
                <a:ea typeface="Meiryo UI"/>
                <a:cs typeface="+mn-cs"/>
              </a:rPr>
            </a:br>
            <a:r>
              <a:rPr kumimoji="0" lang="ja-JP" altLang="en-US" sz="1400" b="0" i="0" u="none" strike="noStrike" kern="0" cap="none" spc="0" normalizeH="0" baseline="0" noProof="0">
                <a:ln>
                  <a:noFill/>
                </a:ln>
                <a:effectLst/>
                <a:uLnTx/>
                <a:uFillTx/>
                <a:latin typeface="Meiryo UI" panose="020B0604030504040204" pitchFamily="50" charset="-128"/>
                <a:ea typeface="Meiryo UI"/>
                <a:cs typeface="+mn-cs"/>
              </a:rPr>
              <a:t>助成対象経費の各区分の内訳が分かるように項目名称をご記載ください</a:t>
            </a:r>
            <a:endParaRPr kumimoji="0" lang="en-US" altLang="ja-JP" sz="1400" b="0" i="0" u="none" strike="noStrike" kern="0" cap="none" spc="0" normalizeH="0" baseline="0" noProof="0">
              <a:ln>
                <a:noFill/>
              </a:ln>
              <a:effectLst/>
              <a:uLnTx/>
              <a:uFillTx/>
              <a:latin typeface="Meiryo UI" panose="020B0604030504040204" pitchFamily="50" charset="-128"/>
              <a:ea typeface="Meiryo UI"/>
              <a:cs typeface="+mn-cs"/>
            </a:endParaRPr>
          </a:p>
          <a:p>
            <a:pPr marL="457200" marR="0" lvl="1" indent="0"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0" cap="none" spc="0" normalizeH="0" baseline="0" noProof="0">
                <a:ln>
                  <a:noFill/>
                </a:ln>
                <a:effectLst/>
                <a:uLnTx/>
                <a:uFillTx/>
                <a:latin typeface="Meiryo UI" panose="020B0604030504040204" pitchFamily="50" charset="-128"/>
                <a:ea typeface="Meiryo UI"/>
                <a:cs typeface="+mn-cs"/>
              </a:rPr>
              <a:t>　　（表やスライドが不足する場合は適宜追加してください）</a:t>
            </a:r>
            <a:endParaRPr kumimoji="0" lang="en-US" altLang="ja-JP" sz="1400" b="0" i="0" u="none" strike="noStrike" kern="0" cap="none" spc="0" normalizeH="0" baseline="0" noProof="0">
              <a:ln>
                <a:noFill/>
              </a:ln>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a:ln>
                  <a:noFill/>
                </a:ln>
                <a:effectLst/>
                <a:uLnTx/>
                <a:uFillTx/>
                <a:latin typeface="Meiryo UI" panose="020B0604030504040204" pitchFamily="50" charset="-128"/>
                <a:ea typeface="Meiryo UI"/>
                <a:cs typeface="+mn-cs"/>
              </a:rPr>
              <a:t>「事業一式」のような記載を避けて、項目を複数にわけているか</a:t>
            </a:r>
            <a:endParaRPr kumimoji="0" lang="en-US" altLang="ja-JP" sz="1400" b="0" i="0" u="none" strike="noStrike" kern="0" cap="none" spc="0" normalizeH="0" baseline="0" noProof="0">
              <a:ln>
                <a:noFill/>
              </a:ln>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a:ln>
                  <a:noFill/>
                </a:ln>
                <a:effectLst/>
                <a:uLnTx/>
                <a:uFillTx/>
                <a:latin typeface="Meiryo UI" panose="020B0604030504040204" pitchFamily="50" charset="-128"/>
                <a:ea typeface="Meiryo UI"/>
                <a:cs typeface="+mn-cs"/>
              </a:rPr>
              <a:t>費用項目ごとの算出根拠を示すとともにコストを抑える工夫がされているか</a:t>
            </a:r>
            <a:endParaRPr kumimoji="0" lang="en-US" altLang="ja-JP" sz="1400" kern="0">
              <a:latin typeface="Meiryo UI" panose="020B0604030504040204" pitchFamily="50" charset="-128"/>
              <a:ea typeface="Meiryo UI"/>
            </a:endParaRPr>
          </a:p>
          <a:p>
            <a:pPr defTabSz="457200">
              <a:spcBef>
                <a:spcPts val="600"/>
              </a:spcBef>
              <a:defRPr/>
            </a:pPr>
            <a:r>
              <a:rPr kumimoji="0" lang="en-US" altLang="ja-JP" sz="1400" kern="0">
                <a:latin typeface="Meiryo UI" panose="020B0604030504040204" pitchFamily="50" charset="-128"/>
                <a:ea typeface="Meiryo UI"/>
              </a:rPr>
              <a:t>※</a:t>
            </a:r>
            <a:r>
              <a:rPr kumimoji="0" lang="ja-JP" altLang="en-US" sz="1400" kern="0">
                <a:latin typeface="Meiryo UI" panose="020B0604030504040204" pitchFamily="50" charset="-128"/>
                <a:ea typeface="Meiryo UI"/>
              </a:rPr>
              <a:t>助成期間内で一度限り、期中で一部助成金の請求が可能ですが、請求可能なタイミングは機器の設置が完了し、運用及び評価の開始以降となります</a:t>
            </a:r>
            <a:endParaRPr kumimoji="0" lang="en-US" altLang="ja-JP" sz="1400" kern="0">
              <a:latin typeface="Meiryo UI" panose="020B0604030504040204" pitchFamily="50" charset="-128"/>
              <a:ea typeface="Meiryo UI"/>
            </a:endParaRPr>
          </a:p>
        </p:txBody>
      </p:sp>
      <p:sp>
        <p:nvSpPr>
          <p:cNvPr id="17" name="正方形/長方形 16">
            <a:extLst>
              <a:ext uri="{FF2B5EF4-FFF2-40B4-BE49-F238E27FC236}">
                <a16:creationId xmlns:a16="http://schemas.microsoft.com/office/drawing/2014/main" id="{7F50B7F7-ADB5-40E0-8FA8-4C228D849299}"/>
              </a:ext>
            </a:extLst>
          </p:cNvPr>
          <p:cNvSpPr/>
          <p:nvPr/>
        </p:nvSpPr>
        <p:spPr>
          <a:xfrm>
            <a:off x="343010" y="1584565"/>
            <a:ext cx="11494572" cy="390749"/>
          </a:xfrm>
          <a:prstGeom prst="rect">
            <a:avLst/>
          </a:prstGeom>
          <a:noFill/>
          <a:ln w="9525" cap="flat" cmpd="sng" algn="ctr">
            <a:solidFill>
              <a:sysClr val="window" lastClr="FFFFFF">
                <a:lumMod val="50000"/>
              </a:sysClr>
            </a:solidFill>
            <a:prstDash val="solid"/>
            <a:miter lim="800000"/>
          </a:ln>
          <a:effectLst/>
        </p:spPr>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ja-JP" altLang="en-US" sz="1800" b="1" i="0" u="none" strike="noStrike" kern="0" cap="none" spc="0" normalizeH="0" baseline="0" noProof="0">
                <a:ln>
                  <a:noFill/>
                </a:ln>
                <a:solidFill>
                  <a:prstClr val="black"/>
                </a:solidFill>
                <a:effectLst/>
                <a:uLnTx/>
                <a:uFillTx/>
                <a:latin typeface="Meiryo UI" panose="020B0604030504040204" pitchFamily="50" charset="-128"/>
                <a:ea typeface="游ゴシック" panose="020B0400000000000000" pitchFamily="50" charset="-128"/>
                <a:cs typeface="+mn-cs"/>
              </a:rPr>
              <a:t>￥○○，○○○，○○○（</a:t>
            </a:r>
            <a:r>
              <a:rPr kumimoji="0" lang="ja-JP" altLang="en-US" b="1" kern="0">
                <a:solidFill>
                  <a:prstClr val="black"/>
                </a:solidFill>
                <a:latin typeface="Meiryo UI" panose="020B0604030504040204" pitchFamily="50" charset="-128"/>
                <a:ea typeface="游ゴシック" panose="020B0400000000000000" pitchFamily="50" charset="-128"/>
              </a:rPr>
              <a:t>税抜</a:t>
            </a:r>
            <a:r>
              <a:rPr kumimoji="0" lang="ja-JP" altLang="en-US" sz="1800" b="1" i="0" u="none" strike="noStrike" kern="0" cap="none" spc="0" normalizeH="0" baseline="0" noProof="0">
                <a:ln>
                  <a:noFill/>
                </a:ln>
                <a:solidFill>
                  <a:prstClr val="black"/>
                </a:solidFill>
                <a:effectLst/>
                <a:uLnTx/>
                <a:uFillTx/>
                <a:latin typeface="Meiryo UI" panose="020B0604030504040204" pitchFamily="50" charset="-128"/>
                <a:ea typeface="游ゴシック" panose="020B0400000000000000" pitchFamily="50" charset="-128"/>
                <a:cs typeface="+mn-cs"/>
              </a:rPr>
              <a:t>）</a:t>
            </a:r>
          </a:p>
        </p:txBody>
      </p:sp>
      <p:sp>
        <p:nvSpPr>
          <p:cNvPr id="18" name="テキスト プレースホルダー 2"/>
          <p:cNvSpPr txBox="1">
            <a:spLocks/>
          </p:cNvSpPr>
          <p:nvPr/>
        </p:nvSpPr>
        <p:spPr>
          <a:xfrm rot="5400000">
            <a:off x="2576899" y="5758705"/>
            <a:ext cx="1003645" cy="421740"/>
          </a:xfrm>
          <a:prstGeom prst="rect">
            <a:avLst/>
          </a:prstGeom>
          <a:ln>
            <a:noFill/>
          </a:ln>
        </p:spPr>
        <p:txBody>
          <a:bodyPr vert="horz" lIns="0" tIns="0" rIns="0" bIns="0" rtlCol="0">
            <a:noAutofit/>
          </a:bodyPr>
          <a:lstStyle>
            <a:lvl1pPr marL="0" indent="0" algn="l" defTabSz="288000" rtl="0" eaLnBrk="1" fontAlgn="base" hangingPunct="1">
              <a:spcBef>
                <a:spcPct val="20000"/>
              </a:spcBef>
              <a:spcAft>
                <a:spcPct val="0"/>
              </a:spcAft>
              <a:buFont typeface="Arial" panose="020B0604020202020204" pitchFamily="34" charset="0"/>
              <a:buNone/>
              <a:tabLst/>
              <a:defRPr kumimoji="1" sz="2000" kern="1200">
                <a:solidFill>
                  <a:schemeClr val="accent1"/>
                </a:solidFill>
                <a:latin typeface="Meiryo UI" panose="020B0604030504040204" pitchFamily="50" charset="-128"/>
                <a:ea typeface="Meiryo UI" panose="020B0604030504040204" pitchFamily="50" charset="-128"/>
                <a:cs typeface="Arial"/>
              </a:defRPr>
            </a:lvl1pPr>
            <a:lvl2pPr marL="36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2pPr>
            <a:lvl3pPr marL="54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3pPr>
            <a:lvl4pPr marL="72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4pPr>
            <a:lvl5pPr marL="90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5pPr>
            <a:lvl6pPr marL="335254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9pPr>
          </a:lstStyle>
          <a:p>
            <a:pPr marL="0" marR="0" lvl="0" indent="0" algn="l" defTabSz="2880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1" lang="ja-JP" altLang="en-US" sz="2000" b="0" i="0" u="none" strike="noStrike" kern="1200" cap="none" spc="0" normalizeH="0" baseline="0" noProof="0">
                <a:ln>
                  <a:noFill/>
                </a:ln>
                <a:solidFill>
                  <a:schemeClr val="tx1"/>
                </a:solidFill>
                <a:effectLst/>
                <a:uLnTx/>
                <a:uFillTx/>
                <a:latin typeface="Meiryo UI" panose="020B0604030504040204" pitchFamily="50" charset="-128"/>
                <a:ea typeface="Meiryo UI" panose="020B0604030504040204" pitchFamily="50" charset="-128"/>
                <a:cs typeface="Arial"/>
              </a:rPr>
              <a:t>・・・</a:t>
            </a:r>
          </a:p>
        </p:txBody>
      </p:sp>
      <p:sp>
        <p:nvSpPr>
          <p:cNvPr id="6" name="正方形/長方形 5">
            <a:extLst>
              <a:ext uri="{FF2B5EF4-FFF2-40B4-BE49-F238E27FC236}">
                <a16:creationId xmlns:a16="http://schemas.microsoft.com/office/drawing/2014/main" id="{1EE048CE-B028-F086-B830-7A6B4C409A55}"/>
              </a:ext>
            </a:extLst>
          </p:cNvPr>
          <p:cNvSpPr/>
          <p:nvPr/>
        </p:nvSpPr>
        <p:spPr>
          <a:xfrm>
            <a:off x="9773219" y="60635"/>
            <a:ext cx="2254024" cy="720000"/>
          </a:xfrm>
          <a:prstGeom prst="rect">
            <a:avLst/>
          </a:prstGeom>
          <a:solidFill>
            <a:schemeClr val="accent2">
              <a:lumMod val="10000"/>
              <a:lumOff val="90000"/>
            </a:schemeClr>
          </a:solid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lang="ja-JP" altLang="en-US" sz="1200">
                <a:solidFill>
                  <a:schemeClr val="tx1"/>
                </a:solidFill>
                <a:latin typeface="+mn-ea"/>
              </a:rPr>
              <a:t>②</a:t>
            </a:r>
            <a:r>
              <a:rPr lang="en-US" altLang="ja-JP" sz="1200">
                <a:solidFill>
                  <a:schemeClr val="tx1"/>
                </a:solidFill>
                <a:latin typeface="+mn-ea"/>
              </a:rPr>
              <a:t>‐(6)</a:t>
            </a:r>
            <a:r>
              <a:rPr lang="ja-JP" altLang="en-US" sz="1200">
                <a:solidFill>
                  <a:schemeClr val="tx1"/>
                </a:solidFill>
                <a:latin typeface="+mn-ea"/>
              </a:rPr>
              <a:t>費用</a:t>
            </a:r>
            <a:endParaRPr lang="en-US" altLang="ja-JP" sz="1200">
              <a:solidFill>
                <a:schemeClr val="tx1"/>
              </a:solidFill>
              <a:latin typeface="+mn-ea"/>
            </a:endParaRPr>
          </a:p>
          <a:p>
            <a:r>
              <a:rPr lang="ja-JP" altLang="en-US" sz="1200">
                <a:solidFill>
                  <a:schemeClr val="tx1"/>
                </a:solidFill>
                <a:latin typeface="+mn-ea"/>
              </a:rPr>
              <a:t>（ア）必要経費の細分化</a:t>
            </a:r>
            <a:endParaRPr lang="en-US" altLang="ja-JP" sz="1200">
              <a:solidFill>
                <a:schemeClr val="tx1"/>
              </a:solidFill>
              <a:latin typeface="+mn-ea"/>
            </a:endParaRPr>
          </a:p>
          <a:p>
            <a:r>
              <a:rPr lang="ja-JP" altLang="en-US" sz="1200">
                <a:solidFill>
                  <a:schemeClr val="tx1"/>
                </a:solidFill>
                <a:latin typeface="+mn-ea"/>
              </a:rPr>
              <a:t>（イ）明確な算出根拠、コスト抑制の工夫</a:t>
            </a:r>
            <a:endParaRPr kumimoji="1" lang="en-US" altLang="ja-JP" sz="1200">
              <a:solidFill>
                <a:schemeClr val="tx1"/>
              </a:solidFill>
              <a:latin typeface="+mn-ea"/>
            </a:endParaRPr>
          </a:p>
        </p:txBody>
      </p:sp>
      <p:sp>
        <p:nvSpPr>
          <p:cNvPr id="3" name="テキスト プレースホルダー 8">
            <a:extLst>
              <a:ext uri="{FF2B5EF4-FFF2-40B4-BE49-F238E27FC236}">
                <a16:creationId xmlns:a16="http://schemas.microsoft.com/office/drawing/2014/main" id="{64BE010A-575F-CD9C-7159-CFF7B7296534}"/>
              </a:ext>
            </a:extLst>
          </p:cNvPr>
          <p:cNvSpPr>
            <a:spLocks noGrp="1"/>
          </p:cNvSpPr>
          <p:nvPr>
            <p:ph type="body" sz="quarter" idx="13"/>
          </p:nvPr>
        </p:nvSpPr>
        <p:spPr>
          <a:xfrm>
            <a:off x="164757" y="938530"/>
            <a:ext cx="12027243" cy="421740"/>
          </a:xfrm>
        </p:spPr>
        <p:txBody>
          <a:bodyPr/>
          <a:lstStyle/>
          <a:p>
            <a:endParaRPr kumimoji="1" lang="ja-JP" altLang="en-US"/>
          </a:p>
        </p:txBody>
      </p:sp>
    </p:spTree>
    <p:extLst>
      <p:ext uri="{BB962C8B-B14F-4D97-AF65-F5344CB8AC3E}">
        <p14:creationId xmlns:p14="http://schemas.microsoft.com/office/powerpoint/2010/main" val="20677316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03AC4A06-71F3-6035-F959-9CDD26A5698E}"/>
              </a:ext>
            </a:extLst>
          </p:cNvPr>
          <p:cNvGraphicFramePr>
            <a:graphicFrameLocks noChangeAspect="1"/>
          </p:cNvGraphicFramePr>
          <p:nvPr>
            <p:custDataLst>
              <p:tags r:id="rId1"/>
            </p:custDataLst>
            <p:extLst>
              <p:ext uri="{D42A27DB-BD31-4B8C-83A1-F6EECF244321}">
                <p14:modId xmlns:p14="http://schemas.microsoft.com/office/powerpoint/2010/main" val="312881968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624" imgH="623" progId="TCLayout.ActiveDocument.1">
                  <p:embed/>
                </p:oleObj>
              </mc:Choice>
              <mc:Fallback>
                <p:oleObj name="think-cell スライド" r:id="rId3" imgW="624" imgH="623" progId="TCLayout.ActiveDocument.1">
                  <p:embed/>
                  <p:pic>
                    <p:nvPicPr>
                      <p:cNvPr id="6" name="think-cell data - do not delete" hidden="1">
                        <a:extLst>
                          <a:ext uri="{FF2B5EF4-FFF2-40B4-BE49-F238E27FC236}">
                            <a16:creationId xmlns:a16="http://schemas.microsoft.com/office/drawing/2014/main" id="{03AC4A06-71F3-6035-F959-9CDD26A5698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タイトル 1"/>
          <p:cNvSpPr>
            <a:spLocks noGrp="1"/>
          </p:cNvSpPr>
          <p:nvPr>
            <p:ph type="title"/>
          </p:nvPr>
        </p:nvSpPr>
        <p:spPr/>
        <p:txBody>
          <a:bodyPr vert="horz"/>
          <a:lstStyle/>
          <a:p>
            <a:r>
              <a:rPr lang="en-US" altLang="ja-JP"/>
              <a:t>【</a:t>
            </a:r>
            <a:r>
              <a:rPr lang="ja-JP" altLang="en-US"/>
              <a:t>②応募事業内容</a:t>
            </a:r>
            <a:r>
              <a:rPr lang="en-US" altLang="ja-JP"/>
              <a:t>】</a:t>
            </a:r>
            <a:br>
              <a:rPr lang="en-US" altLang="ja-JP"/>
            </a:br>
            <a:r>
              <a:rPr lang="en-US" altLang="ja-JP"/>
              <a:t>【</a:t>
            </a:r>
            <a:r>
              <a:rPr lang="ja-JP" altLang="en-US"/>
              <a:t>効果検証</a:t>
            </a:r>
            <a:r>
              <a:rPr lang="en-US" altLang="ja-JP"/>
              <a:t>】</a:t>
            </a:r>
            <a:endParaRPr kumimoji="1" lang="ja-JP" altLang="en-US"/>
          </a:p>
        </p:txBody>
      </p:sp>
      <p:sp>
        <p:nvSpPr>
          <p:cNvPr id="5" name="AutoShape 10">
            <a:extLst>
              <a:ext uri="{FF2B5EF4-FFF2-40B4-BE49-F238E27FC236}">
                <a16:creationId xmlns:a16="http://schemas.microsoft.com/office/drawing/2014/main" id="{55EE9F80-346F-4EFF-974F-AB2B65770D71}"/>
              </a:ext>
            </a:extLst>
          </p:cNvPr>
          <p:cNvSpPr>
            <a:spLocks noChangeArrowheads="1"/>
          </p:cNvSpPr>
          <p:nvPr/>
        </p:nvSpPr>
        <p:spPr bwMode="auto">
          <a:xfrm>
            <a:off x="2640000" y="2700719"/>
            <a:ext cx="6912000" cy="1705026"/>
          </a:xfrm>
          <a:prstGeom prst="rect">
            <a:avLst/>
          </a:prstGeom>
          <a:solidFill>
            <a:schemeClr val="accent4">
              <a:lumMod val="20000"/>
              <a:lumOff val="80000"/>
            </a:schemeClr>
          </a:solidFill>
          <a:ln w="19050">
            <a:solidFill>
              <a:sysClr val="windowText" lastClr="000000"/>
            </a:solidFill>
            <a:round/>
            <a:headEnd/>
            <a:tailEnd/>
          </a:ln>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1" kern="0">
                <a:solidFill>
                  <a:srgbClr val="000000"/>
                </a:solidFill>
                <a:latin typeface="Meiryo UI" panose="020B0604030504040204" pitchFamily="50" charset="-128"/>
                <a:ea typeface="Meiryo UI"/>
              </a:rPr>
              <a:t>事業の</a:t>
            </a:r>
            <a:r>
              <a:rPr kumimoji="0" lang="ja-JP" altLang="en-US" sz="1400" b="1"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成果を図るにあたり成果設定および測定方法</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を具体的に記載ください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ja-JP" altLang="en-US" sz="1400" kern="0">
                <a:solidFill>
                  <a:srgbClr val="000000"/>
                </a:solidFill>
                <a:latin typeface="Meiryo UI" panose="020B0604030504040204" pitchFamily="50" charset="-128"/>
                <a:ea typeface="Meiryo UI"/>
              </a:rPr>
              <a:t>募集要領</a:t>
            </a:r>
            <a:r>
              <a:rPr kumimoji="0" lang="en-US" altLang="ja-JP" sz="1400" kern="0">
                <a:solidFill>
                  <a:srgbClr val="000000"/>
                </a:solidFill>
                <a:latin typeface="Meiryo UI" panose="020B0604030504040204" pitchFamily="50" charset="-128"/>
                <a:ea typeface="Meiryo UI"/>
              </a:rPr>
              <a:t>6</a:t>
            </a:r>
            <a:r>
              <a:rPr kumimoji="0" lang="ja-JP" altLang="en-US" sz="1400" kern="0">
                <a:solidFill>
                  <a:srgbClr val="000000"/>
                </a:solidFill>
                <a:latin typeface="Meiryo UI" panose="020B0604030504040204" pitchFamily="50" charset="-128"/>
                <a:ea typeface="Meiryo UI"/>
              </a:rPr>
              <a:t>（</a:t>
            </a:r>
            <a:r>
              <a:rPr kumimoji="0" lang="en-US" altLang="ja-JP" sz="1400" kern="0">
                <a:solidFill>
                  <a:srgbClr val="000000"/>
                </a:solidFill>
                <a:latin typeface="Meiryo UI" panose="020B0604030504040204" pitchFamily="50" charset="-128"/>
                <a:ea typeface="Meiryo UI"/>
              </a:rPr>
              <a:t>3</a:t>
            </a:r>
            <a:r>
              <a:rPr kumimoji="0" lang="ja-JP" altLang="en-US" sz="1400" kern="0">
                <a:solidFill>
                  <a:srgbClr val="000000"/>
                </a:solidFill>
                <a:latin typeface="Meiryo UI" panose="020B0604030504040204" pitchFamily="50" charset="-128"/>
                <a:ea typeface="Meiryo UI"/>
              </a:rPr>
              <a:t>）</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」を踏まえ、以下に留意して記載ください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kern="0">
                <a:solidFill>
                  <a:srgbClr val="000000"/>
                </a:solidFill>
                <a:latin typeface="Meiryo UI" panose="020B0604030504040204" pitchFamily="50" charset="-128"/>
                <a:ea typeface="Meiryo UI"/>
              </a:rPr>
              <a:t>事業</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を通じて得ようとする検証結果が社会実装、事業化に向けて</a:t>
            </a:r>
            <a:r>
              <a:rPr kumimoji="0" lang="ja-JP" altLang="en-US" sz="1400" kern="0">
                <a:solidFill>
                  <a:srgbClr val="000000"/>
                </a:solidFill>
                <a:latin typeface="Meiryo UI" panose="020B0604030504040204" pitchFamily="50" charset="-128"/>
                <a:ea typeface="Meiryo UI"/>
              </a:rPr>
              <a:t>有効</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性が高いか</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効果検証に必要なデータの取得方法が具体的に想定できているか（創意工夫している点があれば記載すること）</a:t>
            </a:r>
          </a:p>
        </p:txBody>
      </p:sp>
      <p:sp>
        <p:nvSpPr>
          <p:cNvPr id="7" name="正方形/長方形 6">
            <a:extLst>
              <a:ext uri="{FF2B5EF4-FFF2-40B4-BE49-F238E27FC236}">
                <a16:creationId xmlns:a16="http://schemas.microsoft.com/office/drawing/2014/main" id="{65ACA029-C390-9A9F-45B0-A10EC459ABB6}"/>
              </a:ext>
            </a:extLst>
          </p:cNvPr>
          <p:cNvSpPr/>
          <p:nvPr/>
        </p:nvSpPr>
        <p:spPr>
          <a:xfrm>
            <a:off x="9773219" y="60635"/>
            <a:ext cx="2254024" cy="720000"/>
          </a:xfrm>
          <a:prstGeom prst="rect">
            <a:avLst/>
          </a:prstGeom>
          <a:solidFill>
            <a:schemeClr val="accent2">
              <a:lumMod val="10000"/>
              <a:lumOff val="90000"/>
            </a:schemeClr>
          </a:solid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lang="ja-JP" altLang="en-US" sz="1200">
                <a:solidFill>
                  <a:schemeClr val="tx1"/>
                </a:solidFill>
                <a:latin typeface="+mn-ea"/>
              </a:rPr>
              <a:t>②</a:t>
            </a:r>
            <a:r>
              <a:rPr lang="en-US" altLang="ja-JP" sz="1200">
                <a:solidFill>
                  <a:schemeClr val="tx1"/>
                </a:solidFill>
                <a:latin typeface="+mn-ea"/>
              </a:rPr>
              <a:t>‐(7)</a:t>
            </a:r>
            <a:r>
              <a:rPr lang="ja-JP" altLang="en-US" sz="1200">
                <a:solidFill>
                  <a:schemeClr val="tx1"/>
                </a:solidFill>
                <a:latin typeface="+mn-ea"/>
              </a:rPr>
              <a:t>効果検証</a:t>
            </a:r>
            <a:endParaRPr lang="en-US" altLang="ja-JP" sz="1200">
              <a:solidFill>
                <a:schemeClr val="tx1"/>
              </a:solidFill>
              <a:latin typeface="+mn-ea"/>
            </a:endParaRPr>
          </a:p>
          <a:p>
            <a:r>
              <a:rPr kumimoji="1" lang="ja-JP" altLang="en-US" sz="1200">
                <a:solidFill>
                  <a:schemeClr val="tx1"/>
                </a:solidFill>
                <a:latin typeface="+mn-ea"/>
              </a:rPr>
              <a:t>（ア）</a:t>
            </a:r>
            <a:r>
              <a:rPr lang="ja-JP" altLang="en-US" sz="1200">
                <a:solidFill>
                  <a:schemeClr val="tx1"/>
                </a:solidFill>
                <a:latin typeface="+mn-ea"/>
              </a:rPr>
              <a:t>事業化に向けた検証の有効性</a:t>
            </a:r>
            <a:endParaRPr lang="en-US" altLang="ja-JP" sz="1200">
              <a:solidFill>
                <a:schemeClr val="tx1"/>
              </a:solidFill>
              <a:latin typeface="+mn-ea"/>
            </a:endParaRPr>
          </a:p>
          <a:p>
            <a:r>
              <a:rPr kumimoji="1" lang="ja-JP" altLang="en-US" sz="1200">
                <a:solidFill>
                  <a:schemeClr val="tx1"/>
                </a:solidFill>
                <a:latin typeface="+mn-ea"/>
              </a:rPr>
              <a:t>（イ）具体的なデータ取得方法</a:t>
            </a:r>
            <a:endParaRPr kumimoji="1" lang="en-US" altLang="ja-JP" sz="1200">
              <a:solidFill>
                <a:schemeClr val="tx1"/>
              </a:solidFill>
              <a:latin typeface="+mn-ea"/>
            </a:endParaRPr>
          </a:p>
        </p:txBody>
      </p:sp>
      <p:sp>
        <p:nvSpPr>
          <p:cNvPr id="4" name="テキスト プレースホルダー 8">
            <a:extLst>
              <a:ext uri="{FF2B5EF4-FFF2-40B4-BE49-F238E27FC236}">
                <a16:creationId xmlns:a16="http://schemas.microsoft.com/office/drawing/2014/main" id="{5F94BAA4-E239-9ED4-AFE1-8A0571D9C4B4}"/>
              </a:ext>
            </a:extLst>
          </p:cNvPr>
          <p:cNvSpPr>
            <a:spLocks noGrp="1"/>
          </p:cNvSpPr>
          <p:nvPr>
            <p:ph type="body" sz="quarter" idx="13"/>
          </p:nvPr>
        </p:nvSpPr>
        <p:spPr>
          <a:xfrm>
            <a:off x="164757" y="938530"/>
            <a:ext cx="12027243" cy="421740"/>
          </a:xfrm>
        </p:spPr>
        <p:txBody>
          <a:bodyPr/>
          <a:lstStyle/>
          <a:p>
            <a:endParaRPr kumimoji="1" lang="ja-JP" altLang="en-US"/>
          </a:p>
        </p:txBody>
      </p:sp>
    </p:spTree>
    <p:extLst>
      <p:ext uri="{BB962C8B-B14F-4D97-AF65-F5344CB8AC3E}">
        <p14:creationId xmlns:p14="http://schemas.microsoft.com/office/powerpoint/2010/main" val="139496229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a:extLst>
              <a:ext uri="{FF2B5EF4-FFF2-40B4-BE49-F238E27FC236}">
                <a16:creationId xmlns:a16="http://schemas.microsoft.com/office/drawing/2014/main" id="{880AE967-BE5B-0564-735C-12D49D3016A8}"/>
              </a:ext>
            </a:extLst>
          </p:cNvPr>
          <p:cNvGraphicFramePr>
            <a:graphicFrameLocks noGrp="1"/>
          </p:cNvGraphicFramePr>
          <p:nvPr>
            <p:extLst>
              <p:ext uri="{D42A27DB-BD31-4B8C-83A1-F6EECF244321}">
                <p14:modId xmlns:p14="http://schemas.microsoft.com/office/powerpoint/2010/main" val="1000298976"/>
              </p:ext>
            </p:extLst>
          </p:nvPr>
        </p:nvGraphicFramePr>
        <p:xfrm>
          <a:off x="686817" y="1643637"/>
          <a:ext cx="11124000" cy="4006855"/>
        </p:xfrm>
        <a:graphic>
          <a:graphicData uri="http://schemas.openxmlformats.org/drawingml/2006/table">
            <a:tbl>
              <a:tblPr firstRow="1" bandRow="1">
                <a:tableStyleId>{5C22544A-7EE6-4342-B048-85BDC9FD1C3A}</a:tableStyleId>
              </a:tblPr>
              <a:tblGrid>
                <a:gridCol w="1476000">
                  <a:extLst>
                    <a:ext uri="{9D8B030D-6E8A-4147-A177-3AD203B41FA5}">
                      <a16:colId xmlns:a16="http://schemas.microsoft.com/office/drawing/2014/main" val="1397158137"/>
                    </a:ext>
                  </a:extLst>
                </a:gridCol>
                <a:gridCol w="2880000">
                  <a:extLst>
                    <a:ext uri="{9D8B030D-6E8A-4147-A177-3AD203B41FA5}">
                      <a16:colId xmlns:a16="http://schemas.microsoft.com/office/drawing/2014/main" val="4162439176"/>
                    </a:ext>
                  </a:extLst>
                </a:gridCol>
                <a:gridCol w="3924000">
                  <a:extLst>
                    <a:ext uri="{9D8B030D-6E8A-4147-A177-3AD203B41FA5}">
                      <a16:colId xmlns:a16="http://schemas.microsoft.com/office/drawing/2014/main" val="3047090852"/>
                    </a:ext>
                  </a:extLst>
                </a:gridCol>
                <a:gridCol w="2844000">
                  <a:extLst>
                    <a:ext uri="{9D8B030D-6E8A-4147-A177-3AD203B41FA5}">
                      <a16:colId xmlns:a16="http://schemas.microsoft.com/office/drawing/2014/main" val="3072408844"/>
                    </a:ext>
                  </a:extLst>
                </a:gridCol>
              </a:tblGrid>
              <a:tr h="425455">
                <a:tc gridSpan="2">
                  <a:txBody>
                    <a:bodyPr/>
                    <a:lstStyle/>
                    <a:p>
                      <a:pPr algn="ctr"/>
                      <a:r>
                        <a:rPr kumimoji="1" lang="ja-JP" altLang="en-US" sz="1500">
                          <a:solidFill>
                            <a:schemeClr val="tx1"/>
                          </a:solidFill>
                        </a:rPr>
                        <a:t>事業化社会実装に向けた課題</a:t>
                      </a: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hMerge="1">
                  <a:txBody>
                    <a:bodyPr/>
                    <a:lstStyle/>
                    <a:p>
                      <a:endParaRPr kumimoji="1" lang="ja-JP" altLang="en-US"/>
                    </a:p>
                  </a:txBody>
                  <a:tcPr/>
                </a:tc>
                <a:tc>
                  <a:txBody>
                    <a:bodyPr/>
                    <a:lstStyle/>
                    <a:p>
                      <a:pPr algn="ctr"/>
                      <a:r>
                        <a:rPr kumimoji="1" lang="ja-JP" altLang="en-US" sz="1500">
                          <a:solidFill>
                            <a:schemeClr val="tx1"/>
                          </a:solidFill>
                        </a:rPr>
                        <a:t>解決に向けた取組</a:t>
                      </a: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tc>
                  <a:txBody>
                    <a:bodyPr/>
                    <a:lstStyle/>
                    <a:p>
                      <a:pPr algn="ctr"/>
                      <a:r>
                        <a:rPr kumimoji="1" lang="en-US" altLang="ja-JP" sz="1500">
                          <a:solidFill>
                            <a:schemeClr val="tx1"/>
                          </a:solidFill>
                        </a:rPr>
                        <a:t>KPI</a:t>
                      </a:r>
                      <a:endParaRPr kumimoji="1" lang="ja-JP" altLang="en-US" sz="1500">
                        <a:solidFill>
                          <a:schemeClr val="tx1"/>
                        </a:solidFill>
                      </a:endParaRP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lumMod val="85000"/>
                      </a:schemeClr>
                    </a:solidFill>
                  </a:tcPr>
                </a:tc>
                <a:extLst>
                  <a:ext uri="{0D108BD9-81ED-4DB2-BD59-A6C34878D82A}">
                    <a16:rowId xmlns:a16="http://schemas.microsoft.com/office/drawing/2014/main" val="1501557924"/>
                  </a:ext>
                </a:extLst>
              </a:tr>
              <a:tr h="457200">
                <a:tc>
                  <a:txBody>
                    <a:bodyPr/>
                    <a:lstStyle/>
                    <a:p>
                      <a:r>
                        <a:rPr kumimoji="1" lang="ja-JP" altLang="en-US" sz="1300">
                          <a:solidFill>
                            <a:schemeClr val="tx1"/>
                          </a:solidFill>
                        </a:rPr>
                        <a:t>発電性能の向上</a:t>
                      </a: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300">
                          <a:solidFill>
                            <a:schemeClr val="tx1"/>
                          </a:solidFill>
                        </a:rPr>
                        <a:t>発電効率が</a:t>
                      </a:r>
                      <a:r>
                        <a:rPr kumimoji="1" lang="en-US" altLang="ja-JP" sz="1300">
                          <a:solidFill>
                            <a:schemeClr val="tx1"/>
                          </a:solidFill>
                        </a:rPr>
                        <a:t>XX</a:t>
                      </a:r>
                      <a:r>
                        <a:rPr kumimoji="1" lang="ja-JP" altLang="en-US" sz="1300">
                          <a:solidFill>
                            <a:schemeClr val="tx1"/>
                          </a:solidFill>
                        </a:rPr>
                        <a:t>％であり、競合技術である</a:t>
                      </a:r>
                      <a:r>
                        <a:rPr kumimoji="1" lang="en-US" altLang="ja-JP" sz="1300">
                          <a:solidFill>
                            <a:schemeClr val="tx1"/>
                          </a:solidFill>
                        </a:rPr>
                        <a:t>YY</a:t>
                      </a:r>
                      <a:r>
                        <a:rPr kumimoji="1" lang="ja-JP" altLang="en-US" sz="1300">
                          <a:solidFill>
                            <a:schemeClr val="tx1"/>
                          </a:solidFill>
                        </a:rPr>
                        <a:t>と比較して低い</a:t>
                      </a: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en-US" altLang="ja-JP" sz="1300">
                          <a:solidFill>
                            <a:schemeClr val="tx1"/>
                          </a:solidFill>
                        </a:rPr>
                        <a:t>XXXX</a:t>
                      </a:r>
                      <a:r>
                        <a:rPr kumimoji="1" lang="ja-JP" altLang="en-US" sz="1300">
                          <a:solidFill>
                            <a:schemeClr val="tx1"/>
                          </a:solidFill>
                        </a:rPr>
                        <a:t>により性能向上を図り、発電効率を検証</a:t>
                      </a: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300">
                          <a:solidFill>
                            <a:schemeClr val="tx1"/>
                          </a:solidFill>
                        </a:rPr>
                        <a:t>発電効率</a:t>
                      </a:r>
                      <a:r>
                        <a:rPr kumimoji="1" lang="en-US" altLang="ja-JP" sz="1300">
                          <a:solidFill>
                            <a:schemeClr val="tx1"/>
                          </a:solidFill>
                        </a:rPr>
                        <a:t>XX</a:t>
                      </a:r>
                      <a:r>
                        <a:rPr kumimoji="1" lang="ja-JP" altLang="en-US" sz="1300">
                          <a:solidFill>
                            <a:schemeClr val="tx1"/>
                          </a:solidFill>
                        </a:rPr>
                        <a:t>％以上達成</a:t>
                      </a: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66718247"/>
                  </a:ext>
                </a:extLst>
              </a:tr>
              <a:tr h="457200">
                <a:tc>
                  <a:txBody>
                    <a:bodyPr/>
                    <a:lstStyle/>
                    <a:p>
                      <a:r>
                        <a:rPr kumimoji="1" lang="ja-JP" altLang="en-US" sz="1300">
                          <a:solidFill>
                            <a:schemeClr val="tx1"/>
                          </a:solidFill>
                        </a:rPr>
                        <a:t>発電性能の向上</a:t>
                      </a: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300">
                          <a:solidFill>
                            <a:schemeClr val="tx1"/>
                          </a:solidFill>
                        </a:rPr>
                        <a:t>長期間設置し、稼働させた際の性能低下率が不明</a:t>
                      </a: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300">
                          <a:solidFill>
                            <a:schemeClr val="tx1"/>
                          </a:solidFill>
                        </a:rPr>
                        <a:t>本事業にて</a:t>
                      </a:r>
                      <a:r>
                        <a:rPr kumimoji="1" lang="en-US" altLang="ja-JP" sz="1300">
                          <a:solidFill>
                            <a:schemeClr val="tx1"/>
                          </a:solidFill>
                        </a:rPr>
                        <a:t>XX</a:t>
                      </a:r>
                      <a:r>
                        <a:rPr kumimoji="1" lang="ja-JP" altLang="en-US" sz="1300">
                          <a:solidFill>
                            <a:schemeClr val="tx1"/>
                          </a:solidFill>
                        </a:rPr>
                        <a:t>か月の発電データを取得し、発電性能低下率が許容の範囲内であることを実証</a:t>
                      </a: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300">
                          <a:solidFill>
                            <a:schemeClr val="tx1"/>
                          </a:solidFill>
                        </a:rPr>
                        <a:t>初期性能低下率</a:t>
                      </a:r>
                      <a:r>
                        <a:rPr kumimoji="1" lang="en-US" altLang="ja-JP" sz="1300">
                          <a:solidFill>
                            <a:schemeClr val="tx1"/>
                          </a:solidFill>
                        </a:rPr>
                        <a:t>XX</a:t>
                      </a:r>
                      <a:r>
                        <a:rPr kumimoji="1" lang="ja-JP" altLang="en-US" sz="1300">
                          <a:solidFill>
                            <a:schemeClr val="tx1"/>
                          </a:solidFill>
                        </a:rPr>
                        <a:t>％以下達成</a:t>
                      </a: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708176671"/>
                  </a:ext>
                </a:extLst>
              </a:tr>
              <a:tr h="457200">
                <a:tc>
                  <a:txBody>
                    <a:bodyPr/>
                    <a:lstStyle/>
                    <a:p>
                      <a:r>
                        <a:rPr kumimoji="1" lang="ja-JP" altLang="en-US" sz="1300">
                          <a:solidFill>
                            <a:schemeClr val="tx1"/>
                          </a:solidFill>
                        </a:rPr>
                        <a:t>製造体制の確立</a:t>
                      </a: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300">
                          <a:solidFill>
                            <a:schemeClr val="tx1"/>
                          </a:solidFill>
                        </a:rPr>
                        <a:t>都度設計、都度生産の為、現状の生産キャパが</a:t>
                      </a:r>
                      <a:r>
                        <a:rPr kumimoji="1" lang="en-US" altLang="ja-JP" sz="1300">
                          <a:solidFill>
                            <a:schemeClr val="tx1"/>
                          </a:solidFill>
                        </a:rPr>
                        <a:t>X</a:t>
                      </a:r>
                      <a:r>
                        <a:rPr kumimoji="1" lang="ja-JP" altLang="en-US" sz="1300">
                          <a:solidFill>
                            <a:schemeClr val="tx1"/>
                          </a:solidFill>
                        </a:rPr>
                        <a:t>台</a:t>
                      </a:r>
                      <a:r>
                        <a:rPr kumimoji="1" lang="en-US" altLang="ja-JP" sz="1300">
                          <a:solidFill>
                            <a:schemeClr val="tx1"/>
                          </a:solidFill>
                        </a:rPr>
                        <a:t>/</a:t>
                      </a:r>
                      <a:r>
                        <a:rPr kumimoji="1" lang="ja-JP" altLang="en-US" sz="1300">
                          <a:solidFill>
                            <a:schemeClr val="tx1"/>
                          </a:solidFill>
                        </a:rPr>
                        <a:t>月に留まっている</a:t>
                      </a: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300">
                          <a:solidFill>
                            <a:schemeClr val="tx1"/>
                          </a:solidFill>
                        </a:rPr>
                        <a:t>製品仕様の確立による、生産の効率化</a:t>
                      </a: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300">
                          <a:solidFill>
                            <a:schemeClr val="tx1"/>
                          </a:solidFill>
                        </a:rPr>
                        <a:t>販売時の製品仕様が確定</a:t>
                      </a:r>
                      <a:endParaRPr kumimoji="1" lang="en-US" altLang="ja-JP" sz="1300">
                        <a:solidFill>
                          <a:schemeClr val="tx1"/>
                        </a:solidFill>
                      </a:endParaRPr>
                    </a:p>
                    <a:p>
                      <a:r>
                        <a:rPr kumimoji="1" lang="ja-JP" altLang="en-US" sz="1300">
                          <a:solidFill>
                            <a:schemeClr val="tx1"/>
                          </a:solidFill>
                        </a:rPr>
                        <a:t>（生産キャパが</a:t>
                      </a:r>
                      <a:r>
                        <a:rPr kumimoji="1" lang="en-US" altLang="ja-JP" sz="1300">
                          <a:solidFill>
                            <a:schemeClr val="tx1"/>
                          </a:solidFill>
                        </a:rPr>
                        <a:t>X</a:t>
                      </a:r>
                      <a:r>
                        <a:rPr kumimoji="1" lang="ja-JP" altLang="en-US" sz="1300">
                          <a:solidFill>
                            <a:schemeClr val="tx1"/>
                          </a:solidFill>
                        </a:rPr>
                        <a:t>台</a:t>
                      </a:r>
                      <a:r>
                        <a:rPr kumimoji="1" lang="en-US" altLang="ja-JP" sz="1300">
                          <a:solidFill>
                            <a:schemeClr val="tx1"/>
                          </a:solidFill>
                        </a:rPr>
                        <a:t>/</a:t>
                      </a:r>
                      <a:r>
                        <a:rPr kumimoji="1" lang="ja-JP" altLang="en-US" sz="1300">
                          <a:solidFill>
                            <a:schemeClr val="tx1"/>
                          </a:solidFill>
                        </a:rPr>
                        <a:t>月に向上）</a:t>
                      </a: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00711933"/>
                  </a:ext>
                </a:extLst>
              </a:tr>
              <a:tr h="457200">
                <a:tc>
                  <a:txBody>
                    <a:bodyPr/>
                    <a:lstStyle/>
                    <a:p>
                      <a:r>
                        <a:rPr kumimoji="1" lang="ja-JP" altLang="en-US" sz="1300">
                          <a:solidFill>
                            <a:schemeClr val="tx1"/>
                          </a:solidFill>
                        </a:rPr>
                        <a:t>製造体制の確立</a:t>
                      </a: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300">
                          <a:solidFill>
                            <a:schemeClr val="tx1"/>
                          </a:solidFill>
                        </a:rPr>
                        <a:t>仕入先が少なく、製造スケジュールがサプライヤー次第で変動してしまう</a:t>
                      </a: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en-US" altLang="ja-JP" sz="1300">
                          <a:solidFill>
                            <a:schemeClr val="tx1"/>
                          </a:solidFill>
                        </a:rPr>
                        <a:t>XXX</a:t>
                      </a:r>
                      <a:r>
                        <a:rPr kumimoji="1" lang="ja-JP" altLang="en-US" sz="1300">
                          <a:solidFill>
                            <a:schemeClr val="tx1"/>
                          </a:solidFill>
                        </a:rPr>
                        <a:t>および</a:t>
                      </a:r>
                      <a:r>
                        <a:rPr kumimoji="1" lang="en-US" altLang="ja-JP" sz="1300">
                          <a:solidFill>
                            <a:schemeClr val="tx1"/>
                          </a:solidFill>
                        </a:rPr>
                        <a:t>YYY</a:t>
                      </a:r>
                      <a:r>
                        <a:rPr kumimoji="1" lang="ja-JP" altLang="en-US" sz="1300">
                          <a:solidFill>
                            <a:schemeClr val="tx1"/>
                          </a:solidFill>
                        </a:rPr>
                        <a:t>のサプライヤーを増やすことで、仕入れ体制を強化し、製造計画を精緻化</a:t>
                      </a: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300">
                          <a:solidFill>
                            <a:schemeClr val="tx1"/>
                          </a:solidFill>
                        </a:rPr>
                        <a:t>主要部材である</a:t>
                      </a:r>
                      <a:r>
                        <a:rPr kumimoji="1" lang="en-US" altLang="ja-JP" sz="1300">
                          <a:solidFill>
                            <a:schemeClr val="tx1"/>
                          </a:solidFill>
                        </a:rPr>
                        <a:t>XXX</a:t>
                      </a:r>
                      <a:r>
                        <a:rPr kumimoji="1" lang="ja-JP" altLang="en-US" sz="1300">
                          <a:solidFill>
                            <a:schemeClr val="tx1"/>
                          </a:solidFill>
                        </a:rPr>
                        <a:t>および</a:t>
                      </a:r>
                      <a:r>
                        <a:rPr kumimoji="1" lang="en-US" altLang="ja-JP" sz="1300">
                          <a:solidFill>
                            <a:schemeClr val="tx1"/>
                          </a:solidFill>
                        </a:rPr>
                        <a:t>YYY</a:t>
                      </a:r>
                      <a:r>
                        <a:rPr kumimoji="1" lang="ja-JP" altLang="en-US" sz="1300">
                          <a:solidFill>
                            <a:schemeClr val="tx1"/>
                          </a:solidFill>
                        </a:rPr>
                        <a:t>について、サプライヤーを</a:t>
                      </a:r>
                      <a:r>
                        <a:rPr kumimoji="1" lang="en-US" altLang="ja-JP" sz="1300">
                          <a:solidFill>
                            <a:schemeClr val="tx1"/>
                          </a:solidFill>
                        </a:rPr>
                        <a:t>X</a:t>
                      </a:r>
                      <a:r>
                        <a:rPr kumimoji="1" lang="ja-JP" altLang="en-US" sz="1300">
                          <a:solidFill>
                            <a:schemeClr val="tx1"/>
                          </a:solidFill>
                        </a:rPr>
                        <a:t>社以上確保</a:t>
                      </a: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646323682"/>
                  </a:ext>
                </a:extLst>
              </a:tr>
              <a:tr h="457200">
                <a:tc>
                  <a:txBody>
                    <a:bodyPr/>
                    <a:lstStyle/>
                    <a:p>
                      <a:r>
                        <a:rPr kumimoji="1" lang="ja-JP" altLang="en-US" sz="1300">
                          <a:solidFill>
                            <a:schemeClr val="tx1"/>
                          </a:solidFill>
                        </a:rPr>
                        <a:t>設置・施工方法の改善</a:t>
                      </a: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300">
                          <a:solidFill>
                            <a:schemeClr val="tx1"/>
                          </a:solidFill>
                        </a:rPr>
                        <a:t>現地施工日数が</a:t>
                      </a:r>
                      <a:r>
                        <a:rPr kumimoji="1" lang="en-US" altLang="ja-JP" sz="1300">
                          <a:solidFill>
                            <a:schemeClr val="tx1"/>
                          </a:solidFill>
                        </a:rPr>
                        <a:t>XX</a:t>
                      </a:r>
                      <a:r>
                        <a:rPr kumimoji="1" lang="ja-JP" altLang="en-US" sz="1300">
                          <a:solidFill>
                            <a:schemeClr val="tx1"/>
                          </a:solidFill>
                        </a:rPr>
                        <a:t>日程度であり、工数がかかっている</a:t>
                      </a: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en-US" altLang="ja-JP" sz="1300">
                          <a:solidFill>
                            <a:schemeClr val="tx1"/>
                          </a:solidFill>
                        </a:rPr>
                        <a:t>XX</a:t>
                      </a:r>
                      <a:r>
                        <a:rPr kumimoji="1" lang="ja-JP" altLang="en-US" sz="1300">
                          <a:solidFill>
                            <a:schemeClr val="tx1"/>
                          </a:solidFill>
                        </a:rPr>
                        <a:t>の施工方法を見直し、</a:t>
                      </a:r>
                      <a:r>
                        <a:rPr kumimoji="1" lang="en-US" altLang="ja-JP" sz="1300">
                          <a:solidFill>
                            <a:schemeClr val="tx1"/>
                          </a:solidFill>
                        </a:rPr>
                        <a:t>XX</a:t>
                      </a:r>
                      <a:r>
                        <a:rPr kumimoji="1" lang="ja-JP" altLang="en-US" sz="1300">
                          <a:solidFill>
                            <a:schemeClr val="tx1"/>
                          </a:solidFill>
                        </a:rPr>
                        <a:t>とすることで、現地での施工工数を大幅に削減</a:t>
                      </a: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300">
                          <a:solidFill>
                            <a:schemeClr val="tx1"/>
                          </a:solidFill>
                        </a:rPr>
                        <a:t>現地での施工日数</a:t>
                      </a:r>
                      <a:r>
                        <a:rPr kumimoji="1" lang="en-US" altLang="ja-JP" sz="1300">
                          <a:solidFill>
                            <a:schemeClr val="tx1"/>
                          </a:solidFill>
                        </a:rPr>
                        <a:t>X</a:t>
                      </a:r>
                      <a:r>
                        <a:rPr kumimoji="1" lang="ja-JP" altLang="en-US" sz="1300">
                          <a:solidFill>
                            <a:schemeClr val="tx1"/>
                          </a:solidFill>
                        </a:rPr>
                        <a:t>日（人工）以下達成</a:t>
                      </a: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922449813"/>
                  </a:ext>
                </a:extLst>
              </a:tr>
              <a:tr h="457200">
                <a:tc>
                  <a:txBody>
                    <a:bodyPr/>
                    <a:lstStyle/>
                    <a:p>
                      <a:r>
                        <a:rPr kumimoji="1" lang="ja-JP" altLang="en-US" sz="1300">
                          <a:solidFill>
                            <a:schemeClr val="tx1"/>
                          </a:solidFill>
                        </a:rPr>
                        <a:t>〇〇における耐久性・安全性の実証</a:t>
                      </a: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en-US" altLang="ja-JP" sz="1300">
                          <a:solidFill>
                            <a:schemeClr val="tx1"/>
                          </a:solidFill>
                        </a:rPr>
                        <a:t>XXX</a:t>
                      </a:r>
                      <a:r>
                        <a:rPr kumimoji="1" lang="ja-JP" altLang="en-US" sz="1300">
                          <a:solidFill>
                            <a:schemeClr val="tx1"/>
                          </a:solidFill>
                        </a:rPr>
                        <a:t>の環境下に置いて、稼働時間が</a:t>
                      </a:r>
                      <a:r>
                        <a:rPr kumimoji="1" lang="en-US" altLang="ja-JP" sz="1300">
                          <a:solidFill>
                            <a:schemeClr val="tx1"/>
                          </a:solidFill>
                        </a:rPr>
                        <a:t>XX</a:t>
                      </a:r>
                      <a:r>
                        <a:rPr kumimoji="1" lang="ja-JP" altLang="en-US" sz="1300">
                          <a:solidFill>
                            <a:schemeClr val="tx1"/>
                          </a:solidFill>
                        </a:rPr>
                        <a:t>時間を超えた時点で</a:t>
                      </a:r>
                      <a:r>
                        <a:rPr kumimoji="1" lang="en-US" altLang="ja-JP" sz="1300">
                          <a:solidFill>
                            <a:schemeClr val="tx1"/>
                          </a:solidFill>
                        </a:rPr>
                        <a:t>X</a:t>
                      </a:r>
                      <a:r>
                        <a:rPr kumimoji="1" lang="ja-JP" altLang="en-US" sz="1300">
                          <a:solidFill>
                            <a:schemeClr val="tx1"/>
                          </a:solidFill>
                        </a:rPr>
                        <a:t>％が破損してしまう</a:t>
                      </a:r>
                      <a:endParaRPr kumimoji="1" lang="en-US" altLang="ja-JP" sz="1300">
                        <a:solidFill>
                          <a:schemeClr val="tx1"/>
                        </a:solidFill>
                      </a:endParaRP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300">
                          <a:solidFill>
                            <a:schemeClr val="tx1"/>
                          </a:solidFill>
                        </a:rPr>
                        <a:t>製品設計を</a:t>
                      </a:r>
                      <a:r>
                        <a:rPr kumimoji="1" lang="en-US" altLang="ja-JP" sz="1300">
                          <a:solidFill>
                            <a:schemeClr val="tx1"/>
                          </a:solidFill>
                        </a:rPr>
                        <a:t>XX</a:t>
                      </a:r>
                      <a:r>
                        <a:rPr kumimoji="1" lang="ja-JP" altLang="en-US" sz="1300">
                          <a:solidFill>
                            <a:schemeClr val="tx1"/>
                          </a:solidFill>
                        </a:rPr>
                        <a:t>とすることで、</a:t>
                      </a:r>
                      <a:r>
                        <a:rPr kumimoji="1" lang="en-US" altLang="ja-JP" sz="1300">
                          <a:solidFill>
                            <a:schemeClr val="tx1"/>
                          </a:solidFill>
                        </a:rPr>
                        <a:t>XXX</a:t>
                      </a:r>
                      <a:r>
                        <a:rPr kumimoji="1" lang="ja-JP" altLang="en-US" sz="1300">
                          <a:solidFill>
                            <a:schemeClr val="tx1"/>
                          </a:solidFill>
                        </a:rPr>
                        <a:t>まで耐えうる製品仕様に改良し、本事業において</a:t>
                      </a:r>
                      <a:r>
                        <a:rPr kumimoji="1" lang="en-US" altLang="ja-JP" sz="1300">
                          <a:solidFill>
                            <a:schemeClr val="tx1"/>
                          </a:solidFill>
                        </a:rPr>
                        <a:t>XX</a:t>
                      </a:r>
                      <a:r>
                        <a:rPr kumimoji="1" lang="ja-JP" altLang="en-US" sz="1300">
                          <a:solidFill>
                            <a:schemeClr val="tx1"/>
                          </a:solidFill>
                        </a:rPr>
                        <a:t>に設置し、耐久性を実証</a:t>
                      </a: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r>
                        <a:rPr kumimoji="1" lang="ja-JP" altLang="en-US" sz="1300">
                          <a:solidFill>
                            <a:schemeClr val="tx1"/>
                          </a:solidFill>
                        </a:rPr>
                        <a:t>検証期間における破損率</a:t>
                      </a:r>
                      <a:r>
                        <a:rPr kumimoji="1" lang="en-US" altLang="ja-JP" sz="1300">
                          <a:solidFill>
                            <a:schemeClr val="tx1"/>
                          </a:solidFill>
                        </a:rPr>
                        <a:t>X</a:t>
                      </a:r>
                      <a:r>
                        <a:rPr kumimoji="1" lang="ja-JP" altLang="en-US" sz="1300">
                          <a:solidFill>
                            <a:schemeClr val="tx1"/>
                          </a:solidFill>
                        </a:rPr>
                        <a:t>％以下達成</a:t>
                      </a:r>
                    </a:p>
                  </a:txBody>
                  <a:tcPr marL="121706" marR="121706"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79339702"/>
                  </a:ext>
                </a:extLst>
              </a:tr>
              <a:tr h="457200">
                <a:tc>
                  <a:txBody>
                    <a:bodyPr/>
                    <a:lstStyle/>
                    <a:p>
                      <a:pPr marL="0" algn="ctr" defTabSz="609555" rtl="0" eaLnBrk="1" latinLnBrk="0" hangingPunct="1"/>
                      <a:r>
                        <a:rPr kumimoji="1" lang="en-US" altLang="ja-JP" sz="1300" kern="1200">
                          <a:solidFill>
                            <a:schemeClr val="tx1"/>
                          </a:solidFill>
                          <a:latin typeface="+mn-lt"/>
                          <a:ea typeface="+mn-ea"/>
                          <a:cs typeface="+mn-cs"/>
                        </a:rPr>
                        <a:t>…</a:t>
                      </a:r>
                      <a:endParaRPr kumimoji="1" lang="ja-JP" altLang="en-US" sz="1300" kern="1200">
                        <a:solidFill>
                          <a:schemeClr val="tx1"/>
                        </a:solidFill>
                        <a:latin typeface="+mn-lt"/>
                        <a:ea typeface="+mn-ea"/>
                        <a:cs typeface="+mn-cs"/>
                      </a:endParaRPr>
                    </a:p>
                  </a:txBody>
                  <a:tcPr marL="121706" marR="121706" vert="eaVert"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609555" rtl="0" eaLnBrk="1" fontAlgn="auto" latinLnBrk="0" hangingPunct="1">
                        <a:lnSpc>
                          <a:spcPct val="100000"/>
                        </a:lnSpc>
                        <a:spcBef>
                          <a:spcPts val="0"/>
                        </a:spcBef>
                        <a:spcAft>
                          <a:spcPts val="0"/>
                        </a:spcAft>
                        <a:buClrTx/>
                        <a:buSzTx/>
                        <a:buFontTx/>
                        <a:buNone/>
                        <a:tabLst/>
                        <a:defRPr/>
                      </a:pPr>
                      <a:r>
                        <a:rPr kumimoji="1" lang="en-US" altLang="ja-JP" sz="1300" kern="1200" noProof="0">
                          <a:solidFill>
                            <a:schemeClr val="tx1"/>
                          </a:solidFill>
                          <a:latin typeface="+mn-lt"/>
                          <a:ea typeface="+mn-ea"/>
                          <a:cs typeface="+mn-cs"/>
                        </a:rPr>
                        <a:t>…</a:t>
                      </a:r>
                      <a:endParaRPr kumimoji="1" lang="ja-JP" altLang="en-US" sz="1300" kern="1200" noProof="0">
                        <a:solidFill>
                          <a:schemeClr val="tx1"/>
                        </a:solidFill>
                        <a:latin typeface="+mn-lt"/>
                        <a:ea typeface="+mn-ea"/>
                        <a:cs typeface="+mn-cs"/>
                      </a:endParaRPr>
                    </a:p>
                  </a:txBody>
                  <a:tcPr marL="121706" marR="121706" vert="eaVert"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609555" rtl="0" eaLnBrk="1" fontAlgn="auto" latinLnBrk="0" hangingPunct="1">
                        <a:lnSpc>
                          <a:spcPct val="100000"/>
                        </a:lnSpc>
                        <a:spcBef>
                          <a:spcPts val="0"/>
                        </a:spcBef>
                        <a:spcAft>
                          <a:spcPts val="0"/>
                        </a:spcAft>
                        <a:buClrTx/>
                        <a:buSzTx/>
                        <a:buFontTx/>
                        <a:buNone/>
                        <a:tabLst/>
                        <a:defRPr/>
                      </a:pPr>
                      <a:r>
                        <a:rPr kumimoji="1" lang="en-US" altLang="ja-JP" sz="1300" kern="1200" noProof="0">
                          <a:solidFill>
                            <a:schemeClr val="tx1"/>
                          </a:solidFill>
                          <a:latin typeface="+mn-lt"/>
                          <a:ea typeface="+mn-ea"/>
                          <a:cs typeface="+mn-cs"/>
                        </a:rPr>
                        <a:t>…</a:t>
                      </a:r>
                      <a:endParaRPr kumimoji="1" lang="ja-JP" altLang="en-US" sz="1300" kern="1200" noProof="0">
                        <a:solidFill>
                          <a:schemeClr val="tx1"/>
                        </a:solidFill>
                        <a:latin typeface="+mn-lt"/>
                        <a:ea typeface="+mn-ea"/>
                        <a:cs typeface="+mn-cs"/>
                      </a:endParaRPr>
                    </a:p>
                  </a:txBody>
                  <a:tcPr marL="121706" marR="121706" vert="eaVert"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tc>
                  <a:txBody>
                    <a:bodyPr/>
                    <a:lstStyle/>
                    <a:p>
                      <a:pPr marL="0" marR="0" lvl="0" indent="0" algn="ctr" defTabSz="609555" rtl="0" eaLnBrk="1" fontAlgn="auto" latinLnBrk="0" hangingPunct="1">
                        <a:lnSpc>
                          <a:spcPct val="100000"/>
                        </a:lnSpc>
                        <a:spcBef>
                          <a:spcPts val="0"/>
                        </a:spcBef>
                        <a:spcAft>
                          <a:spcPts val="0"/>
                        </a:spcAft>
                        <a:buClrTx/>
                        <a:buSzTx/>
                        <a:buFontTx/>
                        <a:buNone/>
                        <a:tabLst/>
                        <a:defRPr/>
                      </a:pPr>
                      <a:r>
                        <a:rPr kumimoji="1" lang="en-US" altLang="ja-JP" sz="1300" kern="1200" noProof="0" dirty="0">
                          <a:solidFill>
                            <a:schemeClr val="tx1"/>
                          </a:solidFill>
                          <a:latin typeface="+mn-lt"/>
                          <a:ea typeface="+mn-ea"/>
                          <a:cs typeface="+mn-cs"/>
                        </a:rPr>
                        <a:t>…</a:t>
                      </a:r>
                      <a:endParaRPr kumimoji="1" lang="ja-JP" altLang="en-US" sz="1300" kern="1200" noProof="0" dirty="0">
                        <a:solidFill>
                          <a:schemeClr val="tx1"/>
                        </a:solidFill>
                        <a:latin typeface="+mn-lt"/>
                        <a:ea typeface="+mn-ea"/>
                        <a:cs typeface="+mn-cs"/>
                      </a:endParaRPr>
                    </a:p>
                  </a:txBody>
                  <a:tcPr marL="121706" marR="121706" vert="eaVert"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803187131"/>
                  </a:ext>
                </a:extLst>
              </a:tr>
            </a:tbl>
          </a:graphicData>
        </a:graphic>
      </p:graphicFrame>
      <p:graphicFrame>
        <p:nvGraphicFramePr>
          <p:cNvPr id="6" name="think-cell data - do not delete" hidden="1">
            <a:extLst>
              <a:ext uri="{FF2B5EF4-FFF2-40B4-BE49-F238E27FC236}">
                <a16:creationId xmlns:a16="http://schemas.microsoft.com/office/drawing/2014/main" id="{03AC4A06-71F3-6035-F959-9CDD26A5698E}"/>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624" imgH="623" progId="TCLayout.ActiveDocument.1">
                  <p:embed/>
                </p:oleObj>
              </mc:Choice>
              <mc:Fallback>
                <p:oleObj name="think-cell スライド" r:id="rId3" imgW="624" imgH="623" progId="TCLayout.ActiveDocument.1">
                  <p:embed/>
                  <p:pic>
                    <p:nvPicPr>
                      <p:cNvPr id="6" name="think-cell data - do not delete" hidden="1">
                        <a:extLst>
                          <a:ext uri="{FF2B5EF4-FFF2-40B4-BE49-F238E27FC236}">
                            <a16:creationId xmlns:a16="http://schemas.microsoft.com/office/drawing/2014/main" id="{03AC4A06-71F3-6035-F959-9CDD26A5698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タイトル 1"/>
          <p:cNvSpPr>
            <a:spLocks noGrp="1"/>
          </p:cNvSpPr>
          <p:nvPr>
            <p:ph type="title"/>
          </p:nvPr>
        </p:nvSpPr>
        <p:spPr/>
        <p:txBody>
          <a:bodyPr vert="horz"/>
          <a:lstStyle/>
          <a:p>
            <a:r>
              <a:rPr lang="en-US" altLang="ja-JP"/>
              <a:t>【</a:t>
            </a:r>
            <a:r>
              <a:rPr lang="ja-JP" altLang="en-US"/>
              <a:t>②応募事業内容</a:t>
            </a:r>
            <a:r>
              <a:rPr lang="en-US" altLang="ja-JP"/>
              <a:t>】</a:t>
            </a:r>
            <a:br>
              <a:rPr lang="en-US" altLang="ja-JP"/>
            </a:br>
            <a:r>
              <a:rPr lang="en-US" altLang="ja-JP"/>
              <a:t>【KPI</a:t>
            </a:r>
            <a:r>
              <a:rPr lang="ja-JP" altLang="en-US"/>
              <a:t>の設定</a:t>
            </a:r>
            <a:r>
              <a:rPr lang="en-US" altLang="ja-JP"/>
              <a:t>】</a:t>
            </a:r>
            <a:endParaRPr kumimoji="1" lang="ja-JP" altLang="en-US"/>
          </a:p>
        </p:txBody>
      </p:sp>
      <p:sp>
        <p:nvSpPr>
          <p:cNvPr id="5" name="AutoShape 10">
            <a:extLst>
              <a:ext uri="{FF2B5EF4-FFF2-40B4-BE49-F238E27FC236}">
                <a16:creationId xmlns:a16="http://schemas.microsoft.com/office/drawing/2014/main" id="{55EE9F80-346F-4EFF-974F-AB2B65770D71}"/>
              </a:ext>
            </a:extLst>
          </p:cNvPr>
          <p:cNvSpPr>
            <a:spLocks noChangeArrowheads="1"/>
          </p:cNvSpPr>
          <p:nvPr/>
        </p:nvSpPr>
        <p:spPr bwMode="auto">
          <a:xfrm>
            <a:off x="4907782" y="5526703"/>
            <a:ext cx="6912000" cy="1164556"/>
          </a:xfrm>
          <a:prstGeom prst="rect">
            <a:avLst/>
          </a:prstGeom>
          <a:solidFill>
            <a:schemeClr val="accent4">
              <a:lumMod val="20000"/>
              <a:lumOff val="80000"/>
            </a:schemeClr>
          </a:solidFill>
          <a:ln w="19050">
            <a:solidFill>
              <a:sysClr val="windowText" lastClr="000000"/>
            </a:solidFill>
            <a:round/>
            <a:headEnd/>
            <a:tailEnd/>
          </a:ln>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1" kern="0">
                <a:solidFill>
                  <a:srgbClr val="000000"/>
                </a:solidFill>
                <a:latin typeface="Meiryo UI" panose="020B0604030504040204" pitchFamily="50" charset="-128"/>
                <a:ea typeface="Meiryo UI"/>
              </a:rPr>
              <a:t>事業の</a:t>
            </a:r>
            <a:r>
              <a:rPr kumimoji="0" lang="ja-JP" altLang="en-US" sz="1400" b="1"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成果を図るにあたり成果設定および測定方法</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を具体的に記載ください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ja-JP" altLang="en-US" sz="1400" kern="0">
                <a:solidFill>
                  <a:srgbClr val="000000"/>
                </a:solidFill>
                <a:latin typeface="Meiryo UI" panose="020B0604030504040204" pitchFamily="50" charset="-128"/>
                <a:ea typeface="Meiryo UI"/>
              </a:rPr>
              <a:t>募集要領</a:t>
            </a:r>
            <a:r>
              <a:rPr kumimoji="0" lang="en-US" altLang="ja-JP" sz="1400" kern="0">
                <a:solidFill>
                  <a:srgbClr val="000000"/>
                </a:solidFill>
                <a:latin typeface="Meiryo UI" panose="020B0604030504040204" pitchFamily="50" charset="-128"/>
                <a:ea typeface="Meiryo UI"/>
              </a:rPr>
              <a:t>6</a:t>
            </a:r>
            <a:r>
              <a:rPr kumimoji="0" lang="ja-JP" altLang="en-US" sz="1400" kern="0">
                <a:solidFill>
                  <a:srgbClr val="000000"/>
                </a:solidFill>
                <a:latin typeface="Meiryo UI" panose="020B0604030504040204" pitchFamily="50" charset="-128"/>
                <a:ea typeface="Meiryo UI"/>
              </a:rPr>
              <a:t>（</a:t>
            </a:r>
            <a:r>
              <a:rPr kumimoji="0" lang="en-US" altLang="ja-JP" sz="1400" kern="0">
                <a:solidFill>
                  <a:srgbClr val="000000"/>
                </a:solidFill>
                <a:latin typeface="Meiryo UI" panose="020B0604030504040204" pitchFamily="50" charset="-128"/>
                <a:ea typeface="Meiryo UI"/>
              </a:rPr>
              <a:t>3</a:t>
            </a:r>
            <a:r>
              <a:rPr kumimoji="0" lang="ja-JP" altLang="en-US" sz="1400" kern="0">
                <a:solidFill>
                  <a:srgbClr val="000000"/>
                </a:solidFill>
                <a:latin typeface="Meiryo UI" panose="020B0604030504040204" pitchFamily="50" charset="-128"/>
                <a:ea typeface="Meiryo UI"/>
              </a:rPr>
              <a:t>）</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」を踏まえ、以下に留意して記載ください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社会実装、事業化までの課題および解決の方法が明確になっており、それに対する取組及び達成すべき目標について定量的・具体的な</a:t>
            </a:r>
            <a:r>
              <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KPI</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が示されているか。</a:t>
            </a:r>
          </a:p>
        </p:txBody>
      </p:sp>
      <p:sp>
        <p:nvSpPr>
          <p:cNvPr id="7" name="正方形/長方形 6">
            <a:extLst>
              <a:ext uri="{FF2B5EF4-FFF2-40B4-BE49-F238E27FC236}">
                <a16:creationId xmlns:a16="http://schemas.microsoft.com/office/drawing/2014/main" id="{65ACA029-C390-9A9F-45B0-A10EC459ABB6}"/>
              </a:ext>
            </a:extLst>
          </p:cNvPr>
          <p:cNvSpPr/>
          <p:nvPr/>
        </p:nvSpPr>
        <p:spPr>
          <a:xfrm>
            <a:off x="9773219" y="60635"/>
            <a:ext cx="2254024" cy="720000"/>
          </a:xfrm>
          <a:prstGeom prst="rect">
            <a:avLst/>
          </a:prstGeom>
          <a:solidFill>
            <a:schemeClr val="accent2">
              <a:lumMod val="10000"/>
              <a:lumOff val="90000"/>
            </a:schemeClr>
          </a:solid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lang="ja-JP" altLang="en-US" sz="1200">
                <a:solidFill>
                  <a:schemeClr val="tx1"/>
                </a:solidFill>
                <a:latin typeface="+mn-ea"/>
              </a:rPr>
              <a:t>②</a:t>
            </a:r>
            <a:r>
              <a:rPr lang="en-US" altLang="ja-JP" sz="1200">
                <a:solidFill>
                  <a:schemeClr val="tx1"/>
                </a:solidFill>
                <a:latin typeface="+mn-ea"/>
              </a:rPr>
              <a:t>‐(8</a:t>
            </a:r>
            <a:r>
              <a:rPr lang="ja-JP" altLang="en-US" sz="1200">
                <a:solidFill>
                  <a:schemeClr val="tx1"/>
                </a:solidFill>
                <a:latin typeface="+mn-ea"/>
              </a:rPr>
              <a:t>）</a:t>
            </a:r>
            <a:r>
              <a:rPr lang="en-US" altLang="ja-JP" sz="1200">
                <a:solidFill>
                  <a:schemeClr val="tx1"/>
                </a:solidFill>
                <a:latin typeface="+mn-ea"/>
              </a:rPr>
              <a:t>KPI</a:t>
            </a:r>
            <a:r>
              <a:rPr lang="ja-JP" altLang="en-US" sz="1200">
                <a:solidFill>
                  <a:schemeClr val="tx1"/>
                </a:solidFill>
                <a:latin typeface="+mn-ea"/>
              </a:rPr>
              <a:t>の設定</a:t>
            </a:r>
            <a:endParaRPr lang="en-US" altLang="ja-JP" sz="1200">
              <a:solidFill>
                <a:schemeClr val="tx1"/>
              </a:solidFill>
              <a:latin typeface="+mn-ea"/>
            </a:endParaRPr>
          </a:p>
        </p:txBody>
      </p:sp>
      <p:sp>
        <p:nvSpPr>
          <p:cNvPr id="9" name="テキスト プレースホルダー 8">
            <a:extLst>
              <a:ext uri="{FF2B5EF4-FFF2-40B4-BE49-F238E27FC236}">
                <a16:creationId xmlns:a16="http://schemas.microsoft.com/office/drawing/2014/main" id="{997C81AE-B013-0D69-1893-875EDC3FB88E}"/>
              </a:ext>
            </a:extLst>
          </p:cNvPr>
          <p:cNvSpPr>
            <a:spLocks noGrp="1"/>
          </p:cNvSpPr>
          <p:nvPr>
            <p:ph type="body" sz="quarter" idx="13"/>
          </p:nvPr>
        </p:nvSpPr>
        <p:spPr>
          <a:xfrm>
            <a:off x="164757" y="938530"/>
            <a:ext cx="12027243" cy="421740"/>
          </a:xfrm>
        </p:spPr>
        <p:txBody>
          <a:bodyPr/>
          <a:lstStyle/>
          <a:p>
            <a:endParaRPr kumimoji="1" lang="ja-JP" altLang="en-US"/>
          </a:p>
        </p:txBody>
      </p:sp>
      <p:sp>
        <p:nvSpPr>
          <p:cNvPr id="8" name="テキスト ボックス 1">
            <a:extLst>
              <a:ext uri="{FF2B5EF4-FFF2-40B4-BE49-F238E27FC236}">
                <a16:creationId xmlns:a16="http://schemas.microsoft.com/office/drawing/2014/main" id="{07BE3B0F-2711-23ED-FD48-0D7337614EE3}"/>
              </a:ext>
            </a:extLst>
          </p:cNvPr>
          <p:cNvSpPr txBox="1">
            <a:spLocks noChangeArrowheads="1"/>
          </p:cNvSpPr>
          <p:nvPr/>
        </p:nvSpPr>
        <p:spPr bwMode="auto">
          <a:xfrm rot="868181">
            <a:off x="10639966" y="1586268"/>
            <a:ext cx="1250131" cy="235980"/>
          </a:xfrm>
          <a:prstGeom prst="rect">
            <a:avLst/>
          </a:prstGeom>
          <a:solidFill>
            <a:schemeClr val="bg1">
              <a:lumMod val="50000"/>
            </a:schemeClr>
          </a:solidFill>
          <a:ln>
            <a:noFill/>
          </a:ln>
        </p:spPr>
        <p:txBody>
          <a:bodyPr wrap="square" anchor="ctr">
            <a:no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rPr>
              <a:t>（イメージ）</a:t>
            </a:r>
          </a:p>
        </p:txBody>
      </p:sp>
    </p:spTree>
    <p:extLst>
      <p:ext uri="{BB962C8B-B14F-4D97-AF65-F5344CB8AC3E}">
        <p14:creationId xmlns:p14="http://schemas.microsoft.com/office/powerpoint/2010/main" val="14759792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8DCE1DDC-C501-998F-FD3B-267B31B27E9A}"/>
              </a:ext>
            </a:extLst>
          </p:cNvPr>
          <p:cNvGraphicFramePr>
            <a:graphicFrameLocks noChangeAspect="1"/>
          </p:cNvGraphicFramePr>
          <p:nvPr>
            <p:custDataLst>
              <p:tags r:id="rId1"/>
            </p:custDataLst>
            <p:extLst>
              <p:ext uri="{D42A27DB-BD31-4B8C-83A1-F6EECF244321}">
                <p14:modId xmlns:p14="http://schemas.microsoft.com/office/powerpoint/2010/main" val="384179026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624" imgH="623" progId="TCLayout.ActiveDocument.1">
                  <p:embed/>
                </p:oleObj>
              </mc:Choice>
              <mc:Fallback>
                <p:oleObj name="think-cell スライド" r:id="rId3" imgW="624" imgH="623" progId="TCLayout.ActiveDocument.1">
                  <p:embed/>
                  <p:pic>
                    <p:nvPicPr>
                      <p:cNvPr id="6" name="think-cell data - do not delete" hidden="1">
                        <a:extLst>
                          <a:ext uri="{FF2B5EF4-FFF2-40B4-BE49-F238E27FC236}">
                            <a16:creationId xmlns:a16="http://schemas.microsoft.com/office/drawing/2014/main" id="{8DCE1DDC-C501-998F-FD3B-267B31B27E9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タイトル 1"/>
          <p:cNvSpPr>
            <a:spLocks noGrp="1"/>
          </p:cNvSpPr>
          <p:nvPr>
            <p:ph type="title"/>
          </p:nvPr>
        </p:nvSpPr>
        <p:spPr/>
        <p:txBody>
          <a:bodyPr vert="horz">
            <a:normAutofit/>
          </a:bodyPr>
          <a:lstStyle/>
          <a:p>
            <a:r>
              <a:rPr lang="en-US" altLang="ja-JP"/>
              <a:t>【</a:t>
            </a:r>
            <a:r>
              <a:rPr lang="ja-JP" altLang="en-US"/>
              <a:t>③将来性</a:t>
            </a:r>
            <a:r>
              <a:rPr lang="en-US" altLang="ja-JP"/>
              <a:t>】</a:t>
            </a:r>
            <a:br>
              <a:rPr lang="en-US" altLang="ja-JP"/>
            </a:br>
            <a:r>
              <a:rPr lang="en-US" altLang="ja-JP"/>
              <a:t>【</a:t>
            </a:r>
            <a:r>
              <a:rPr lang="ja-JP" altLang="en-US"/>
              <a:t>社会実装に向けた適正技術</a:t>
            </a:r>
            <a:r>
              <a:rPr lang="en-US" altLang="ja-JP"/>
              <a:t>】</a:t>
            </a:r>
            <a:endParaRPr kumimoji="1" lang="ja-JP" altLang="en-US"/>
          </a:p>
        </p:txBody>
      </p:sp>
      <p:sp>
        <p:nvSpPr>
          <p:cNvPr id="5" name="AutoShape 10">
            <a:extLst>
              <a:ext uri="{FF2B5EF4-FFF2-40B4-BE49-F238E27FC236}">
                <a16:creationId xmlns:a16="http://schemas.microsoft.com/office/drawing/2014/main" id="{88475A29-08B8-4B44-A99E-DD4AC63F15A0}"/>
              </a:ext>
            </a:extLst>
          </p:cNvPr>
          <p:cNvSpPr>
            <a:spLocks noChangeArrowheads="1"/>
          </p:cNvSpPr>
          <p:nvPr/>
        </p:nvSpPr>
        <p:spPr bwMode="auto">
          <a:xfrm>
            <a:off x="2638822" y="2503658"/>
            <a:ext cx="6912000" cy="2334349"/>
          </a:xfrm>
          <a:prstGeom prst="rect">
            <a:avLst/>
          </a:prstGeom>
          <a:solidFill>
            <a:schemeClr val="accent4">
              <a:lumMod val="20000"/>
              <a:lumOff val="80000"/>
            </a:schemeClr>
          </a:solidFill>
          <a:ln w="19050">
            <a:solidFill>
              <a:sysClr val="windowText" lastClr="000000"/>
            </a:solidFill>
            <a:round/>
            <a:headEnd/>
            <a:tailEnd/>
          </a:ln>
          <a:effectLst/>
        </p:spPr>
        <p:txBody>
          <a:bodyPr anchor="ctr"/>
          <a:lstStyle/>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1"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プロジェクトを通して今後見据える将来展開</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を具体的に記載ください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ja-JP" altLang="en-US" sz="1400" kern="0">
                <a:solidFill>
                  <a:srgbClr val="000000"/>
                </a:solidFill>
                <a:latin typeface="Meiryo UI" panose="020B0604030504040204" pitchFamily="50" charset="-128"/>
                <a:ea typeface="Meiryo UI"/>
              </a:rPr>
              <a:t>募集</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要領</a:t>
            </a:r>
            <a:r>
              <a:rPr kumimoji="0" lang="ja-JP" altLang="en-US" sz="1400" kern="0" noProof="0">
                <a:solidFill>
                  <a:srgbClr val="000000"/>
                </a:solidFill>
                <a:latin typeface="Meiryo UI" panose="020B0604030504040204" pitchFamily="50" charset="-128"/>
                <a:ea typeface="Meiryo UI"/>
              </a:rPr>
              <a:t>６</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en-US" altLang="ja-JP" sz="1400" kern="0" noProof="0">
                <a:solidFill>
                  <a:srgbClr val="000000"/>
                </a:solidFill>
                <a:latin typeface="Meiryo UI" panose="020B0604030504040204" pitchFamily="50" charset="-128"/>
                <a:ea typeface="Meiryo UI"/>
              </a:rPr>
              <a:t>3</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）」を踏まえ、以下に留意して記載ください</a:t>
            </a:r>
            <a:endParaRPr kumimoji="0" lang="en-US" altLang="ja-JP" sz="1400" kern="0">
              <a:solidFill>
                <a:srgbClr val="000000"/>
              </a:solidFill>
              <a:latin typeface="Meiryo UI" panose="020B0604030504040204" pitchFamily="50" charset="-128"/>
            </a:endParaRPr>
          </a:p>
          <a:p>
            <a:pPr marL="742950" lvl="1" indent="-285750" defTabSz="457200">
              <a:spcBef>
                <a:spcPts val="600"/>
              </a:spcBef>
              <a:buFont typeface="Wingdings" panose="05000000000000000000" pitchFamily="2" charset="2"/>
              <a:buChar char="ü"/>
              <a:defRPr/>
            </a:pPr>
            <a:r>
              <a:rPr kumimoji="0" lang="ja-JP" altLang="en-US" sz="1400" kern="0">
                <a:solidFill>
                  <a:srgbClr val="000000"/>
                </a:solidFill>
                <a:latin typeface="Meiryo UI" panose="020B0604030504040204" pitchFamily="50" charset="-128"/>
              </a:rPr>
              <a:t>都の地域特性に適し、都で広く社会実装が期待される技術か。また、都への展開方針・計画が示されているか</a:t>
            </a:r>
            <a:endParaRPr kumimoji="0" lang="en-US" altLang="ja-JP" sz="1400" kern="0">
              <a:solidFill>
                <a:srgbClr val="000000"/>
              </a:solidFill>
              <a:latin typeface="Meiryo UI" panose="020B0604030504040204" pitchFamily="50" charset="-128"/>
            </a:endParaRPr>
          </a:p>
        </p:txBody>
      </p:sp>
      <p:sp>
        <p:nvSpPr>
          <p:cNvPr id="7" name="正方形/長方形 6">
            <a:extLst>
              <a:ext uri="{FF2B5EF4-FFF2-40B4-BE49-F238E27FC236}">
                <a16:creationId xmlns:a16="http://schemas.microsoft.com/office/drawing/2014/main" id="{8EC4A30B-D09E-27C5-4866-03789B3285AD}"/>
              </a:ext>
            </a:extLst>
          </p:cNvPr>
          <p:cNvSpPr/>
          <p:nvPr/>
        </p:nvSpPr>
        <p:spPr>
          <a:xfrm>
            <a:off x="9773219" y="60635"/>
            <a:ext cx="2254024" cy="720000"/>
          </a:xfrm>
          <a:prstGeom prst="rect">
            <a:avLst/>
          </a:prstGeom>
          <a:solidFill>
            <a:schemeClr val="accent2">
              <a:lumMod val="10000"/>
              <a:lumOff val="90000"/>
            </a:schemeClr>
          </a:solid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lang="ja-JP" altLang="en-US" sz="1200">
                <a:solidFill>
                  <a:schemeClr val="tx1"/>
                </a:solidFill>
                <a:latin typeface="+mn-ea"/>
              </a:rPr>
              <a:t>③</a:t>
            </a:r>
            <a:r>
              <a:rPr lang="en-US" altLang="ja-JP" sz="1200">
                <a:solidFill>
                  <a:schemeClr val="tx1"/>
                </a:solidFill>
                <a:latin typeface="+mn-ea"/>
              </a:rPr>
              <a:t>‐(1)</a:t>
            </a:r>
            <a:r>
              <a:rPr lang="ja-JP" altLang="en-US" sz="1200">
                <a:solidFill>
                  <a:schemeClr val="tx1"/>
                </a:solidFill>
                <a:latin typeface="+mn-ea"/>
              </a:rPr>
              <a:t>社会実装に向けた適性技術</a:t>
            </a:r>
            <a:endParaRPr lang="en-US" altLang="ja-JP" sz="1200">
              <a:solidFill>
                <a:schemeClr val="tx1"/>
              </a:solidFill>
              <a:latin typeface="+mn-ea"/>
            </a:endParaRPr>
          </a:p>
        </p:txBody>
      </p:sp>
      <p:sp>
        <p:nvSpPr>
          <p:cNvPr id="3" name="テキスト プレースホルダー 8">
            <a:extLst>
              <a:ext uri="{FF2B5EF4-FFF2-40B4-BE49-F238E27FC236}">
                <a16:creationId xmlns:a16="http://schemas.microsoft.com/office/drawing/2014/main" id="{0AD16707-78E9-8E92-2EB4-42744BFD830C}"/>
              </a:ext>
            </a:extLst>
          </p:cNvPr>
          <p:cNvSpPr>
            <a:spLocks noGrp="1"/>
          </p:cNvSpPr>
          <p:nvPr>
            <p:ph type="body" sz="quarter" idx="13"/>
          </p:nvPr>
        </p:nvSpPr>
        <p:spPr>
          <a:xfrm>
            <a:off x="164757" y="938530"/>
            <a:ext cx="12027243" cy="421740"/>
          </a:xfrm>
        </p:spPr>
        <p:txBody>
          <a:bodyPr/>
          <a:lstStyle/>
          <a:p>
            <a:endParaRPr kumimoji="1" lang="ja-JP" altLang="en-US"/>
          </a:p>
        </p:txBody>
      </p:sp>
    </p:spTree>
    <p:extLst>
      <p:ext uri="{BB962C8B-B14F-4D97-AF65-F5344CB8AC3E}">
        <p14:creationId xmlns:p14="http://schemas.microsoft.com/office/powerpoint/2010/main" val="7568809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6" name="グループ化 55">
            <a:extLst>
              <a:ext uri="{FF2B5EF4-FFF2-40B4-BE49-F238E27FC236}">
                <a16:creationId xmlns:a16="http://schemas.microsoft.com/office/drawing/2014/main" id="{F0478358-BCD8-7D1D-2EC4-0BFA6CD3B6B3}"/>
              </a:ext>
            </a:extLst>
          </p:cNvPr>
          <p:cNvGrpSpPr/>
          <p:nvPr/>
        </p:nvGrpSpPr>
        <p:grpSpPr>
          <a:xfrm>
            <a:off x="430585" y="1484784"/>
            <a:ext cx="11389939" cy="4815318"/>
            <a:chOff x="430586" y="1484784"/>
            <a:chExt cx="9058918" cy="4815318"/>
          </a:xfrm>
        </p:grpSpPr>
        <p:sp>
          <p:nvSpPr>
            <p:cNvPr id="8" name="正方形/長方形 7">
              <a:extLst>
                <a:ext uri="{FF2B5EF4-FFF2-40B4-BE49-F238E27FC236}">
                  <a16:creationId xmlns:a16="http://schemas.microsoft.com/office/drawing/2014/main" id="{BC438C64-98E6-057D-5309-F4F2C5E7C337}"/>
                </a:ext>
              </a:extLst>
            </p:cNvPr>
            <p:cNvSpPr/>
            <p:nvPr/>
          </p:nvSpPr>
          <p:spPr bwMode="gray">
            <a:xfrm>
              <a:off x="5015067" y="1484784"/>
              <a:ext cx="973712" cy="763450"/>
            </a:xfrm>
            <a:prstGeom prst="rect">
              <a:avLst/>
            </a:prstGeom>
            <a:solidFill>
              <a:schemeClr val="tx1">
                <a:lumMod val="65000"/>
                <a:lumOff val="35000"/>
              </a:schemeClr>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i="0" u="none" strike="noStrike" kern="1200" cap="none" spc="0" normalizeH="0" baseline="0" noProof="0">
                  <a:ln>
                    <a:noFill/>
                  </a:ln>
                  <a:solidFill>
                    <a:schemeClr val="bg1"/>
                  </a:solidFill>
                  <a:effectLst/>
                  <a:uLnTx/>
                  <a:uFillTx/>
                  <a:latin typeface="+mn-lt"/>
                  <a:ea typeface="+mn-ea"/>
                  <a:cs typeface="+mn-cs"/>
                </a:rPr>
                <a:t>中長期目標</a:t>
              </a:r>
              <a:endParaRPr kumimoji="1" lang="en-US" altLang="ja-JP" sz="1400" i="0" u="none" strike="noStrike" kern="1200" cap="none" spc="0" normalizeH="0" baseline="0" noProof="0">
                <a:ln>
                  <a:noFill/>
                </a:ln>
                <a:solidFill>
                  <a:schemeClr val="bg1"/>
                </a:solidFill>
                <a:effectLst/>
                <a:uLnTx/>
                <a:uFillTx/>
                <a:latin typeface="+mn-lt"/>
                <a:ea typeface="+mn-ea"/>
                <a:cs typeface="+mn-cs"/>
              </a:endParaRPr>
            </a:p>
          </p:txBody>
        </p:sp>
        <p:sp>
          <p:nvSpPr>
            <p:cNvPr id="9" name="正方形/長方形 8">
              <a:extLst>
                <a:ext uri="{FF2B5EF4-FFF2-40B4-BE49-F238E27FC236}">
                  <a16:creationId xmlns:a16="http://schemas.microsoft.com/office/drawing/2014/main" id="{06F0FF22-6ECD-6118-6F95-D326DCC7FF96}"/>
                </a:ext>
              </a:extLst>
            </p:cNvPr>
            <p:cNvSpPr/>
            <p:nvPr/>
          </p:nvSpPr>
          <p:spPr bwMode="gray">
            <a:xfrm>
              <a:off x="5988779" y="1484784"/>
              <a:ext cx="3500725" cy="763450"/>
            </a:xfrm>
            <a:prstGeom prst="rect">
              <a:avLst/>
            </a:prstGeom>
            <a:solidFill>
              <a:schemeClr val="bg1"/>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indent="-171450" defTabSz="990564" fontAlgn="auto">
                <a:spcBef>
                  <a:spcPts val="0"/>
                </a:spcBef>
                <a:spcAft>
                  <a:spcPts val="0"/>
                </a:spcAft>
                <a:buSzPct val="100000"/>
                <a:buFont typeface="Arial" panose="020B0604020202020204" pitchFamily="34" charset="0"/>
                <a:buChar char="•"/>
              </a:pPr>
              <a:r>
                <a:rPr lang="en-US" altLang="ja-JP" sz="1400" b="0" i="0" u="none" strike="noStrike" kern="1200" cap="none" spc="0" normalizeH="0" baseline="0" noProof="0">
                  <a:ln>
                    <a:noFill/>
                  </a:ln>
                  <a:effectLst/>
                  <a:uLnTx/>
                  <a:uFillTx/>
                  <a:ea typeface="+mn-ea"/>
                </a:rPr>
                <a:t>XXXXXXXXX</a:t>
              </a:r>
            </a:p>
            <a:p>
              <a:pPr marL="171450" indent="-171450" defTabSz="990564" fontAlgn="auto">
                <a:spcBef>
                  <a:spcPts val="0"/>
                </a:spcBef>
                <a:spcAft>
                  <a:spcPts val="0"/>
                </a:spcAft>
                <a:buSzPct val="100000"/>
                <a:buFont typeface="Arial" panose="020B0604020202020204" pitchFamily="34" charset="0"/>
                <a:buChar char="•"/>
              </a:pPr>
              <a:r>
                <a:rPr kumimoji="1" lang="en-US" altLang="ja-JP" sz="1400">
                  <a:latin typeface="+mn-lt"/>
                  <a:cs typeface="+mn-cs"/>
                </a:rPr>
                <a:t>XXXXXXXXX</a:t>
              </a:r>
              <a:endParaRPr kumimoji="1" lang="en-US" altLang="ja-JP" sz="1400" b="0" i="0" u="none" strike="noStrike" kern="1200" cap="none" spc="0" normalizeH="0" baseline="0" noProof="0">
                <a:ln>
                  <a:noFill/>
                </a:ln>
                <a:effectLst/>
                <a:uLnTx/>
                <a:uFillTx/>
                <a:latin typeface="+mn-lt"/>
                <a:ea typeface="+mn-ea"/>
                <a:cs typeface="+mn-cs"/>
              </a:endParaRPr>
            </a:p>
          </p:txBody>
        </p:sp>
        <p:sp>
          <p:nvSpPr>
            <p:cNvPr id="10" name="矢印: 五方向 9">
              <a:extLst>
                <a:ext uri="{FF2B5EF4-FFF2-40B4-BE49-F238E27FC236}">
                  <a16:creationId xmlns:a16="http://schemas.microsoft.com/office/drawing/2014/main" id="{B9ADC251-97E8-081F-9034-309B9F6382EB}"/>
                </a:ext>
              </a:extLst>
            </p:cNvPr>
            <p:cNvSpPr/>
            <p:nvPr/>
          </p:nvSpPr>
          <p:spPr bwMode="gray">
            <a:xfrm>
              <a:off x="2576920" y="2348879"/>
              <a:ext cx="1079936" cy="205532"/>
            </a:xfrm>
            <a:prstGeom prst="homePlate">
              <a:avLst/>
            </a:prstGeom>
            <a:solidFill>
              <a:schemeClr val="bg1">
                <a:lumMod val="75000"/>
              </a:schemeClr>
            </a:solidFill>
            <a:ln w="12700" algn="ctr">
              <a:solidFill>
                <a:schemeClr val="bg1">
                  <a:lumMod val="50000"/>
                </a:schemeClr>
              </a:solidFill>
              <a:prstDash val="dash"/>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400" b="0" i="0" u="none" strike="noStrike" kern="1200" cap="none" spc="0" normalizeH="0" baseline="0" noProof="0">
                  <a:ln>
                    <a:noFill/>
                  </a:ln>
                  <a:solidFill>
                    <a:schemeClr val="bg1"/>
                  </a:solidFill>
                  <a:effectLst/>
                  <a:uLnTx/>
                  <a:uFillTx/>
                  <a:latin typeface="+mn-lt"/>
                  <a:ea typeface="+mn-ea"/>
                  <a:cs typeface="+mn-cs"/>
                </a:rPr>
                <a:t>2027</a:t>
              </a:r>
              <a:r>
                <a:rPr kumimoji="1" lang="ja-JP" altLang="en-US" sz="1400" b="0" i="0" u="none" strike="noStrike" kern="1200" cap="none" spc="0" normalizeH="0" baseline="0" noProof="0">
                  <a:ln>
                    <a:noFill/>
                  </a:ln>
                  <a:solidFill>
                    <a:schemeClr val="bg1"/>
                  </a:solidFill>
                  <a:effectLst/>
                  <a:uLnTx/>
                  <a:uFillTx/>
                  <a:latin typeface="+mn-lt"/>
                  <a:ea typeface="+mn-ea"/>
                  <a:cs typeface="+mn-cs"/>
                </a:rPr>
                <a:t>年度</a:t>
              </a:r>
            </a:p>
          </p:txBody>
        </p:sp>
        <p:sp>
          <p:nvSpPr>
            <p:cNvPr id="11" name="矢印: 五方向 10">
              <a:extLst>
                <a:ext uri="{FF2B5EF4-FFF2-40B4-BE49-F238E27FC236}">
                  <a16:creationId xmlns:a16="http://schemas.microsoft.com/office/drawing/2014/main" id="{739D0CD1-B1D7-0508-EAAF-664A91D3591A}"/>
                </a:ext>
              </a:extLst>
            </p:cNvPr>
            <p:cNvSpPr/>
            <p:nvPr/>
          </p:nvSpPr>
          <p:spPr bwMode="gray">
            <a:xfrm>
              <a:off x="3693072" y="2348879"/>
              <a:ext cx="1908000" cy="205532"/>
            </a:xfrm>
            <a:prstGeom prst="homePlate">
              <a:avLst/>
            </a:prstGeom>
            <a:solidFill>
              <a:schemeClr val="bg1">
                <a:lumMod val="50000"/>
              </a:schemeClr>
            </a:solidFill>
            <a:ln w="12700" algn="ctr">
              <a:solidFill>
                <a:srgbClr val="7F7F7F"/>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400" b="0" i="0" u="none" strike="noStrike" kern="1200" cap="none" spc="0" normalizeH="0" baseline="0" noProof="0">
                  <a:ln>
                    <a:noFill/>
                  </a:ln>
                  <a:solidFill>
                    <a:schemeClr val="bg1"/>
                  </a:solidFill>
                  <a:effectLst/>
                  <a:uLnTx/>
                  <a:uFillTx/>
                  <a:latin typeface="+mn-lt"/>
                  <a:ea typeface="+mn-ea"/>
                  <a:cs typeface="+mn-cs"/>
                </a:rPr>
                <a:t>2028</a:t>
              </a:r>
              <a:r>
                <a:rPr kumimoji="1" lang="ja-JP" altLang="en-US" sz="1400" b="0" i="0" u="none" strike="noStrike" kern="1200" cap="none" spc="0" normalizeH="0" baseline="0" noProof="0">
                  <a:ln>
                    <a:noFill/>
                  </a:ln>
                  <a:solidFill>
                    <a:schemeClr val="bg1"/>
                  </a:solidFill>
                  <a:effectLst/>
                  <a:uLnTx/>
                  <a:uFillTx/>
                  <a:latin typeface="+mn-lt"/>
                  <a:ea typeface="+mn-ea"/>
                  <a:cs typeface="+mn-cs"/>
                </a:rPr>
                <a:t>年度</a:t>
              </a:r>
            </a:p>
          </p:txBody>
        </p:sp>
        <p:sp>
          <p:nvSpPr>
            <p:cNvPr id="12" name="矢印: 五方向 11">
              <a:extLst>
                <a:ext uri="{FF2B5EF4-FFF2-40B4-BE49-F238E27FC236}">
                  <a16:creationId xmlns:a16="http://schemas.microsoft.com/office/drawing/2014/main" id="{556BA2E5-CFE8-17A5-C4AE-E17C6056D976}"/>
                </a:ext>
              </a:extLst>
            </p:cNvPr>
            <p:cNvSpPr/>
            <p:nvPr/>
          </p:nvSpPr>
          <p:spPr bwMode="gray">
            <a:xfrm>
              <a:off x="5637288" y="2348880"/>
              <a:ext cx="1908000" cy="205531"/>
            </a:xfrm>
            <a:prstGeom prst="homePlate">
              <a:avLst/>
            </a:prstGeom>
            <a:solidFill>
              <a:schemeClr val="bg1">
                <a:lumMod val="50000"/>
              </a:schemeClr>
            </a:solidFill>
            <a:ln w="12700" algn="ctr">
              <a:solidFill>
                <a:srgbClr val="7F7F7F"/>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400" b="0" i="0" u="none" strike="noStrike" kern="1200" cap="none" spc="0" normalizeH="0" baseline="0" noProof="0">
                  <a:ln>
                    <a:noFill/>
                  </a:ln>
                  <a:solidFill>
                    <a:schemeClr val="bg1"/>
                  </a:solidFill>
                  <a:effectLst/>
                  <a:uLnTx/>
                  <a:uFillTx/>
                  <a:latin typeface="+mn-lt"/>
                  <a:ea typeface="+mn-ea"/>
                  <a:cs typeface="+mn-cs"/>
                </a:rPr>
                <a:t>2029</a:t>
              </a:r>
              <a:r>
                <a:rPr kumimoji="1" lang="ja-JP" altLang="en-US" sz="1400" b="0" i="0" u="none" strike="noStrike" kern="1200" cap="none" spc="0" normalizeH="0" baseline="0" noProof="0">
                  <a:ln>
                    <a:noFill/>
                  </a:ln>
                  <a:solidFill>
                    <a:schemeClr val="bg1"/>
                  </a:solidFill>
                  <a:effectLst/>
                  <a:uLnTx/>
                  <a:uFillTx/>
                  <a:latin typeface="+mn-lt"/>
                  <a:ea typeface="+mn-ea"/>
                  <a:cs typeface="+mn-cs"/>
                </a:rPr>
                <a:t>年度</a:t>
              </a:r>
            </a:p>
          </p:txBody>
        </p:sp>
        <p:sp>
          <p:nvSpPr>
            <p:cNvPr id="13" name="矢印: 五方向 12">
              <a:extLst>
                <a:ext uri="{FF2B5EF4-FFF2-40B4-BE49-F238E27FC236}">
                  <a16:creationId xmlns:a16="http://schemas.microsoft.com/office/drawing/2014/main" id="{8F0BF248-EE34-C6DD-F6A3-5704830BA86F}"/>
                </a:ext>
              </a:extLst>
            </p:cNvPr>
            <p:cNvSpPr/>
            <p:nvPr/>
          </p:nvSpPr>
          <p:spPr bwMode="gray">
            <a:xfrm>
              <a:off x="7581504" y="2348879"/>
              <a:ext cx="1908000" cy="205532"/>
            </a:xfrm>
            <a:prstGeom prst="homePlate">
              <a:avLst/>
            </a:prstGeom>
            <a:solidFill>
              <a:schemeClr val="bg1">
                <a:lumMod val="50000"/>
              </a:schemeClr>
            </a:solidFill>
            <a:ln w="12700" algn="ctr">
              <a:solidFill>
                <a:srgbClr val="7F7F7F"/>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400" b="0" i="0" u="none" strike="noStrike" kern="1200" cap="none" spc="0" normalizeH="0" baseline="0" noProof="0">
                  <a:ln>
                    <a:noFill/>
                  </a:ln>
                  <a:solidFill>
                    <a:schemeClr val="bg1"/>
                  </a:solidFill>
                  <a:effectLst/>
                  <a:uLnTx/>
                  <a:uFillTx/>
                  <a:latin typeface="+mn-lt"/>
                  <a:ea typeface="+mn-ea"/>
                  <a:cs typeface="+mn-cs"/>
                </a:rPr>
                <a:t>2030</a:t>
              </a:r>
              <a:r>
                <a:rPr kumimoji="1" lang="ja-JP" altLang="en-US" sz="1400" b="0" i="0" u="none" strike="noStrike" kern="1200" cap="none" spc="0" normalizeH="0" baseline="0" noProof="0">
                  <a:ln>
                    <a:noFill/>
                  </a:ln>
                  <a:solidFill>
                    <a:schemeClr val="bg1"/>
                  </a:solidFill>
                  <a:effectLst/>
                  <a:uLnTx/>
                  <a:uFillTx/>
                  <a:latin typeface="+mn-lt"/>
                  <a:ea typeface="+mn-ea"/>
                  <a:cs typeface="+mn-cs"/>
                </a:rPr>
                <a:t>年度</a:t>
              </a:r>
            </a:p>
          </p:txBody>
        </p:sp>
        <p:sp>
          <p:nvSpPr>
            <p:cNvPr id="14" name="正方形/長方形 13">
              <a:extLst>
                <a:ext uri="{FF2B5EF4-FFF2-40B4-BE49-F238E27FC236}">
                  <a16:creationId xmlns:a16="http://schemas.microsoft.com/office/drawing/2014/main" id="{6229D9BE-C33C-9A6B-DDD9-7D6ADB21F611}"/>
                </a:ext>
              </a:extLst>
            </p:cNvPr>
            <p:cNvSpPr/>
            <p:nvPr/>
          </p:nvSpPr>
          <p:spPr bwMode="gray">
            <a:xfrm>
              <a:off x="430586" y="2492896"/>
              <a:ext cx="1570086" cy="469232"/>
            </a:xfrm>
            <a:prstGeom prst="rect">
              <a:avLst/>
            </a:prstGeom>
            <a:solidFill>
              <a:schemeClr val="bg1"/>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b="0" i="0" u="none" strike="noStrike" kern="1200" cap="none" spc="0" normalizeH="0" baseline="0" noProof="0">
                  <a:ln>
                    <a:noFill/>
                  </a:ln>
                  <a:effectLst/>
                  <a:uLnTx/>
                  <a:uFillTx/>
                  <a:latin typeface="+mn-lt"/>
                  <a:ea typeface="+mn-ea"/>
                  <a:cs typeface="+mn-cs"/>
                </a:rPr>
                <a:t>マイルストン</a:t>
              </a:r>
            </a:p>
          </p:txBody>
        </p:sp>
        <p:sp>
          <p:nvSpPr>
            <p:cNvPr id="15" name="正方形/長方形 14">
              <a:extLst>
                <a:ext uri="{FF2B5EF4-FFF2-40B4-BE49-F238E27FC236}">
                  <a16:creationId xmlns:a16="http://schemas.microsoft.com/office/drawing/2014/main" id="{6F78D0B9-6DE2-0D09-B729-4878B4B3A208}"/>
                </a:ext>
              </a:extLst>
            </p:cNvPr>
            <p:cNvSpPr/>
            <p:nvPr/>
          </p:nvSpPr>
          <p:spPr bwMode="gray">
            <a:xfrm>
              <a:off x="447755" y="5904102"/>
              <a:ext cx="2036321" cy="396000"/>
            </a:xfrm>
            <a:prstGeom prst="rect">
              <a:avLst/>
            </a:prstGeom>
            <a:solidFill>
              <a:schemeClr val="bg1"/>
            </a:solidFill>
            <a:ln w="6350" algn="ctr">
              <a:solidFill>
                <a:schemeClr val="tx2"/>
              </a:solidFill>
              <a:prstDash val="solid"/>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a:latin typeface="+mn-lt"/>
                  <a:cs typeface="+mn-cs"/>
                </a:rPr>
                <a:t>目標売上・台数</a:t>
              </a:r>
              <a:endParaRPr kumimoji="1" lang="ja-JP" altLang="en-US" sz="1400" b="0" i="0" u="none" strike="noStrike" kern="1200" cap="none" spc="0" normalizeH="0" baseline="0" noProof="0">
                <a:ln>
                  <a:noFill/>
                </a:ln>
                <a:effectLst/>
                <a:uLnTx/>
                <a:uFillTx/>
                <a:latin typeface="+mn-lt"/>
                <a:ea typeface="+mn-ea"/>
                <a:cs typeface="+mn-cs"/>
              </a:endParaRPr>
            </a:p>
          </p:txBody>
        </p:sp>
        <p:cxnSp>
          <p:nvCxnSpPr>
            <p:cNvPr id="16" name="直線矢印コネクタ 15">
              <a:extLst>
                <a:ext uri="{FF2B5EF4-FFF2-40B4-BE49-F238E27FC236}">
                  <a16:creationId xmlns:a16="http://schemas.microsoft.com/office/drawing/2014/main" id="{8BCD8036-66E1-1A1A-AAC0-8BE483A38952}"/>
                </a:ext>
              </a:extLst>
            </p:cNvPr>
            <p:cNvCxnSpPr/>
            <p:nvPr/>
          </p:nvCxnSpPr>
          <p:spPr bwMode="gray">
            <a:xfrm>
              <a:off x="430586" y="2968377"/>
              <a:ext cx="9058918" cy="0"/>
            </a:xfrm>
            <a:prstGeom prst="straightConnector1">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7" name="直線矢印コネクタ 16">
              <a:extLst>
                <a:ext uri="{FF2B5EF4-FFF2-40B4-BE49-F238E27FC236}">
                  <a16:creationId xmlns:a16="http://schemas.microsoft.com/office/drawing/2014/main" id="{697BBF86-86EF-70B4-2F72-B2317948D852}"/>
                </a:ext>
              </a:extLst>
            </p:cNvPr>
            <p:cNvCxnSpPr>
              <a:cxnSpLocks/>
            </p:cNvCxnSpPr>
            <p:nvPr/>
          </p:nvCxnSpPr>
          <p:spPr bwMode="gray">
            <a:xfrm>
              <a:off x="447755" y="5857595"/>
              <a:ext cx="9041749" cy="0"/>
            </a:xfrm>
            <a:prstGeom prst="straightConnector1">
              <a:avLst/>
            </a:prstGeom>
            <a:ln w="12700">
              <a:solidFill>
                <a:schemeClr val="tx2"/>
              </a:solidFill>
            </a:ln>
          </p:spPr>
          <p:style>
            <a:lnRef idx="1">
              <a:schemeClr val="accent1"/>
            </a:lnRef>
            <a:fillRef idx="0">
              <a:schemeClr val="accent1"/>
            </a:fillRef>
            <a:effectRef idx="0">
              <a:schemeClr val="accent1"/>
            </a:effectRef>
            <a:fontRef idx="minor">
              <a:schemeClr val="tx1"/>
            </a:fontRef>
          </p:style>
        </p:cxnSp>
        <p:sp>
          <p:nvSpPr>
            <p:cNvPr id="18" name="正方形/長方形 17">
              <a:extLst>
                <a:ext uri="{FF2B5EF4-FFF2-40B4-BE49-F238E27FC236}">
                  <a16:creationId xmlns:a16="http://schemas.microsoft.com/office/drawing/2014/main" id="{79F583B5-28B5-DA0B-80CA-118D99198479}"/>
                </a:ext>
              </a:extLst>
            </p:cNvPr>
            <p:cNvSpPr/>
            <p:nvPr/>
          </p:nvSpPr>
          <p:spPr bwMode="gray">
            <a:xfrm>
              <a:off x="437737" y="1484784"/>
              <a:ext cx="973712" cy="763450"/>
            </a:xfrm>
            <a:prstGeom prst="rect">
              <a:avLst/>
            </a:prstGeom>
            <a:solidFill>
              <a:schemeClr val="tx1">
                <a:lumMod val="65000"/>
                <a:lumOff val="35000"/>
              </a:schemeClr>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a:solidFill>
                    <a:schemeClr val="bg1"/>
                  </a:solidFill>
                  <a:latin typeface="+mn-lt"/>
                  <a:cs typeface="+mn-cs"/>
                </a:rPr>
                <a:t>「事業化・</a:t>
              </a:r>
              <a:endParaRPr kumimoji="1" lang="en-US" altLang="ja-JP" sz="140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a:solidFill>
                    <a:schemeClr val="bg1"/>
                  </a:solidFill>
                  <a:latin typeface="+mn-lt"/>
                  <a:cs typeface="+mn-cs"/>
                </a:rPr>
                <a:t>社会実装」</a:t>
              </a:r>
              <a:endParaRPr kumimoji="1" lang="en-US" altLang="ja-JP" sz="140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400" i="0" u="none" strike="noStrike" kern="1200" cap="none" spc="0" normalizeH="0" baseline="0" noProof="0">
                  <a:ln>
                    <a:noFill/>
                  </a:ln>
                  <a:solidFill>
                    <a:schemeClr val="bg1"/>
                  </a:solidFill>
                  <a:effectLst/>
                  <a:uLnTx/>
                  <a:uFillTx/>
                  <a:latin typeface="+mn-lt"/>
                  <a:ea typeface="+mn-ea"/>
                  <a:cs typeface="+mn-cs"/>
                </a:rPr>
                <a:t>の定義</a:t>
              </a:r>
            </a:p>
          </p:txBody>
        </p:sp>
        <p:sp>
          <p:nvSpPr>
            <p:cNvPr id="19" name="正方形/長方形 18">
              <a:extLst>
                <a:ext uri="{FF2B5EF4-FFF2-40B4-BE49-F238E27FC236}">
                  <a16:creationId xmlns:a16="http://schemas.microsoft.com/office/drawing/2014/main" id="{51E92DC3-4096-41AF-3922-5A52EC133C9C}"/>
                </a:ext>
              </a:extLst>
            </p:cNvPr>
            <p:cNvSpPr/>
            <p:nvPr/>
          </p:nvSpPr>
          <p:spPr bwMode="gray">
            <a:xfrm>
              <a:off x="1411450" y="1484784"/>
              <a:ext cx="3503734" cy="763450"/>
            </a:xfrm>
            <a:prstGeom prst="rect">
              <a:avLst/>
            </a:prstGeom>
            <a:solidFill>
              <a:schemeClr val="bg1"/>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kumimoji="1" lang="en-US" altLang="ja-JP" sz="1400">
                  <a:solidFill>
                    <a:prstClr val="black"/>
                  </a:solidFill>
                  <a:latin typeface="+mn-lt"/>
                  <a:cs typeface="+mn-cs"/>
                </a:rPr>
                <a:t>XXXXXXXXX</a:t>
              </a:r>
            </a:p>
            <a:p>
              <a:pPr marL="171450" marR="0" indent="-171450" defTabSz="990564" rtl="0" eaLnBrk="1" fontAlgn="auto" latinLnBrk="0" hangingPunct="1">
                <a:lnSpc>
                  <a:spcPct val="100000"/>
                </a:lnSpc>
                <a:spcBef>
                  <a:spcPts val="0"/>
                </a:spcBef>
                <a:spcAft>
                  <a:spcPts val="0"/>
                </a:spcAft>
                <a:buClrTx/>
                <a:buSzPct val="100000"/>
                <a:buFont typeface="Arial" panose="020B0604020202020204" pitchFamily="34" charset="0"/>
                <a:buChar char="•"/>
                <a:tabLst/>
              </a:pPr>
              <a:r>
                <a:rPr lang="en-US" altLang="ja-JP" sz="1400">
                  <a:solidFill>
                    <a:prstClr val="black"/>
                  </a:solidFill>
                </a:rPr>
                <a:t>XXXXXXXXX</a:t>
              </a:r>
              <a:endParaRPr kumimoji="1" lang="en-US" altLang="ja-JP" sz="1400">
                <a:latin typeface="+mn-lt"/>
                <a:cs typeface="+mn-cs"/>
              </a:endParaRPr>
            </a:p>
          </p:txBody>
        </p:sp>
        <p:sp>
          <p:nvSpPr>
            <p:cNvPr id="20" name="正方形/長方形 19">
              <a:extLst>
                <a:ext uri="{FF2B5EF4-FFF2-40B4-BE49-F238E27FC236}">
                  <a16:creationId xmlns:a16="http://schemas.microsoft.com/office/drawing/2014/main" id="{1107DD2C-74C9-C25E-4627-060408B506B6}"/>
                </a:ext>
              </a:extLst>
            </p:cNvPr>
            <p:cNvSpPr/>
            <p:nvPr/>
          </p:nvSpPr>
          <p:spPr bwMode="gray">
            <a:xfrm>
              <a:off x="447755" y="3008634"/>
              <a:ext cx="705990" cy="765230"/>
            </a:xfrm>
            <a:prstGeom prst="rect">
              <a:avLst/>
            </a:prstGeom>
            <a:solidFill>
              <a:schemeClr val="tx1">
                <a:lumMod val="50000"/>
                <a:lumOff val="50000"/>
              </a:schemeClr>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i="0" u="none" strike="noStrike" kern="1200" cap="none" spc="0" normalizeH="0" baseline="0" noProof="0">
                  <a:ln>
                    <a:noFill/>
                  </a:ln>
                  <a:solidFill>
                    <a:schemeClr val="bg1"/>
                  </a:solidFill>
                  <a:effectLst/>
                  <a:uLnTx/>
                  <a:uFillTx/>
                  <a:latin typeface="+mn-lt"/>
                  <a:ea typeface="+mn-ea"/>
                  <a:cs typeface="+mn-cs"/>
                </a:rPr>
                <a:t>事業化・</a:t>
              </a:r>
              <a:endParaRPr kumimoji="1" lang="en-US" altLang="ja-JP" sz="1100" i="0" u="none" strike="noStrike" kern="1200" cap="none" spc="0" normalizeH="0" baseline="0" noProof="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i="0" u="none" strike="noStrike" kern="1200" cap="none" spc="0" normalizeH="0" baseline="0" noProof="0">
                  <a:ln>
                    <a:noFill/>
                  </a:ln>
                  <a:solidFill>
                    <a:schemeClr val="bg1"/>
                  </a:solidFill>
                  <a:effectLst/>
                  <a:uLnTx/>
                  <a:uFillTx/>
                  <a:latin typeface="+mn-lt"/>
                  <a:ea typeface="+mn-ea"/>
                  <a:cs typeface="+mn-cs"/>
                </a:rPr>
                <a:t>社会実装</a:t>
              </a:r>
              <a:r>
                <a:rPr kumimoji="1" lang="ja-JP" altLang="en-US" sz="1100">
                  <a:solidFill>
                    <a:schemeClr val="bg1"/>
                  </a:solidFill>
                  <a:latin typeface="+mn-lt"/>
                  <a:cs typeface="+mn-cs"/>
                </a:rPr>
                <a:t>に向けた</a:t>
              </a:r>
              <a:endParaRPr kumimoji="1" lang="en-US" altLang="ja-JP" sz="1100" i="0" u="none" strike="noStrike" kern="1200" cap="none" spc="0" normalizeH="0" baseline="0" noProof="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残課題</a:t>
              </a:r>
              <a:endParaRPr kumimoji="1" lang="en-US" altLang="ja-JP" sz="1100" i="0" u="none" strike="noStrike" kern="1200" cap="none" spc="0" normalizeH="0" baseline="0" noProof="0">
                <a:ln>
                  <a:noFill/>
                </a:ln>
                <a:solidFill>
                  <a:schemeClr val="bg1"/>
                </a:solidFill>
                <a:effectLst/>
                <a:uLnTx/>
                <a:uFillTx/>
                <a:latin typeface="+mn-lt"/>
                <a:ea typeface="+mn-ea"/>
                <a:cs typeface="+mn-cs"/>
              </a:endParaRPr>
            </a:p>
          </p:txBody>
        </p:sp>
        <p:sp>
          <p:nvSpPr>
            <p:cNvPr id="21" name="正方形/長方形 20">
              <a:extLst>
                <a:ext uri="{FF2B5EF4-FFF2-40B4-BE49-F238E27FC236}">
                  <a16:creationId xmlns:a16="http://schemas.microsoft.com/office/drawing/2014/main" id="{36E041C0-C3F3-41D6-EC23-9736B44828C5}"/>
                </a:ext>
              </a:extLst>
            </p:cNvPr>
            <p:cNvSpPr/>
            <p:nvPr/>
          </p:nvSpPr>
          <p:spPr bwMode="gray">
            <a:xfrm>
              <a:off x="447755" y="3827368"/>
              <a:ext cx="705990" cy="1541215"/>
            </a:xfrm>
            <a:prstGeom prst="rect">
              <a:avLst/>
            </a:prstGeom>
            <a:solidFill>
              <a:schemeClr val="tx1">
                <a:lumMod val="50000"/>
                <a:lumOff val="50000"/>
              </a:schemeClr>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i="0" u="none" strike="noStrike" kern="1200" cap="none" spc="0" normalizeH="0" baseline="0" noProof="0">
                  <a:ln>
                    <a:noFill/>
                  </a:ln>
                  <a:solidFill>
                    <a:schemeClr val="bg1"/>
                  </a:solidFill>
                  <a:effectLst/>
                  <a:uLnTx/>
                  <a:uFillTx/>
                  <a:latin typeface="+mn-lt"/>
                  <a:ea typeface="+mn-ea"/>
                  <a:cs typeface="+mn-cs"/>
                </a:rPr>
                <a:t>事業拡大</a:t>
              </a:r>
              <a:r>
                <a:rPr kumimoji="1" lang="ja-JP" altLang="en-US" sz="1100">
                  <a:solidFill>
                    <a:schemeClr val="bg1"/>
                  </a:solidFill>
                  <a:latin typeface="+mn-lt"/>
                  <a:cs typeface="+mn-cs"/>
                </a:rPr>
                <a:t>の</a:t>
              </a:r>
              <a:endParaRPr kumimoji="1" lang="en-US" altLang="ja-JP" sz="1100">
                <a:solidFill>
                  <a:schemeClr val="bg1"/>
                </a:solidFill>
                <a:latin typeface="+mn-lt"/>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ための</a:t>
              </a:r>
              <a:endParaRPr kumimoji="1" lang="en-US" altLang="ja-JP" sz="1100" i="0" u="none" strike="noStrike" kern="1200" cap="none" spc="0" normalizeH="0" baseline="0" noProof="0">
                <a:ln>
                  <a:noFill/>
                </a:ln>
                <a:solidFill>
                  <a:schemeClr val="bg1"/>
                </a:solidFill>
                <a:effectLst/>
                <a:uLnTx/>
                <a:uFillTx/>
                <a:latin typeface="+mn-lt"/>
                <a:ea typeface="+mn-ea"/>
                <a:cs typeface="+mn-cs"/>
              </a:endParaRPr>
            </a:p>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ja-JP" altLang="en-US" sz="1100">
                  <a:solidFill>
                    <a:schemeClr val="bg1"/>
                  </a:solidFill>
                  <a:latin typeface="+mn-lt"/>
                  <a:cs typeface="+mn-cs"/>
                </a:rPr>
                <a:t>取組事項</a:t>
              </a:r>
              <a:endParaRPr kumimoji="1" lang="en-US" altLang="ja-JP" sz="1100" i="0" u="none" strike="noStrike" kern="1200" cap="none" spc="0" normalizeH="0" baseline="0" noProof="0">
                <a:ln>
                  <a:noFill/>
                </a:ln>
                <a:solidFill>
                  <a:schemeClr val="bg1"/>
                </a:solidFill>
                <a:effectLst/>
                <a:uLnTx/>
                <a:uFillTx/>
                <a:latin typeface="+mn-lt"/>
                <a:ea typeface="+mn-ea"/>
                <a:cs typeface="+mn-cs"/>
              </a:endParaRPr>
            </a:p>
          </p:txBody>
        </p:sp>
        <p:sp>
          <p:nvSpPr>
            <p:cNvPr id="22" name="正方形/長方形 21">
              <a:extLst>
                <a:ext uri="{FF2B5EF4-FFF2-40B4-BE49-F238E27FC236}">
                  <a16:creationId xmlns:a16="http://schemas.microsoft.com/office/drawing/2014/main" id="{2AAB9848-2EC9-32E4-7978-66A6EF60CC2F}"/>
                </a:ext>
              </a:extLst>
            </p:cNvPr>
            <p:cNvSpPr/>
            <p:nvPr/>
          </p:nvSpPr>
          <p:spPr bwMode="gray">
            <a:xfrm>
              <a:off x="1224082" y="3827368"/>
              <a:ext cx="1260000" cy="360000"/>
            </a:xfrm>
            <a:prstGeom prst="rect">
              <a:avLst/>
            </a:prstGeom>
            <a:solidFill>
              <a:schemeClr val="bg1">
                <a:lumMod val="75000"/>
              </a:schemeClr>
            </a:solidFill>
            <a:ln w="12700" algn="ctr">
              <a:noFill/>
              <a:miter lim="800000"/>
              <a:headEnd/>
              <a:tailEnd/>
            </a:ln>
          </p:spPr>
          <p:txBody>
            <a:bodyPr rot="0" spcFirstLastPara="0" vertOverflow="overflow" horzOverflow="overflow" vert="horz" wrap="square" lIns="0" tIns="36000" rIns="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a:ln>
                    <a:noFill/>
                  </a:ln>
                  <a:solidFill>
                    <a:prstClr val="black"/>
                  </a:solidFill>
                  <a:effectLst/>
                  <a:uLnTx/>
                  <a:uFillTx/>
                  <a:latin typeface="+mn-lt"/>
                  <a:ea typeface="+mn-ea"/>
                  <a:cs typeface="+mn-cs"/>
                </a:rPr>
                <a:t>XXXXX</a:t>
              </a:r>
            </a:p>
          </p:txBody>
        </p:sp>
        <p:sp>
          <p:nvSpPr>
            <p:cNvPr id="23" name="正方形/長方形 22">
              <a:extLst>
                <a:ext uri="{FF2B5EF4-FFF2-40B4-BE49-F238E27FC236}">
                  <a16:creationId xmlns:a16="http://schemas.microsoft.com/office/drawing/2014/main" id="{E7CD1B2B-2413-E0A4-E423-3FAF652C4EAD}"/>
                </a:ext>
              </a:extLst>
            </p:cNvPr>
            <p:cNvSpPr/>
            <p:nvPr/>
          </p:nvSpPr>
          <p:spPr bwMode="gray">
            <a:xfrm>
              <a:off x="1224082" y="4221108"/>
              <a:ext cx="1260000" cy="360000"/>
            </a:xfrm>
            <a:prstGeom prst="rect">
              <a:avLst/>
            </a:prstGeom>
            <a:solidFill>
              <a:schemeClr val="bg1">
                <a:lumMod val="75000"/>
              </a:schemeClr>
            </a:solidFill>
            <a:ln w="12700" algn="ctr">
              <a:noFill/>
              <a:miter lim="800000"/>
              <a:headEnd/>
              <a:tailEnd/>
            </a:ln>
          </p:spPr>
          <p:txBody>
            <a:bodyPr rot="0" spcFirstLastPara="0" vertOverflow="overflow" horzOverflow="overflow" vert="horz" wrap="square" lIns="0" tIns="36000" rIns="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a:ln>
                    <a:noFill/>
                  </a:ln>
                  <a:solidFill>
                    <a:prstClr val="black"/>
                  </a:solidFill>
                  <a:effectLst/>
                  <a:uLnTx/>
                  <a:uFillTx/>
                  <a:latin typeface="+mn-lt"/>
                  <a:ea typeface="+mn-ea"/>
                  <a:cs typeface="+mn-cs"/>
                </a:rPr>
                <a:t>XXXXX</a:t>
              </a:r>
            </a:p>
          </p:txBody>
        </p:sp>
        <p:sp>
          <p:nvSpPr>
            <p:cNvPr id="24" name="正方形/長方形 23">
              <a:extLst>
                <a:ext uri="{FF2B5EF4-FFF2-40B4-BE49-F238E27FC236}">
                  <a16:creationId xmlns:a16="http://schemas.microsoft.com/office/drawing/2014/main" id="{0C737643-E338-9297-1F1E-8B43D251ABFE}"/>
                </a:ext>
              </a:extLst>
            </p:cNvPr>
            <p:cNvSpPr/>
            <p:nvPr/>
          </p:nvSpPr>
          <p:spPr bwMode="gray">
            <a:xfrm>
              <a:off x="1224082" y="5008583"/>
              <a:ext cx="1260000" cy="360000"/>
            </a:xfrm>
            <a:prstGeom prst="rect">
              <a:avLst/>
            </a:prstGeom>
            <a:solidFill>
              <a:schemeClr val="bg1">
                <a:lumMod val="75000"/>
              </a:schemeClr>
            </a:solidFill>
            <a:ln w="12700" algn="ctr">
              <a:noFill/>
              <a:miter lim="800000"/>
              <a:headEnd/>
              <a:tailEnd/>
            </a:ln>
          </p:spPr>
          <p:txBody>
            <a:bodyPr rot="0" spcFirstLastPara="0" vertOverflow="overflow" horzOverflow="overflow" vert="horz" wrap="square" lIns="0" tIns="36000" rIns="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a:ln>
                    <a:noFill/>
                  </a:ln>
                  <a:solidFill>
                    <a:prstClr val="black"/>
                  </a:solidFill>
                  <a:effectLst/>
                  <a:uLnTx/>
                  <a:uFillTx/>
                  <a:latin typeface="+mn-lt"/>
                  <a:ea typeface="+mn-ea"/>
                  <a:cs typeface="+mn-cs"/>
                </a:rPr>
                <a:t>XXXXX</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sp>
          <p:nvSpPr>
            <p:cNvPr id="25" name="正方形/長方形 24">
              <a:extLst>
                <a:ext uri="{FF2B5EF4-FFF2-40B4-BE49-F238E27FC236}">
                  <a16:creationId xmlns:a16="http://schemas.microsoft.com/office/drawing/2014/main" id="{BDC34120-F8A1-A0DA-DCB9-3AB2334067C1}"/>
                </a:ext>
              </a:extLst>
            </p:cNvPr>
            <p:cNvSpPr/>
            <p:nvPr/>
          </p:nvSpPr>
          <p:spPr bwMode="gray">
            <a:xfrm>
              <a:off x="5637288" y="5904102"/>
              <a:ext cx="1908000" cy="396000"/>
            </a:xfrm>
            <a:prstGeom prst="rect">
              <a:avLst/>
            </a:prstGeom>
            <a:solidFill>
              <a:schemeClr val="bg1"/>
            </a:solidFill>
            <a:ln w="6350" algn="ctr">
              <a:solidFill>
                <a:schemeClr val="tx2"/>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lang="en-US" altLang="ja-JP" sz="1100"/>
                <a:t>X</a:t>
              </a:r>
              <a:r>
                <a:rPr kumimoji="1" lang="ja-JP" altLang="en-US" sz="1100" b="0" i="0" u="none" strike="noStrike" kern="1200" cap="none" spc="0" normalizeH="0" baseline="0" noProof="0">
                  <a:ln>
                    <a:noFill/>
                  </a:ln>
                  <a:effectLst/>
                  <a:uLnTx/>
                  <a:uFillTx/>
                  <a:latin typeface="+mn-lt"/>
                  <a:ea typeface="+mn-ea"/>
                  <a:cs typeface="+mn-cs"/>
                </a:rPr>
                <a:t>億円</a:t>
              </a:r>
              <a:r>
                <a:rPr kumimoji="1" lang="ja-JP" altLang="en-US" sz="1100">
                  <a:latin typeface="+mn-lt"/>
                  <a:cs typeface="+mn-cs"/>
                </a:rPr>
                <a:t>・</a:t>
              </a:r>
              <a:r>
                <a:rPr lang="en-US" altLang="ja-JP" sz="1100"/>
                <a:t>XX</a:t>
              </a:r>
              <a:r>
                <a:rPr kumimoji="1" lang="ja-JP" altLang="en-US" sz="1100" b="0" i="0" u="none" strike="noStrike" kern="1200" cap="none" spc="0" normalizeH="0" baseline="0" noProof="0">
                  <a:ln>
                    <a:noFill/>
                  </a:ln>
                  <a:effectLst/>
                  <a:uLnTx/>
                  <a:uFillTx/>
                  <a:latin typeface="+mn-lt"/>
                  <a:ea typeface="+mn-ea"/>
                  <a:cs typeface="+mn-cs"/>
                </a:rPr>
                <a:t>件</a:t>
              </a:r>
            </a:p>
          </p:txBody>
        </p:sp>
        <p:sp>
          <p:nvSpPr>
            <p:cNvPr id="26" name="正方形/長方形 25">
              <a:extLst>
                <a:ext uri="{FF2B5EF4-FFF2-40B4-BE49-F238E27FC236}">
                  <a16:creationId xmlns:a16="http://schemas.microsoft.com/office/drawing/2014/main" id="{526151D9-34DD-F37D-0B1F-B64917F987CE}"/>
                </a:ext>
              </a:extLst>
            </p:cNvPr>
            <p:cNvSpPr/>
            <p:nvPr/>
          </p:nvSpPr>
          <p:spPr bwMode="gray">
            <a:xfrm>
              <a:off x="7581504" y="5904102"/>
              <a:ext cx="1908000" cy="396000"/>
            </a:xfrm>
            <a:prstGeom prst="rect">
              <a:avLst/>
            </a:prstGeom>
            <a:solidFill>
              <a:schemeClr val="bg1"/>
            </a:solidFill>
            <a:ln w="6350" algn="ctr">
              <a:solidFill>
                <a:schemeClr val="tx2"/>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lang="en-US" altLang="ja-JP" sz="1100"/>
                <a:t>X</a:t>
              </a:r>
              <a:r>
                <a:rPr kumimoji="1" lang="ja-JP" altLang="en-US" sz="1100">
                  <a:latin typeface="+mn-lt"/>
                  <a:cs typeface="+mn-cs"/>
                </a:rPr>
                <a:t>億円</a:t>
              </a:r>
              <a:r>
                <a:rPr lang="ja-JP" altLang="en-US" sz="1100"/>
                <a:t>・</a:t>
              </a:r>
              <a:r>
                <a:rPr lang="en-US" altLang="ja-JP" sz="1100"/>
                <a:t>XX</a:t>
              </a:r>
              <a:r>
                <a:rPr kumimoji="1" lang="ja-JP" altLang="en-US" sz="1100" b="0" i="0" u="none" strike="noStrike" kern="1200" cap="none" spc="0" normalizeH="0" baseline="0" noProof="0">
                  <a:ln>
                    <a:noFill/>
                  </a:ln>
                  <a:effectLst/>
                  <a:uLnTx/>
                  <a:uFillTx/>
                  <a:latin typeface="+mn-lt"/>
                  <a:ea typeface="+mn-ea"/>
                  <a:cs typeface="+mn-cs"/>
                </a:rPr>
                <a:t>件</a:t>
              </a:r>
            </a:p>
          </p:txBody>
        </p:sp>
        <p:sp>
          <p:nvSpPr>
            <p:cNvPr id="27" name="矢印: 五方向 26">
              <a:extLst>
                <a:ext uri="{FF2B5EF4-FFF2-40B4-BE49-F238E27FC236}">
                  <a16:creationId xmlns:a16="http://schemas.microsoft.com/office/drawing/2014/main" id="{5E7CBFBC-76EA-A180-9B00-9D4933024F4D}"/>
                </a:ext>
              </a:extLst>
            </p:cNvPr>
            <p:cNvSpPr/>
            <p:nvPr/>
          </p:nvSpPr>
          <p:spPr bwMode="gray">
            <a:xfrm>
              <a:off x="3693070" y="4257108"/>
              <a:ext cx="3851710" cy="288000"/>
            </a:xfrm>
            <a:prstGeom prst="homePlate">
              <a:avLst/>
            </a:prstGeom>
            <a:solidFill>
              <a:schemeClr val="bg1">
                <a:lumMod val="95000"/>
              </a:schemeClr>
            </a:solidFill>
            <a:ln w="9525"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a:ln>
                    <a:noFill/>
                  </a:ln>
                  <a:effectLst/>
                  <a:uLnTx/>
                  <a:uFillTx/>
                  <a:latin typeface="+mn-lt"/>
                  <a:ea typeface="+mn-ea"/>
                  <a:cs typeface="+mn-cs"/>
                </a:rPr>
                <a:t>XXXXX</a:t>
              </a:r>
              <a:endParaRPr kumimoji="1" lang="ja-JP" altLang="en-US" sz="1100" b="0" i="0" u="none" strike="noStrike" kern="1200" cap="none" spc="0" normalizeH="0" baseline="0" noProof="0">
                <a:ln>
                  <a:noFill/>
                </a:ln>
                <a:effectLst/>
                <a:uLnTx/>
                <a:uFillTx/>
                <a:latin typeface="+mn-lt"/>
                <a:ea typeface="+mn-ea"/>
                <a:cs typeface="+mn-cs"/>
              </a:endParaRPr>
            </a:p>
          </p:txBody>
        </p:sp>
        <p:sp>
          <p:nvSpPr>
            <p:cNvPr id="28" name="矢印: 五方向 27">
              <a:extLst>
                <a:ext uri="{FF2B5EF4-FFF2-40B4-BE49-F238E27FC236}">
                  <a16:creationId xmlns:a16="http://schemas.microsoft.com/office/drawing/2014/main" id="{A9361DF2-9B0D-A8E4-A85B-AA2296414EF2}"/>
                </a:ext>
              </a:extLst>
            </p:cNvPr>
            <p:cNvSpPr/>
            <p:nvPr/>
          </p:nvSpPr>
          <p:spPr bwMode="gray">
            <a:xfrm>
              <a:off x="3693070" y="3863368"/>
              <a:ext cx="5795923" cy="288000"/>
            </a:xfrm>
            <a:prstGeom prst="homePlate">
              <a:avLst/>
            </a:prstGeom>
            <a:solidFill>
              <a:schemeClr val="bg1">
                <a:lumMod val="95000"/>
              </a:schemeClr>
            </a:solidFill>
            <a:ln w="9525"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lang="en-US" altLang="ja-JP" sz="1100">
                  <a:cs typeface="Calibri"/>
                </a:rPr>
                <a:t>XXXXX</a:t>
              </a:r>
              <a:endParaRPr lang="en-US" altLang="ja-JP" sz="1100" b="0" i="0" u="none" strike="noStrike" kern="1200" cap="none" spc="0" normalizeH="0" baseline="0" noProof="0">
                <a:ln>
                  <a:noFill/>
                </a:ln>
                <a:effectLst/>
                <a:uLnTx/>
                <a:uFillTx/>
                <a:latin typeface="+mn-lt"/>
                <a:ea typeface="+mn-ea"/>
                <a:cs typeface="Calibri"/>
              </a:endParaRPr>
            </a:p>
          </p:txBody>
        </p:sp>
        <p:sp>
          <p:nvSpPr>
            <p:cNvPr id="29" name="矢印: 五方向 28">
              <a:extLst>
                <a:ext uri="{FF2B5EF4-FFF2-40B4-BE49-F238E27FC236}">
                  <a16:creationId xmlns:a16="http://schemas.microsoft.com/office/drawing/2014/main" id="{406538D9-1CC3-CA03-ED4A-DEB7C5AC64BC}"/>
                </a:ext>
              </a:extLst>
            </p:cNvPr>
            <p:cNvSpPr/>
            <p:nvPr/>
          </p:nvSpPr>
          <p:spPr bwMode="gray">
            <a:xfrm>
              <a:off x="3693070" y="5044583"/>
              <a:ext cx="3852217" cy="288000"/>
            </a:xfrm>
            <a:prstGeom prst="homePlate">
              <a:avLst/>
            </a:prstGeom>
            <a:solidFill>
              <a:schemeClr val="bg1">
                <a:lumMod val="95000"/>
              </a:schemeClr>
            </a:solidFill>
            <a:ln w="9525"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a:ln>
                    <a:noFill/>
                  </a:ln>
                  <a:effectLst/>
                  <a:uLnTx/>
                  <a:uFillTx/>
                  <a:latin typeface="+mn-lt"/>
                  <a:ea typeface="+mn-ea"/>
                  <a:cs typeface="+mn-cs"/>
                </a:rPr>
                <a:t>XXXXX</a:t>
              </a:r>
              <a:endParaRPr kumimoji="1" lang="ja-JP" altLang="en-US" sz="1200" b="0" i="0" u="none" strike="noStrike" kern="1200" cap="none" spc="0" normalizeH="0" baseline="0" noProof="0">
                <a:ln>
                  <a:noFill/>
                </a:ln>
                <a:effectLst/>
                <a:uLnTx/>
                <a:uFillTx/>
                <a:latin typeface="+mn-lt"/>
                <a:ea typeface="+mn-ea"/>
                <a:cs typeface="+mn-cs"/>
              </a:endParaRPr>
            </a:p>
          </p:txBody>
        </p:sp>
        <p:sp>
          <p:nvSpPr>
            <p:cNvPr id="30" name="正方形/長方形 29">
              <a:extLst>
                <a:ext uri="{FF2B5EF4-FFF2-40B4-BE49-F238E27FC236}">
                  <a16:creationId xmlns:a16="http://schemas.microsoft.com/office/drawing/2014/main" id="{6F62911F-1B1D-8B9C-569B-8C60B929F28F}"/>
                </a:ext>
              </a:extLst>
            </p:cNvPr>
            <p:cNvSpPr/>
            <p:nvPr/>
          </p:nvSpPr>
          <p:spPr bwMode="gray">
            <a:xfrm>
              <a:off x="1224082" y="4614846"/>
              <a:ext cx="1260000" cy="360000"/>
            </a:xfrm>
            <a:prstGeom prst="rect">
              <a:avLst/>
            </a:prstGeom>
            <a:solidFill>
              <a:schemeClr val="bg1">
                <a:lumMod val="75000"/>
              </a:schemeClr>
            </a:solidFill>
            <a:ln w="12700" algn="ctr">
              <a:noFill/>
              <a:miter lim="800000"/>
              <a:headEnd/>
              <a:tailEnd/>
            </a:ln>
          </p:spPr>
          <p:txBody>
            <a:bodyPr rot="0" spcFirstLastPara="0" vertOverflow="overflow" horzOverflow="overflow" vert="horz" wrap="square" lIns="0" tIns="36000" rIns="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a:ln>
                    <a:noFill/>
                  </a:ln>
                  <a:solidFill>
                    <a:prstClr val="black"/>
                  </a:solidFill>
                  <a:effectLst/>
                  <a:uLnTx/>
                  <a:uFillTx/>
                  <a:latin typeface="+mn-lt"/>
                  <a:ea typeface="+mn-ea"/>
                  <a:cs typeface="+mn-cs"/>
                </a:rPr>
                <a:t>XXXXX</a:t>
              </a:r>
            </a:p>
          </p:txBody>
        </p:sp>
        <p:sp>
          <p:nvSpPr>
            <p:cNvPr id="31" name="矢印: 五方向 30">
              <a:extLst>
                <a:ext uri="{FF2B5EF4-FFF2-40B4-BE49-F238E27FC236}">
                  <a16:creationId xmlns:a16="http://schemas.microsoft.com/office/drawing/2014/main" id="{1C5ADC7E-55A1-7DE7-3D9D-2EAAEC9F0262}"/>
                </a:ext>
              </a:extLst>
            </p:cNvPr>
            <p:cNvSpPr/>
            <p:nvPr/>
          </p:nvSpPr>
          <p:spPr bwMode="gray">
            <a:xfrm>
              <a:off x="5642251" y="4686846"/>
              <a:ext cx="1902530" cy="288000"/>
            </a:xfrm>
            <a:prstGeom prst="homePlate">
              <a:avLst/>
            </a:prstGeom>
            <a:solidFill>
              <a:schemeClr val="bg1">
                <a:lumMod val="95000"/>
              </a:schemeClr>
            </a:solidFill>
            <a:ln w="9525"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a:ln>
                    <a:noFill/>
                  </a:ln>
                  <a:effectLst/>
                  <a:uLnTx/>
                  <a:uFillTx/>
                  <a:latin typeface="+mn-lt"/>
                  <a:ea typeface="+mn-ea"/>
                  <a:cs typeface="+mn-cs"/>
                </a:rPr>
                <a:t>XXXXX</a:t>
              </a:r>
              <a:endParaRPr kumimoji="1" lang="ja-JP" altLang="en-US" sz="1100" b="0" i="0" u="none" strike="noStrike" kern="1200" cap="none" spc="0" normalizeH="0" baseline="0" noProof="0">
                <a:ln>
                  <a:noFill/>
                </a:ln>
                <a:effectLst/>
                <a:uLnTx/>
                <a:uFillTx/>
                <a:latin typeface="+mn-lt"/>
                <a:ea typeface="+mn-ea"/>
                <a:cs typeface="+mn-cs"/>
              </a:endParaRPr>
            </a:p>
          </p:txBody>
        </p:sp>
        <p:sp>
          <p:nvSpPr>
            <p:cNvPr id="32" name="矢印: 五方向 31">
              <a:extLst>
                <a:ext uri="{FF2B5EF4-FFF2-40B4-BE49-F238E27FC236}">
                  <a16:creationId xmlns:a16="http://schemas.microsoft.com/office/drawing/2014/main" id="{E062FC5D-1660-4E53-B619-6DE681B813C2}"/>
                </a:ext>
              </a:extLst>
            </p:cNvPr>
            <p:cNvSpPr/>
            <p:nvPr/>
          </p:nvSpPr>
          <p:spPr bwMode="gray">
            <a:xfrm>
              <a:off x="2576920" y="4686846"/>
              <a:ext cx="3024151" cy="288000"/>
            </a:xfrm>
            <a:prstGeom prst="homePlate">
              <a:avLst/>
            </a:prstGeom>
            <a:solidFill>
              <a:schemeClr val="bg1">
                <a:lumMod val="95000"/>
              </a:schemeClr>
            </a:solidFill>
            <a:ln w="9525"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defTabSz="990564" fontAlgn="auto">
                <a:spcBef>
                  <a:spcPts val="0"/>
                </a:spcBef>
                <a:spcAft>
                  <a:spcPts val="0"/>
                </a:spcAft>
                <a:buSzPct val="100000"/>
              </a:pPr>
              <a:r>
                <a:rPr kumimoji="1" lang="en-US" altLang="ja-JP" sz="1100" b="0" i="0" u="none" strike="noStrike" kern="1200" cap="none" spc="0" normalizeH="0" baseline="0" noProof="0">
                  <a:ln>
                    <a:noFill/>
                  </a:ln>
                  <a:effectLst/>
                  <a:uLnTx/>
                  <a:uFillTx/>
                  <a:latin typeface="+mn-lt"/>
                  <a:ea typeface="+mn-ea"/>
                  <a:cs typeface="+mn-cs"/>
                </a:rPr>
                <a:t>XXXXX</a:t>
              </a:r>
              <a:endParaRPr kumimoji="1" lang="ja-JP" altLang="en-US" sz="1100" b="0" i="0" u="none" strike="noStrike" kern="1200" cap="none" spc="0" normalizeH="0" baseline="0" noProof="0">
                <a:ln>
                  <a:noFill/>
                </a:ln>
                <a:effectLst/>
                <a:uLnTx/>
                <a:uFillTx/>
                <a:latin typeface="+mn-lt"/>
                <a:ea typeface="+mn-ea"/>
                <a:cs typeface="+mn-cs"/>
              </a:endParaRPr>
            </a:p>
          </p:txBody>
        </p:sp>
        <p:grpSp>
          <p:nvGrpSpPr>
            <p:cNvPr id="33" name="グループ化 32">
              <a:extLst>
                <a:ext uri="{FF2B5EF4-FFF2-40B4-BE49-F238E27FC236}">
                  <a16:creationId xmlns:a16="http://schemas.microsoft.com/office/drawing/2014/main" id="{54C6CAA8-A56F-0BB7-FCBB-0F5EAD7D1964}"/>
                </a:ext>
              </a:extLst>
            </p:cNvPr>
            <p:cNvGrpSpPr/>
            <p:nvPr/>
          </p:nvGrpSpPr>
          <p:grpSpPr>
            <a:xfrm>
              <a:off x="447755" y="5415089"/>
              <a:ext cx="9041238" cy="396000"/>
              <a:chOff x="447755" y="5470439"/>
              <a:chExt cx="9041238" cy="396000"/>
            </a:xfrm>
          </p:grpSpPr>
          <p:sp>
            <p:nvSpPr>
              <p:cNvPr id="34" name="正方形/長方形 33">
                <a:extLst>
                  <a:ext uri="{FF2B5EF4-FFF2-40B4-BE49-F238E27FC236}">
                    <a16:creationId xmlns:a16="http://schemas.microsoft.com/office/drawing/2014/main" id="{16DA6AA5-83A9-A4FD-BB5B-65CDA2847085}"/>
                  </a:ext>
                </a:extLst>
              </p:cNvPr>
              <p:cNvSpPr/>
              <p:nvPr/>
            </p:nvSpPr>
            <p:spPr bwMode="gray">
              <a:xfrm>
                <a:off x="447755" y="5470439"/>
                <a:ext cx="2036327" cy="396000"/>
              </a:xfrm>
              <a:prstGeom prst="rect">
                <a:avLst/>
              </a:prstGeom>
              <a:solidFill>
                <a:schemeClr val="tx1">
                  <a:lumMod val="50000"/>
                  <a:lumOff val="50000"/>
                </a:schemeClr>
              </a:solidFill>
              <a:ln w="12700" algn="ctr">
                <a:no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algn="ctr" defTabSz="990564">
                  <a:buSzPct val="100000"/>
                </a:pPr>
                <a:r>
                  <a:rPr lang="ja-JP" altLang="en-US" sz="1100">
                    <a:solidFill>
                      <a:schemeClr val="bg1"/>
                    </a:solidFill>
                  </a:rPr>
                  <a:t>ターゲット先の拡大</a:t>
                </a:r>
              </a:p>
            </p:txBody>
          </p:sp>
          <p:sp>
            <p:nvSpPr>
              <p:cNvPr id="35" name="矢印: 五方向 34">
                <a:extLst>
                  <a:ext uri="{FF2B5EF4-FFF2-40B4-BE49-F238E27FC236}">
                    <a16:creationId xmlns:a16="http://schemas.microsoft.com/office/drawing/2014/main" id="{BA17F599-9D62-9D6B-A529-8AB90A3D9AC1}"/>
                  </a:ext>
                </a:extLst>
              </p:cNvPr>
              <p:cNvSpPr/>
              <p:nvPr/>
            </p:nvSpPr>
            <p:spPr bwMode="gray">
              <a:xfrm>
                <a:off x="3693071" y="5470439"/>
                <a:ext cx="1908000" cy="395912"/>
              </a:xfrm>
              <a:prstGeom prst="homePlate">
                <a:avLst/>
              </a:prstGeom>
              <a:solidFill>
                <a:schemeClr val="bg1">
                  <a:lumMod val="95000"/>
                </a:schemeClr>
              </a:solidFill>
              <a:ln w="9525"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a:ln>
                      <a:noFill/>
                    </a:ln>
                    <a:effectLst/>
                    <a:uLnTx/>
                    <a:uFillTx/>
                    <a:latin typeface="+mn-lt"/>
                    <a:ea typeface="+mn-ea"/>
                    <a:cs typeface="+mn-cs"/>
                  </a:rPr>
                  <a:t>XXXXX</a:t>
                </a:r>
                <a:endParaRPr kumimoji="1" lang="ja-JP" altLang="en-US" sz="1100" b="0" i="0" u="none" strike="noStrike" kern="1200" cap="none" spc="0" normalizeH="0" baseline="0" noProof="0">
                  <a:ln>
                    <a:noFill/>
                  </a:ln>
                  <a:effectLst/>
                  <a:uLnTx/>
                  <a:uFillTx/>
                  <a:latin typeface="+mn-lt"/>
                  <a:ea typeface="+mn-ea"/>
                  <a:cs typeface="+mn-cs"/>
                </a:endParaRPr>
              </a:p>
            </p:txBody>
          </p:sp>
          <p:sp>
            <p:nvSpPr>
              <p:cNvPr id="36" name="矢印: 五方向 35">
                <a:extLst>
                  <a:ext uri="{FF2B5EF4-FFF2-40B4-BE49-F238E27FC236}">
                    <a16:creationId xmlns:a16="http://schemas.microsoft.com/office/drawing/2014/main" id="{DEFABA3B-D550-C64A-5FF6-D95C3A38B137}"/>
                  </a:ext>
                </a:extLst>
              </p:cNvPr>
              <p:cNvSpPr/>
              <p:nvPr/>
            </p:nvSpPr>
            <p:spPr bwMode="gray">
              <a:xfrm>
                <a:off x="5637288" y="5470439"/>
                <a:ext cx="1908000" cy="162285"/>
              </a:xfrm>
              <a:prstGeom prst="homePlate">
                <a:avLst/>
              </a:prstGeom>
              <a:solidFill>
                <a:schemeClr val="bg1">
                  <a:lumMod val="95000"/>
                </a:schemeClr>
              </a:solidFill>
              <a:ln w="9525"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a:ln>
                      <a:noFill/>
                    </a:ln>
                    <a:effectLst/>
                    <a:uLnTx/>
                    <a:uFillTx/>
                    <a:latin typeface="+mn-lt"/>
                    <a:ea typeface="+mn-ea"/>
                    <a:cs typeface="+mn-cs"/>
                  </a:rPr>
                  <a:t>XXXXX</a:t>
                </a:r>
                <a:endParaRPr kumimoji="1" lang="ja-JP" altLang="en-US" sz="1100" b="0" i="0" u="none" strike="noStrike" kern="1200" cap="none" spc="0" normalizeH="0" baseline="0" noProof="0">
                  <a:ln>
                    <a:noFill/>
                  </a:ln>
                  <a:effectLst/>
                  <a:uLnTx/>
                  <a:uFillTx/>
                  <a:latin typeface="+mn-lt"/>
                  <a:ea typeface="+mn-ea"/>
                  <a:cs typeface="+mn-cs"/>
                </a:endParaRPr>
              </a:p>
            </p:txBody>
          </p:sp>
          <p:sp>
            <p:nvSpPr>
              <p:cNvPr id="37" name="矢印: 五方向 36">
                <a:extLst>
                  <a:ext uri="{FF2B5EF4-FFF2-40B4-BE49-F238E27FC236}">
                    <a16:creationId xmlns:a16="http://schemas.microsoft.com/office/drawing/2014/main" id="{0DDFB474-48F8-4C02-E198-70E8A4ED4C51}"/>
                  </a:ext>
                </a:extLst>
              </p:cNvPr>
              <p:cNvSpPr/>
              <p:nvPr/>
            </p:nvSpPr>
            <p:spPr bwMode="gray">
              <a:xfrm>
                <a:off x="5637287" y="5704154"/>
                <a:ext cx="3851706" cy="162285"/>
              </a:xfrm>
              <a:prstGeom prst="homePlate">
                <a:avLst/>
              </a:prstGeom>
              <a:solidFill>
                <a:schemeClr val="bg1">
                  <a:lumMod val="95000"/>
                </a:schemeClr>
              </a:solidFill>
              <a:ln w="9525"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a:ln>
                      <a:noFill/>
                    </a:ln>
                    <a:effectLst/>
                    <a:uLnTx/>
                    <a:uFillTx/>
                    <a:latin typeface="+mn-lt"/>
                    <a:ea typeface="+mn-ea"/>
                    <a:cs typeface="+mn-cs"/>
                  </a:rPr>
                  <a:t>XXXXX</a:t>
                </a:r>
                <a:endParaRPr kumimoji="1" lang="ja-JP" altLang="en-US" sz="1100" b="0" i="0" u="none" strike="noStrike" kern="1200" cap="none" spc="0" normalizeH="0" baseline="0" noProof="0">
                  <a:ln>
                    <a:noFill/>
                  </a:ln>
                  <a:effectLst/>
                  <a:uLnTx/>
                  <a:uFillTx/>
                  <a:latin typeface="+mn-lt"/>
                  <a:ea typeface="+mn-ea"/>
                  <a:cs typeface="+mn-cs"/>
                </a:endParaRPr>
              </a:p>
            </p:txBody>
          </p:sp>
        </p:grpSp>
        <p:sp>
          <p:nvSpPr>
            <p:cNvPr id="38" name="正方形/長方形 37">
              <a:extLst>
                <a:ext uri="{FF2B5EF4-FFF2-40B4-BE49-F238E27FC236}">
                  <a16:creationId xmlns:a16="http://schemas.microsoft.com/office/drawing/2014/main" id="{B8CE5D69-117D-EBA1-22C5-E101EFAE2D9E}"/>
                </a:ext>
              </a:extLst>
            </p:cNvPr>
            <p:cNvSpPr/>
            <p:nvPr/>
          </p:nvSpPr>
          <p:spPr bwMode="gray">
            <a:xfrm>
              <a:off x="3693071" y="5904102"/>
              <a:ext cx="1908000" cy="396000"/>
            </a:xfrm>
            <a:prstGeom prst="rect">
              <a:avLst/>
            </a:prstGeom>
            <a:solidFill>
              <a:schemeClr val="bg1"/>
            </a:solidFill>
            <a:ln w="6350" algn="ctr">
              <a:solidFill>
                <a:schemeClr val="tx2"/>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lang="en-US" altLang="ja-JP" sz="1100"/>
                <a:t>X</a:t>
              </a:r>
              <a:r>
                <a:rPr kumimoji="1" lang="ja-JP" altLang="en-US" sz="1100" b="0" i="0" u="none" strike="noStrike" kern="1200" cap="none" spc="0" normalizeH="0" baseline="0" noProof="0">
                  <a:ln>
                    <a:noFill/>
                  </a:ln>
                  <a:effectLst/>
                  <a:uLnTx/>
                  <a:uFillTx/>
                  <a:latin typeface="+mn-lt"/>
                  <a:ea typeface="+mn-ea"/>
                  <a:cs typeface="+mn-cs"/>
                </a:rPr>
                <a:t>億円</a:t>
              </a:r>
              <a:r>
                <a:rPr kumimoji="1" lang="ja-JP" altLang="en-US" sz="1100">
                  <a:latin typeface="+mn-lt"/>
                  <a:cs typeface="+mn-cs"/>
                </a:rPr>
                <a:t>・</a:t>
              </a:r>
              <a:r>
                <a:rPr kumimoji="1" lang="en-US" altLang="ja-JP" sz="1100">
                  <a:latin typeface="+mn-lt"/>
                  <a:cs typeface="+mn-cs"/>
                </a:rPr>
                <a:t>XX</a:t>
              </a:r>
              <a:r>
                <a:rPr kumimoji="1" lang="ja-JP" altLang="en-US" sz="1100" b="0" i="0" u="none" strike="noStrike" kern="1200" cap="none" spc="0" normalizeH="0" baseline="0" noProof="0">
                  <a:ln>
                    <a:noFill/>
                  </a:ln>
                  <a:effectLst/>
                  <a:uLnTx/>
                  <a:uFillTx/>
                  <a:latin typeface="+mn-lt"/>
                  <a:ea typeface="+mn-ea"/>
                  <a:cs typeface="+mn-cs"/>
                </a:rPr>
                <a:t>件</a:t>
              </a:r>
            </a:p>
          </p:txBody>
        </p:sp>
        <p:sp>
          <p:nvSpPr>
            <p:cNvPr id="39" name="矢印: 五方向 38">
              <a:extLst>
                <a:ext uri="{FF2B5EF4-FFF2-40B4-BE49-F238E27FC236}">
                  <a16:creationId xmlns:a16="http://schemas.microsoft.com/office/drawing/2014/main" id="{2DFFE035-4627-8D08-47C4-24C4438AC093}"/>
                </a:ext>
              </a:extLst>
            </p:cNvPr>
            <p:cNvSpPr/>
            <p:nvPr/>
          </p:nvSpPr>
          <p:spPr bwMode="gray">
            <a:xfrm>
              <a:off x="7544781" y="5044583"/>
              <a:ext cx="1944212" cy="288000"/>
            </a:xfrm>
            <a:prstGeom prst="homePlate">
              <a:avLst/>
            </a:prstGeom>
            <a:solidFill>
              <a:schemeClr val="bg1">
                <a:lumMod val="95000"/>
              </a:schemeClr>
            </a:solidFill>
            <a:ln w="9525"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a:ln>
                    <a:noFill/>
                  </a:ln>
                  <a:effectLst/>
                  <a:uLnTx/>
                  <a:uFillTx/>
                  <a:latin typeface="+mn-lt"/>
                  <a:ea typeface="+mn-ea"/>
                  <a:cs typeface="+mn-cs"/>
                </a:rPr>
                <a:t>XXXXX</a:t>
              </a:r>
              <a:endParaRPr kumimoji="1" lang="ja-JP" altLang="en-US" sz="1200" b="0" i="0" u="none" strike="noStrike" kern="1200" cap="none" spc="0" normalizeH="0" baseline="0" noProof="0">
                <a:ln>
                  <a:noFill/>
                </a:ln>
                <a:effectLst/>
                <a:uLnTx/>
                <a:uFillTx/>
                <a:latin typeface="+mn-lt"/>
                <a:ea typeface="+mn-ea"/>
                <a:cs typeface="+mn-cs"/>
              </a:endParaRPr>
            </a:p>
          </p:txBody>
        </p:sp>
        <p:sp>
          <p:nvSpPr>
            <p:cNvPr id="40" name="矢印: 五方向 39">
              <a:extLst>
                <a:ext uri="{FF2B5EF4-FFF2-40B4-BE49-F238E27FC236}">
                  <a16:creationId xmlns:a16="http://schemas.microsoft.com/office/drawing/2014/main" id="{A25C6366-D018-F281-3BB8-87782CFCEFB3}"/>
                </a:ext>
              </a:extLst>
            </p:cNvPr>
            <p:cNvSpPr/>
            <p:nvPr/>
          </p:nvSpPr>
          <p:spPr bwMode="gray">
            <a:xfrm>
              <a:off x="7576301" y="4675066"/>
              <a:ext cx="1902530" cy="288000"/>
            </a:xfrm>
            <a:prstGeom prst="homePlate">
              <a:avLst/>
            </a:prstGeom>
            <a:solidFill>
              <a:schemeClr val="bg1">
                <a:lumMod val="95000"/>
              </a:schemeClr>
            </a:solidFill>
            <a:ln w="9525"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100" b="0" i="0" u="none" strike="noStrike" kern="1200" cap="none" spc="0" normalizeH="0" baseline="0" noProof="0">
                  <a:ln>
                    <a:noFill/>
                  </a:ln>
                  <a:effectLst/>
                  <a:uLnTx/>
                  <a:uFillTx/>
                  <a:latin typeface="+mn-lt"/>
                  <a:ea typeface="+mn-ea"/>
                  <a:cs typeface="+mn-cs"/>
                </a:rPr>
                <a:t>XXXXX</a:t>
              </a:r>
              <a:endParaRPr kumimoji="1" lang="ja-JP" altLang="en-US" sz="1100" b="0" i="0" u="none" strike="noStrike" kern="1200" cap="none" spc="0" normalizeH="0" baseline="0" noProof="0">
                <a:ln>
                  <a:noFill/>
                </a:ln>
                <a:effectLst/>
                <a:uLnTx/>
                <a:uFillTx/>
                <a:latin typeface="+mn-lt"/>
                <a:ea typeface="+mn-ea"/>
                <a:cs typeface="+mn-cs"/>
              </a:endParaRPr>
            </a:p>
          </p:txBody>
        </p:sp>
        <p:sp>
          <p:nvSpPr>
            <p:cNvPr id="42" name="テキスト ボックス 41">
              <a:extLst>
                <a:ext uri="{FF2B5EF4-FFF2-40B4-BE49-F238E27FC236}">
                  <a16:creationId xmlns:a16="http://schemas.microsoft.com/office/drawing/2014/main" id="{CE8602CA-AEAD-937A-34CC-AE16EE74A891}"/>
                </a:ext>
              </a:extLst>
            </p:cNvPr>
            <p:cNvSpPr txBox="1"/>
            <p:nvPr/>
          </p:nvSpPr>
          <p:spPr bwMode="gray">
            <a:xfrm>
              <a:off x="3839324" y="2631623"/>
              <a:ext cx="1570887" cy="369332"/>
            </a:xfrm>
            <a:prstGeom prst="rect">
              <a:avLst/>
            </a:prstGeom>
            <a:noFill/>
          </p:spPr>
          <p:txBody>
            <a:bodyPr wrap="square" lIns="0" tIns="0" rIns="0" bIns="0" rtlCol="0">
              <a:spAutoFit/>
            </a:bodyPr>
            <a:lstStyle/>
            <a:p>
              <a: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lang="en-US" altLang="ja-JP" sz="1200">
                  <a:solidFill>
                    <a:prstClr val="black"/>
                  </a:solidFill>
                </a:rPr>
                <a:t>X</a:t>
              </a:r>
              <a:r>
                <a:rPr kumimoji="1" lang="ja-JP" altLang="en-US" sz="1200" b="0" i="0" strike="noStrike" kern="1200" cap="none" spc="0" normalizeH="0" baseline="0" noProof="0">
                  <a:ln>
                    <a:noFill/>
                  </a:ln>
                  <a:solidFill>
                    <a:prstClr val="black"/>
                  </a:solidFill>
                  <a:effectLst/>
                  <a:uLnTx/>
                  <a:uFillTx/>
                  <a:latin typeface="+mn-lt"/>
                  <a:ea typeface="+mn-ea"/>
                  <a:cs typeface="+mn-cs"/>
                </a:rPr>
                <a:t>月</a:t>
              </a:r>
              <a:endParaRPr kumimoji="1" lang="en-US" altLang="ja-JP" sz="1200" b="0" i="0" strike="noStrike" kern="1200" cap="none" spc="0" normalizeH="0" baseline="0" noProof="0">
                <a:ln>
                  <a:noFill/>
                </a:ln>
                <a:solidFill>
                  <a:prstClr val="black"/>
                </a:solidFill>
                <a:effectLst/>
                <a:uLnTx/>
                <a:uFillTx/>
                <a:latin typeface="+mn-lt"/>
                <a:ea typeface="+mn-ea"/>
                <a:cs typeface="+mn-cs"/>
              </a:endParaRPr>
            </a:p>
            <a:p>
              <a: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lang="en-US" altLang="ja-JP" sz="1200">
                  <a:solidFill>
                    <a:prstClr val="black"/>
                  </a:solidFill>
                </a:rPr>
                <a:t>XXXXXXX</a:t>
              </a:r>
              <a:endParaRPr kumimoji="1" lang="en-US" altLang="ja-JP" sz="1200" b="0" i="0" strike="noStrike" kern="1200" cap="none" spc="0" normalizeH="0" baseline="0" noProof="0">
                <a:ln>
                  <a:noFill/>
                </a:ln>
                <a:solidFill>
                  <a:prstClr val="black"/>
                </a:solidFill>
                <a:effectLst/>
                <a:uLnTx/>
                <a:uFillTx/>
                <a:latin typeface="+mn-lt"/>
                <a:ea typeface="+mn-ea"/>
                <a:cs typeface="+mn-cs"/>
              </a:endParaRPr>
            </a:p>
          </p:txBody>
        </p:sp>
        <p:sp>
          <p:nvSpPr>
            <p:cNvPr id="43" name="テキスト ボックス 42">
              <a:extLst>
                <a:ext uri="{FF2B5EF4-FFF2-40B4-BE49-F238E27FC236}">
                  <a16:creationId xmlns:a16="http://schemas.microsoft.com/office/drawing/2014/main" id="{5AFC0379-5770-54C8-DAFE-4C2852CAF867}"/>
                </a:ext>
              </a:extLst>
            </p:cNvPr>
            <p:cNvSpPr txBox="1"/>
            <p:nvPr/>
          </p:nvSpPr>
          <p:spPr bwMode="gray">
            <a:xfrm>
              <a:off x="5762060" y="2631623"/>
              <a:ext cx="1570887" cy="369332"/>
            </a:xfrm>
            <a:prstGeom prst="rect">
              <a:avLst/>
            </a:prstGeom>
            <a:noFill/>
          </p:spPr>
          <p:txBody>
            <a:bodyPr wrap="square" lIns="0" tIns="0" rIns="0" bIns="0" rtlCol="0">
              <a:spAutoFit/>
            </a:bodyPr>
            <a:lstStyle/>
            <a:p>
              <a: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lang="en-US" altLang="ja-JP" sz="1200">
                  <a:solidFill>
                    <a:prstClr val="black"/>
                  </a:solidFill>
                </a:rPr>
                <a:t>X</a:t>
              </a:r>
              <a:r>
                <a:rPr kumimoji="1" lang="ja-JP" altLang="en-US" sz="1200" b="0" i="0" strike="noStrike" kern="1200" cap="none" spc="0" normalizeH="0" baseline="0" noProof="0">
                  <a:ln>
                    <a:noFill/>
                  </a:ln>
                  <a:solidFill>
                    <a:prstClr val="black"/>
                  </a:solidFill>
                  <a:effectLst/>
                  <a:uLnTx/>
                  <a:uFillTx/>
                  <a:latin typeface="+mn-lt"/>
                  <a:ea typeface="+mn-ea"/>
                  <a:cs typeface="+mn-cs"/>
                </a:rPr>
                <a:t>月</a:t>
              </a:r>
              <a:endParaRPr kumimoji="1" lang="en-US" altLang="ja-JP" sz="1200" b="0" i="0" strike="noStrike" kern="1200" cap="none" spc="0" normalizeH="0" baseline="0" noProof="0">
                <a:ln>
                  <a:noFill/>
                </a:ln>
                <a:solidFill>
                  <a:prstClr val="black"/>
                </a:solidFill>
                <a:effectLst/>
                <a:uLnTx/>
                <a:uFillTx/>
                <a:latin typeface="+mn-lt"/>
                <a:ea typeface="+mn-ea"/>
                <a:cs typeface="+mn-cs"/>
              </a:endParaRPr>
            </a:p>
            <a:p>
              <a: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lang="en-US" altLang="ja-JP" sz="1200">
                  <a:solidFill>
                    <a:prstClr val="black"/>
                  </a:solidFill>
                </a:rPr>
                <a:t>XXXXXXX</a:t>
              </a:r>
              <a:endParaRPr kumimoji="1" lang="en-US" altLang="ja-JP" sz="1200" b="0" i="0" strike="noStrike" kern="1200" cap="none" spc="0" normalizeH="0" baseline="0" noProof="0">
                <a:ln>
                  <a:noFill/>
                </a:ln>
                <a:solidFill>
                  <a:prstClr val="black"/>
                </a:solidFill>
                <a:effectLst/>
                <a:uLnTx/>
                <a:uFillTx/>
                <a:latin typeface="+mn-lt"/>
                <a:ea typeface="+mn-ea"/>
                <a:cs typeface="+mn-cs"/>
              </a:endParaRPr>
            </a:p>
          </p:txBody>
        </p:sp>
        <p:sp>
          <p:nvSpPr>
            <p:cNvPr id="44" name="テキスト ボックス 43">
              <a:extLst>
                <a:ext uri="{FF2B5EF4-FFF2-40B4-BE49-F238E27FC236}">
                  <a16:creationId xmlns:a16="http://schemas.microsoft.com/office/drawing/2014/main" id="{BA8EB131-985D-78F6-A5CE-216018E657D6}"/>
                </a:ext>
              </a:extLst>
            </p:cNvPr>
            <p:cNvSpPr txBox="1"/>
            <p:nvPr/>
          </p:nvSpPr>
          <p:spPr bwMode="gray">
            <a:xfrm>
              <a:off x="7700571" y="2631623"/>
              <a:ext cx="1570887" cy="369332"/>
            </a:xfrm>
            <a:prstGeom prst="rect">
              <a:avLst/>
            </a:prstGeom>
            <a:noFill/>
          </p:spPr>
          <p:txBody>
            <a:bodyPr wrap="square" lIns="0" tIns="0" rIns="0" bIns="0" rtlCol="0">
              <a:spAutoFit/>
            </a:bodyPr>
            <a:lstStyle/>
            <a:p>
              <a: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lang="en-US" altLang="ja-JP" sz="1200">
                  <a:solidFill>
                    <a:prstClr val="black"/>
                  </a:solidFill>
                </a:rPr>
                <a:t>X</a:t>
              </a:r>
              <a:r>
                <a:rPr kumimoji="1" lang="ja-JP" altLang="en-US" sz="1200" b="0" i="0" u="none" strike="noStrike" kern="1200" cap="none" spc="0" normalizeH="0" baseline="0" noProof="0">
                  <a:ln>
                    <a:noFill/>
                  </a:ln>
                  <a:solidFill>
                    <a:prstClr val="black"/>
                  </a:solidFill>
                  <a:effectLst/>
                  <a:uLnTx/>
                  <a:uFillTx/>
                  <a:latin typeface="+mn-lt"/>
                  <a:ea typeface="+mn-ea"/>
                  <a:cs typeface="+mn-cs"/>
                </a:rPr>
                <a:t>月</a:t>
              </a:r>
              <a:endParaRPr kumimoji="1" lang="en-US" altLang="ja-JP" sz="1200" b="0" i="0" u="none" strike="noStrike" kern="1200" cap="none" spc="0" normalizeH="0" baseline="0" noProof="0">
                <a:ln>
                  <a:noFill/>
                </a:ln>
                <a:solidFill>
                  <a:prstClr val="black"/>
                </a:solidFill>
                <a:effectLst/>
                <a:uLnTx/>
                <a:uFillTx/>
                <a:latin typeface="+mn-lt"/>
                <a:ea typeface="+mn-ea"/>
                <a:cs typeface="+mn-cs"/>
              </a:endParaRPr>
            </a:p>
            <a:p>
              <a:pPr marL="0" marR="0" indent="0" algn="l"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a:ln>
                    <a:noFill/>
                  </a:ln>
                  <a:solidFill>
                    <a:prstClr val="black"/>
                  </a:solidFill>
                  <a:effectLst/>
                  <a:uLnTx/>
                  <a:uFillTx/>
                  <a:latin typeface="+mn-lt"/>
                  <a:ea typeface="+mn-ea"/>
                  <a:cs typeface="+mn-cs"/>
                </a:rPr>
                <a:t>XXXXXXX</a:t>
              </a:r>
              <a:endParaRPr kumimoji="1" lang="ja-JP" altLang="en-US" sz="1200" b="0" i="0" u="none" strike="noStrike" kern="1200" cap="none" spc="0" normalizeH="0" baseline="0" noProof="0">
                <a:ln>
                  <a:noFill/>
                </a:ln>
                <a:solidFill>
                  <a:prstClr val="black"/>
                </a:solidFill>
                <a:effectLst/>
                <a:uLnTx/>
                <a:uFillTx/>
                <a:latin typeface="+mn-lt"/>
                <a:ea typeface="+mn-ea"/>
                <a:cs typeface="+mn-cs"/>
              </a:endParaRPr>
            </a:p>
          </p:txBody>
        </p:sp>
        <p:grpSp>
          <p:nvGrpSpPr>
            <p:cNvPr id="45" name="グループ化 44">
              <a:extLst>
                <a:ext uri="{FF2B5EF4-FFF2-40B4-BE49-F238E27FC236}">
                  <a16:creationId xmlns:a16="http://schemas.microsoft.com/office/drawing/2014/main" id="{6A7CA56C-1103-9F54-604A-F68F3C0FEBC6}"/>
                </a:ext>
              </a:extLst>
            </p:cNvPr>
            <p:cNvGrpSpPr/>
            <p:nvPr/>
          </p:nvGrpSpPr>
          <p:grpSpPr>
            <a:xfrm>
              <a:off x="3588932" y="2591434"/>
              <a:ext cx="217800" cy="3708668"/>
              <a:chOff x="3605558" y="2591433"/>
              <a:chExt cx="217800" cy="3779999"/>
            </a:xfrm>
          </p:grpSpPr>
          <p:sp>
            <p:nvSpPr>
              <p:cNvPr id="46" name="二等辺三角形 45">
                <a:extLst>
                  <a:ext uri="{FF2B5EF4-FFF2-40B4-BE49-F238E27FC236}">
                    <a16:creationId xmlns:a16="http://schemas.microsoft.com/office/drawing/2014/main" id="{C88204A9-30AB-2149-BD31-5ACC459920D4}"/>
                  </a:ext>
                </a:extLst>
              </p:cNvPr>
              <p:cNvSpPr/>
              <p:nvPr/>
            </p:nvSpPr>
            <p:spPr bwMode="gray">
              <a:xfrm flipV="1">
                <a:off x="3605558" y="2591433"/>
                <a:ext cx="217800" cy="119008"/>
              </a:xfrm>
              <a:prstGeom prst="triangle">
                <a:avLst/>
              </a:prstGeom>
              <a:solidFill>
                <a:schemeClr val="accent6"/>
              </a:solidFill>
              <a:ln w="12700" algn="ctr">
                <a:solidFill>
                  <a:schemeClr val="accent6"/>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400" b="0" i="0" u="none" strike="noStrike" kern="1200" cap="none" spc="0" normalizeH="0" baseline="0" noProof="0">
                  <a:ln>
                    <a:noFill/>
                  </a:ln>
                  <a:solidFill>
                    <a:prstClr val="black"/>
                  </a:solidFill>
                  <a:effectLst/>
                  <a:uLnTx/>
                  <a:uFillTx/>
                  <a:latin typeface="+mn-lt"/>
                  <a:ea typeface="+mn-ea"/>
                  <a:cs typeface="+mn-cs"/>
                </a:endParaRPr>
              </a:p>
            </p:txBody>
          </p:sp>
          <p:cxnSp>
            <p:nvCxnSpPr>
              <p:cNvPr id="47" name="直線コネクタ 46">
                <a:extLst>
                  <a:ext uri="{FF2B5EF4-FFF2-40B4-BE49-F238E27FC236}">
                    <a16:creationId xmlns:a16="http://schemas.microsoft.com/office/drawing/2014/main" id="{501D2A55-1C77-7FE6-1911-0EA51AFA2179}"/>
                  </a:ext>
                </a:extLst>
              </p:cNvPr>
              <p:cNvCxnSpPr>
                <a:cxnSpLocks/>
                <a:stCxn id="46" idx="3"/>
              </p:cNvCxnSpPr>
              <p:nvPr/>
            </p:nvCxnSpPr>
            <p:spPr bwMode="gray">
              <a:xfrm>
                <a:off x="3714458" y="2591433"/>
                <a:ext cx="0" cy="3779999"/>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grpSp>
        <p:grpSp>
          <p:nvGrpSpPr>
            <p:cNvPr id="48" name="グループ化 47">
              <a:extLst>
                <a:ext uri="{FF2B5EF4-FFF2-40B4-BE49-F238E27FC236}">
                  <a16:creationId xmlns:a16="http://schemas.microsoft.com/office/drawing/2014/main" id="{272B5DFE-78B1-E7CA-D612-0DBEE9A4071D}"/>
                </a:ext>
              </a:extLst>
            </p:cNvPr>
            <p:cNvGrpSpPr/>
            <p:nvPr/>
          </p:nvGrpSpPr>
          <p:grpSpPr>
            <a:xfrm>
              <a:off x="5534256" y="2591434"/>
              <a:ext cx="217800" cy="3708668"/>
              <a:chOff x="3605558" y="2591433"/>
              <a:chExt cx="217800" cy="3779999"/>
            </a:xfrm>
          </p:grpSpPr>
          <p:sp>
            <p:nvSpPr>
              <p:cNvPr id="49" name="二等辺三角形 48">
                <a:extLst>
                  <a:ext uri="{FF2B5EF4-FFF2-40B4-BE49-F238E27FC236}">
                    <a16:creationId xmlns:a16="http://schemas.microsoft.com/office/drawing/2014/main" id="{8082D54E-B6A2-5646-B709-79578BEEA0D9}"/>
                  </a:ext>
                </a:extLst>
              </p:cNvPr>
              <p:cNvSpPr/>
              <p:nvPr/>
            </p:nvSpPr>
            <p:spPr bwMode="gray">
              <a:xfrm flipV="1">
                <a:off x="3605558" y="2591433"/>
                <a:ext cx="217800" cy="119008"/>
              </a:xfrm>
              <a:prstGeom prst="triangle">
                <a:avLst/>
              </a:prstGeom>
              <a:solidFill>
                <a:schemeClr val="accent6"/>
              </a:solidFill>
              <a:ln w="12700" algn="ctr">
                <a:solidFill>
                  <a:schemeClr val="accent6"/>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400" b="0" i="0" u="none" strike="noStrike" kern="1200" cap="none" spc="0" normalizeH="0" baseline="0" noProof="0">
                  <a:ln>
                    <a:noFill/>
                  </a:ln>
                  <a:solidFill>
                    <a:prstClr val="black"/>
                  </a:solidFill>
                  <a:effectLst/>
                  <a:uLnTx/>
                  <a:uFillTx/>
                  <a:latin typeface="+mn-lt"/>
                  <a:ea typeface="+mn-ea"/>
                  <a:cs typeface="+mn-cs"/>
                </a:endParaRPr>
              </a:p>
            </p:txBody>
          </p:sp>
          <p:cxnSp>
            <p:nvCxnSpPr>
              <p:cNvPr id="50" name="直線コネクタ 49">
                <a:extLst>
                  <a:ext uri="{FF2B5EF4-FFF2-40B4-BE49-F238E27FC236}">
                    <a16:creationId xmlns:a16="http://schemas.microsoft.com/office/drawing/2014/main" id="{C26E2016-E65C-3351-926F-13329F41BE96}"/>
                  </a:ext>
                </a:extLst>
              </p:cNvPr>
              <p:cNvCxnSpPr>
                <a:cxnSpLocks/>
                <a:stCxn id="49" idx="3"/>
              </p:cNvCxnSpPr>
              <p:nvPr/>
            </p:nvCxnSpPr>
            <p:spPr bwMode="gray">
              <a:xfrm>
                <a:off x="3714458" y="2591433"/>
                <a:ext cx="0" cy="3779999"/>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grpSp>
        <p:grpSp>
          <p:nvGrpSpPr>
            <p:cNvPr id="51" name="グループ化 50">
              <a:extLst>
                <a:ext uri="{FF2B5EF4-FFF2-40B4-BE49-F238E27FC236}">
                  <a16:creationId xmlns:a16="http://schemas.microsoft.com/office/drawing/2014/main" id="{58D3EEDC-CA91-DCD6-8150-2DFCC7766A13}"/>
                </a:ext>
              </a:extLst>
            </p:cNvPr>
            <p:cNvGrpSpPr/>
            <p:nvPr/>
          </p:nvGrpSpPr>
          <p:grpSpPr>
            <a:xfrm>
              <a:off x="7474023" y="2591434"/>
              <a:ext cx="217800" cy="3708668"/>
              <a:chOff x="3605558" y="2591433"/>
              <a:chExt cx="217800" cy="3779999"/>
            </a:xfrm>
          </p:grpSpPr>
          <p:sp>
            <p:nvSpPr>
              <p:cNvPr id="52" name="二等辺三角形 51">
                <a:extLst>
                  <a:ext uri="{FF2B5EF4-FFF2-40B4-BE49-F238E27FC236}">
                    <a16:creationId xmlns:a16="http://schemas.microsoft.com/office/drawing/2014/main" id="{C11F173B-EC75-9C5F-607D-CE41E2955FCA}"/>
                  </a:ext>
                </a:extLst>
              </p:cNvPr>
              <p:cNvSpPr/>
              <p:nvPr/>
            </p:nvSpPr>
            <p:spPr bwMode="gray">
              <a:xfrm flipV="1">
                <a:off x="3605558" y="2591433"/>
                <a:ext cx="217800" cy="119008"/>
              </a:xfrm>
              <a:prstGeom prst="triangle">
                <a:avLst/>
              </a:prstGeom>
              <a:solidFill>
                <a:schemeClr val="accent6"/>
              </a:solidFill>
              <a:ln w="12700" algn="ctr">
                <a:solidFill>
                  <a:schemeClr val="accent6"/>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endParaRPr kumimoji="1" lang="ja-JP" altLang="en-US" sz="1400" b="0" i="0" u="none" strike="noStrike" kern="1200" cap="none" spc="0" normalizeH="0" baseline="0" noProof="0">
                  <a:ln>
                    <a:noFill/>
                  </a:ln>
                  <a:solidFill>
                    <a:prstClr val="black"/>
                  </a:solidFill>
                  <a:effectLst/>
                  <a:uLnTx/>
                  <a:uFillTx/>
                  <a:latin typeface="+mn-lt"/>
                  <a:ea typeface="+mn-ea"/>
                  <a:cs typeface="+mn-cs"/>
                </a:endParaRPr>
              </a:p>
            </p:txBody>
          </p:sp>
          <p:cxnSp>
            <p:nvCxnSpPr>
              <p:cNvPr id="53" name="直線コネクタ 52">
                <a:extLst>
                  <a:ext uri="{FF2B5EF4-FFF2-40B4-BE49-F238E27FC236}">
                    <a16:creationId xmlns:a16="http://schemas.microsoft.com/office/drawing/2014/main" id="{544925A1-CAB1-0833-50E9-A91A29AB939E}"/>
                  </a:ext>
                </a:extLst>
              </p:cNvPr>
              <p:cNvCxnSpPr>
                <a:cxnSpLocks/>
                <a:stCxn id="52" idx="3"/>
              </p:cNvCxnSpPr>
              <p:nvPr/>
            </p:nvCxnSpPr>
            <p:spPr bwMode="gray">
              <a:xfrm>
                <a:off x="3714458" y="2591433"/>
                <a:ext cx="0" cy="3779999"/>
              </a:xfrm>
              <a:prstGeom prst="line">
                <a:avLst/>
              </a:prstGeom>
              <a:ln w="28575">
                <a:solidFill>
                  <a:schemeClr val="accent6"/>
                </a:solidFill>
              </a:ln>
            </p:spPr>
            <p:style>
              <a:lnRef idx="1">
                <a:schemeClr val="accent1"/>
              </a:lnRef>
              <a:fillRef idx="0">
                <a:schemeClr val="accent1"/>
              </a:fillRef>
              <a:effectRef idx="0">
                <a:schemeClr val="accent1"/>
              </a:effectRef>
              <a:fontRef idx="minor">
                <a:schemeClr val="tx1"/>
              </a:fontRef>
            </p:style>
          </p:cxnSp>
        </p:grpSp>
        <p:cxnSp>
          <p:nvCxnSpPr>
            <p:cNvPr id="55" name="直線コネクタ 54">
              <a:extLst>
                <a:ext uri="{FF2B5EF4-FFF2-40B4-BE49-F238E27FC236}">
                  <a16:creationId xmlns:a16="http://schemas.microsoft.com/office/drawing/2014/main" id="{C914C981-1B26-B47A-5A81-8FEC396FED93}"/>
                </a:ext>
              </a:extLst>
            </p:cNvPr>
            <p:cNvCxnSpPr/>
            <p:nvPr/>
          </p:nvCxnSpPr>
          <p:spPr bwMode="gray">
            <a:xfrm>
              <a:off x="5974810" y="2959691"/>
              <a:ext cx="0" cy="135334"/>
            </a:xfrm>
            <a:prstGeom prst="line">
              <a:avLst/>
            </a:prstGeom>
            <a:solidFill>
              <a:schemeClr val="bg1"/>
            </a:solidFill>
            <a:ln w="9525" cap="rnd" algn="ctr">
              <a:solidFill>
                <a:srgbClr val="BBBCBC"/>
              </a:solidFill>
              <a:miter lim="800000"/>
              <a:headEnd type="none" w="med" len="med"/>
              <a:tailEnd type="none" w="med" len="med"/>
            </a:ln>
          </p:spPr>
        </p:cxnSp>
        <p:sp>
          <p:nvSpPr>
            <p:cNvPr id="57" name="正方形/長方形 56">
              <a:extLst>
                <a:ext uri="{FF2B5EF4-FFF2-40B4-BE49-F238E27FC236}">
                  <a16:creationId xmlns:a16="http://schemas.microsoft.com/office/drawing/2014/main" id="{3F11098C-5DDF-E578-93D4-50403CF4FD1E}"/>
                </a:ext>
              </a:extLst>
            </p:cNvPr>
            <p:cNvSpPr/>
            <p:nvPr/>
          </p:nvSpPr>
          <p:spPr bwMode="gray">
            <a:xfrm>
              <a:off x="1224082" y="3009299"/>
              <a:ext cx="1260000" cy="360000"/>
            </a:xfrm>
            <a:prstGeom prst="rect">
              <a:avLst/>
            </a:prstGeom>
            <a:solidFill>
              <a:schemeClr val="bg1">
                <a:lumMod val="75000"/>
              </a:schemeClr>
            </a:solidFill>
            <a:ln w="12700" algn="ctr">
              <a:noFill/>
              <a:miter lim="800000"/>
              <a:headEnd/>
              <a:tailEnd/>
            </a:ln>
          </p:spPr>
          <p:txBody>
            <a:bodyPr rot="0" spcFirstLastPara="0" vertOverflow="overflow" horzOverflow="overflow" vert="horz" wrap="square" lIns="0" tIns="36000" rIns="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a:ln>
                    <a:noFill/>
                  </a:ln>
                  <a:solidFill>
                    <a:prstClr val="black"/>
                  </a:solidFill>
                  <a:effectLst/>
                  <a:uLnTx/>
                  <a:uFillTx/>
                  <a:latin typeface="+mn-lt"/>
                  <a:ea typeface="+mn-ea"/>
                  <a:cs typeface="+mn-cs"/>
                </a:rPr>
                <a:t>XXXXX</a:t>
              </a:r>
            </a:p>
          </p:txBody>
        </p:sp>
        <p:sp>
          <p:nvSpPr>
            <p:cNvPr id="58" name="正方形/長方形 57">
              <a:extLst>
                <a:ext uri="{FF2B5EF4-FFF2-40B4-BE49-F238E27FC236}">
                  <a16:creationId xmlns:a16="http://schemas.microsoft.com/office/drawing/2014/main" id="{F2A29B97-8017-5F18-D12D-CA34D81CADED}"/>
                </a:ext>
              </a:extLst>
            </p:cNvPr>
            <p:cNvSpPr/>
            <p:nvPr/>
          </p:nvSpPr>
          <p:spPr bwMode="gray">
            <a:xfrm>
              <a:off x="1224082" y="3403039"/>
              <a:ext cx="1260000" cy="360000"/>
            </a:xfrm>
            <a:prstGeom prst="rect">
              <a:avLst/>
            </a:prstGeom>
            <a:solidFill>
              <a:schemeClr val="bg1">
                <a:lumMod val="75000"/>
              </a:schemeClr>
            </a:solidFill>
            <a:ln w="12700" algn="ctr">
              <a:noFill/>
              <a:miter lim="800000"/>
              <a:headEnd/>
              <a:tailEnd/>
            </a:ln>
          </p:spPr>
          <p:txBody>
            <a:bodyPr rot="0" spcFirstLastPara="0" vertOverflow="overflow" horzOverflow="overflow" vert="horz" wrap="square" lIns="0" tIns="36000" rIns="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kumimoji="1" lang="en-US" altLang="ja-JP" sz="1200" b="0" i="0" u="none" strike="noStrike" kern="1200" cap="none" spc="0" normalizeH="0" baseline="0" noProof="0">
                  <a:ln>
                    <a:noFill/>
                  </a:ln>
                  <a:solidFill>
                    <a:prstClr val="black"/>
                  </a:solidFill>
                  <a:effectLst/>
                  <a:uLnTx/>
                  <a:uFillTx/>
                  <a:latin typeface="+mn-lt"/>
                  <a:ea typeface="+mn-ea"/>
                  <a:cs typeface="+mn-cs"/>
                </a:rPr>
                <a:t>XXXXX</a:t>
              </a:r>
            </a:p>
          </p:txBody>
        </p:sp>
      </p:grpSp>
      <p:graphicFrame>
        <p:nvGraphicFramePr>
          <p:cNvPr id="6" name="think-cell data - do not delete" hidden="1">
            <a:extLst>
              <a:ext uri="{FF2B5EF4-FFF2-40B4-BE49-F238E27FC236}">
                <a16:creationId xmlns:a16="http://schemas.microsoft.com/office/drawing/2014/main" id="{8DCE1DDC-C501-998F-FD3B-267B31B27E9A}"/>
              </a:ext>
            </a:extLst>
          </p:cNvPr>
          <p:cNvGraphicFramePr>
            <a:graphicFrameLocks noChangeAspect="1"/>
          </p:cNvGraphicFramePr>
          <p:nvPr>
            <p:custDataLst>
              <p:tags r:id="rId1"/>
            </p:custDataLst>
            <p:extLst>
              <p:ext uri="{D42A27DB-BD31-4B8C-83A1-F6EECF244321}">
                <p14:modId xmlns:p14="http://schemas.microsoft.com/office/powerpoint/2010/main" val="67442289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624" imgH="623" progId="TCLayout.ActiveDocument.1">
                  <p:embed/>
                </p:oleObj>
              </mc:Choice>
              <mc:Fallback>
                <p:oleObj name="think-cell スライド" r:id="rId3" imgW="624" imgH="623" progId="TCLayout.ActiveDocument.1">
                  <p:embed/>
                  <p:pic>
                    <p:nvPicPr>
                      <p:cNvPr id="6" name="think-cell data - do not delete" hidden="1">
                        <a:extLst>
                          <a:ext uri="{FF2B5EF4-FFF2-40B4-BE49-F238E27FC236}">
                            <a16:creationId xmlns:a16="http://schemas.microsoft.com/office/drawing/2014/main" id="{8DCE1DDC-C501-998F-FD3B-267B31B27E9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タイトル 1"/>
          <p:cNvSpPr>
            <a:spLocks noGrp="1"/>
          </p:cNvSpPr>
          <p:nvPr>
            <p:ph type="title"/>
          </p:nvPr>
        </p:nvSpPr>
        <p:spPr/>
        <p:txBody>
          <a:bodyPr vert="horz">
            <a:normAutofit/>
          </a:bodyPr>
          <a:lstStyle/>
          <a:p>
            <a:r>
              <a:rPr lang="en-US" altLang="ja-JP"/>
              <a:t>【</a:t>
            </a:r>
            <a:r>
              <a:rPr lang="ja-JP" altLang="en-US"/>
              <a:t>③将来性</a:t>
            </a:r>
            <a:r>
              <a:rPr lang="en-US" altLang="ja-JP"/>
              <a:t>】</a:t>
            </a:r>
            <a:br>
              <a:rPr lang="en-US" altLang="ja-JP"/>
            </a:br>
            <a:r>
              <a:rPr lang="en-US" altLang="ja-JP"/>
              <a:t>【</a:t>
            </a:r>
            <a:r>
              <a:rPr lang="ja-JP" altLang="en-US"/>
              <a:t>本助成事業完了後の計画</a:t>
            </a:r>
            <a:r>
              <a:rPr lang="en-US" altLang="ja-JP"/>
              <a:t>】</a:t>
            </a:r>
            <a:endParaRPr kumimoji="1" lang="ja-JP" altLang="en-US"/>
          </a:p>
        </p:txBody>
      </p:sp>
      <p:sp>
        <p:nvSpPr>
          <p:cNvPr id="7" name="正方形/長方形 6">
            <a:extLst>
              <a:ext uri="{FF2B5EF4-FFF2-40B4-BE49-F238E27FC236}">
                <a16:creationId xmlns:a16="http://schemas.microsoft.com/office/drawing/2014/main" id="{E1102D95-F9C5-4C27-B50C-B575647592C0}"/>
              </a:ext>
            </a:extLst>
          </p:cNvPr>
          <p:cNvSpPr/>
          <p:nvPr/>
        </p:nvSpPr>
        <p:spPr>
          <a:xfrm>
            <a:off x="9773219" y="60635"/>
            <a:ext cx="2254024" cy="720000"/>
          </a:xfrm>
          <a:prstGeom prst="rect">
            <a:avLst/>
          </a:prstGeom>
          <a:solidFill>
            <a:schemeClr val="accent2">
              <a:lumMod val="10000"/>
              <a:lumOff val="90000"/>
            </a:schemeClr>
          </a:solid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lang="ja-JP" altLang="en-US" sz="1200">
                <a:solidFill>
                  <a:schemeClr val="tx1"/>
                </a:solidFill>
                <a:latin typeface="+mn-ea"/>
              </a:rPr>
              <a:t>③</a:t>
            </a:r>
            <a:r>
              <a:rPr lang="en-US" altLang="ja-JP" sz="1200">
                <a:solidFill>
                  <a:schemeClr val="tx1"/>
                </a:solidFill>
                <a:latin typeface="+mn-ea"/>
              </a:rPr>
              <a:t>‐(2)</a:t>
            </a:r>
            <a:r>
              <a:rPr lang="ja-JP" altLang="en-US" sz="1200">
                <a:solidFill>
                  <a:schemeClr val="tx1"/>
                </a:solidFill>
                <a:latin typeface="+mn-ea"/>
              </a:rPr>
              <a:t>本助成事業完了後の計画</a:t>
            </a:r>
            <a:endParaRPr lang="en-US" altLang="ja-JP" sz="1200">
              <a:solidFill>
                <a:schemeClr val="tx1"/>
              </a:solidFill>
              <a:latin typeface="+mn-ea"/>
            </a:endParaRPr>
          </a:p>
        </p:txBody>
      </p:sp>
      <p:sp>
        <p:nvSpPr>
          <p:cNvPr id="59" name="矢印: 五方向 58">
            <a:extLst>
              <a:ext uri="{FF2B5EF4-FFF2-40B4-BE49-F238E27FC236}">
                <a16:creationId xmlns:a16="http://schemas.microsoft.com/office/drawing/2014/main" id="{FF876A07-47CD-04AE-3CF7-1670B341AC0D}"/>
              </a:ext>
            </a:extLst>
          </p:cNvPr>
          <p:cNvSpPr/>
          <p:nvPr/>
        </p:nvSpPr>
        <p:spPr bwMode="gray">
          <a:xfrm>
            <a:off x="3100918" y="3034754"/>
            <a:ext cx="2278611" cy="288000"/>
          </a:xfrm>
          <a:prstGeom prst="homePlate">
            <a:avLst/>
          </a:prstGeom>
          <a:solidFill>
            <a:schemeClr val="bg1">
              <a:lumMod val="95000"/>
            </a:schemeClr>
          </a:solidFill>
          <a:ln w="9525"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lang="en-US" altLang="ja-JP" sz="1050" b="0" i="0" u="none" strike="noStrike" kern="1200" cap="none" spc="0" normalizeH="0" baseline="0" noProof="0">
                <a:ln>
                  <a:noFill/>
                </a:ln>
                <a:effectLst/>
                <a:uLnTx/>
                <a:uFillTx/>
                <a:latin typeface="+mn-lt"/>
                <a:ea typeface="+mn-ea"/>
                <a:cs typeface="Calibri"/>
              </a:rPr>
              <a:t>XXXXX</a:t>
            </a:r>
          </a:p>
        </p:txBody>
      </p:sp>
      <p:sp>
        <p:nvSpPr>
          <p:cNvPr id="60" name="矢印: 五方向 59">
            <a:extLst>
              <a:ext uri="{FF2B5EF4-FFF2-40B4-BE49-F238E27FC236}">
                <a16:creationId xmlns:a16="http://schemas.microsoft.com/office/drawing/2014/main" id="{4DFFB3C4-F1EC-181A-E3A3-6300A676AC76}"/>
              </a:ext>
            </a:extLst>
          </p:cNvPr>
          <p:cNvSpPr/>
          <p:nvPr/>
        </p:nvSpPr>
        <p:spPr bwMode="gray">
          <a:xfrm>
            <a:off x="3100918" y="3426521"/>
            <a:ext cx="2278611" cy="288000"/>
          </a:xfrm>
          <a:prstGeom prst="homePlate">
            <a:avLst/>
          </a:prstGeom>
          <a:solidFill>
            <a:schemeClr val="bg1">
              <a:lumMod val="95000"/>
            </a:schemeClr>
          </a:solidFill>
          <a:ln w="9525" algn="ctr">
            <a:solidFill>
              <a:srgbClr val="BBBCBC"/>
            </a:solidFill>
            <a:miter lim="800000"/>
            <a:headEnd/>
            <a:tailEnd/>
          </a:ln>
        </p:spPr>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pPr marL="0" marR="0" indent="0" algn="ctr" defTabSz="990564" rtl="0" eaLnBrk="1" fontAlgn="auto" latinLnBrk="0" hangingPunct="1">
              <a:lnSpc>
                <a:spcPct val="100000"/>
              </a:lnSpc>
              <a:spcBef>
                <a:spcPts val="0"/>
              </a:spcBef>
              <a:spcAft>
                <a:spcPts val="0"/>
              </a:spcAft>
              <a:buClrTx/>
              <a:buSzPct val="100000"/>
              <a:buFont typeface="Wingdings" panose="05000000000000000000" pitchFamily="2" charset="2"/>
              <a:buNone/>
              <a:tabLst/>
            </a:pPr>
            <a:r>
              <a:rPr lang="en-US" altLang="ja-JP" sz="1050" b="0" i="0" u="none" strike="noStrike" kern="1200" cap="none" spc="0" normalizeH="0" baseline="0" noProof="0">
                <a:ln>
                  <a:noFill/>
                </a:ln>
                <a:effectLst/>
                <a:uLnTx/>
                <a:uFillTx/>
                <a:latin typeface="+mn-lt"/>
                <a:ea typeface="+mn-ea"/>
                <a:cs typeface="Calibri"/>
              </a:rPr>
              <a:t>XXXXX</a:t>
            </a:r>
          </a:p>
        </p:txBody>
      </p:sp>
      <p:sp>
        <p:nvSpPr>
          <p:cNvPr id="5" name="AutoShape 10">
            <a:extLst>
              <a:ext uri="{FF2B5EF4-FFF2-40B4-BE49-F238E27FC236}">
                <a16:creationId xmlns:a16="http://schemas.microsoft.com/office/drawing/2014/main" id="{88475A29-08B8-4B44-A99E-DD4AC63F15A0}"/>
              </a:ext>
            </a:extLst>
          </p:cNvPr>
          <p:cNvSpPr>
            <a:spLocks noChangeArrowheads="1"/>
          </p:cNvSpPr>
          <p:nvPr/>
        </p:nvSpPr>
        <p:spPr bwMode="auto">
          <a:xfrm>
            <a:off x="1923528" y="2559025"/>
            <a:ext cx="7223879" cy="2020541"/>
          </a:xfrm>
          <a:prstGeom prst="rect">
            <a:avLst/>
          </a:prstGeom>
          <a:solidFill>
            <a:schemeClr val="accent4">
              <a:lumMod val="20000"/>
              <a:lumOff val="80000"/>
            </a:schemeClr>
          </a:solidFill>
          <a:ln w="19050">
            <a:solidFill>
              <a:sysClr val="windowText" lastClr="000000"/>
            </a:solidFill>
            <a:round/>
            <a:headEnd/>
            <a:tailEnd/>
          </a:ln>
          <a:effectLst/>
        </p:spPr>
        <p:txBody>
          <a:bodyPr anchor="ctr"/>
          <a:lstStyle/>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1"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プロジェクトを通して今後見据える将来展開</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を具体的に記載ください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ja-JP" altLang="en-US" sz="1400" kern="0">
                <a:solidFill>
                  <a:srgbClr val="000000"/>
                </a:solidFill>
                <a:latin typeface="Meiryo UI" panose="020B0604030504040204" pitchFamily="50" charset="-128"/>
                <a:ea typeface="Meiryo UI"/>
              </a:rPr>
              <a:t>募集</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要領</a:t>
            </a:r>
            <a:r>
              <a:rPr kumimoji="0" lang="ja-JP" altLang="en-US" sz="1400" kern="0" noProof="0">
                <a:solidFill>
                  <a:srgbClr val="000000"/>
                </a:solidFill>
                <a:latin typeface="Meiryo UI" panose="020B0604030504040204" pitchFamily="50" charset="-128"/>
                <a:ea typeface="Meiryo UI"/>
              </a:rPr>
              <a:t>６</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en-US" altLang="ja-JP" sz="1400" kern="0" noProof="0">
                <a:solidFill>
                  <a:srgbClr val="000000"/>
                </a:solidFill>
                <a:latin typeface="Meiryo UI" panose="020B0604030504040204" pitchFamily="50" charset="-128"/>
                <a:ea typeface="Meiryo UI"/>
              </a:rPr>
              <a:t>3</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）」を踏まえ、以下に留意して記載ください</a:t>
            </a:r>
            <a:endParaRPr kumimoji="0" lang="en-US" altLang="ja-JP" sz="1400" kern="0">
              <a:solidFill>
                <a:srgbClr val="000000"/>
              </a:solidFill>
              <a:latin typeface="Meiryo UI" panose="020B0604030504040204" pitchFamily="50" charset="-128"/>
            </a:endParaRPr>
          </a:p>
          <a:p>
            <a:pPr marL="742950" lvl="1" indent="-285750" defTabSz="457200">
              <a:spcBef>
                <a:spcPts val="600"/>
              </a:spcBef>
              <a:buFont typeface="Wingdings" panose="05000000000000000000" pitchFamily="2" charset="2"/>
              <a:buChar char="ü"/>
              <a:defRPr/>
            </a:pPr>
            <a:r>
              <a:rPr kumimoji="0" lang="ja-JP" altLang="en-US" sz="1400" kern="0">
                <a:solidFill>
                  <a:srgbClr val="000000"/>
                </a:solidFill>
                <a:latin typeface="Meiryo UI" panose="020B0604030504040204" pitchFamily="50" charset="-128"/>
              </a:rPr>
              <a:t>社会実装、事業化を見据えた本助成事業完了後の計画があるか</a:t>
            </a:r>
            <a:endParaRPr kumimoji="0" lang="en-US" altLang="ja-JP" sz="1400" kern="0">
              <a:solidFill>
                <a:srgbClr val="000000"/>
              </a:solidFill>
              <a:latin typeface="Meiryo UI" panose="020B0604030504040204" pitchFamily="50" charset="-128"/>
            </a:endParaRPr>
          </a:p>
          <a:p>
            <a:pPr defTabSz="457200">
              <a:spcBef>
                <a:spcPts val="600"/>
              </a:spcBef>
              <a:defRPr/>
            </a:pPr>
            <a:r>
              <a:rPr kumimoji="0" lang="en-US" altLang="ja-JP" sz="1400" kern="0">
                <a:solidFill>
                  <a:srgbClr val="000000"/>
                </a:solidFill>
                <a:latin typeface="Meiryo UI" panose="020B0604030504040204" pitchFamily="50" charset="-128"/>
              </a:rPr>
              <a:t>※</a:t>
            </a:r>
            <a:r>
              <a:rPr kumimoji="0" lang="ja-JP" altLang="en-US" sz="1400" kern="0">
                <a:solidFill>
                  <a:srgbClr val="000000"/>
                </a:solidFill>
                <a:latin typeface="Meiryo UI" panose="020B0604030504040204" pitchFamily="50" charset="-128"/>
              </a:rPr>
              <a:t>企画提案書の記載内容（貴社技術・計画）について、詳細を確認できる資料がございましたら、</a:t>
            </a:r>
            <a:br>
              <a:rPr kumimoji="0" lang="en-US" altLang="ja-JP" sz="1400" kern="0">
                <a:solidFill>
                  <a:srgbClr val="000000"/>
                </a:solidFill>
                <a:latin typeface="Meiryo UI" panose="020B0604030504040204" pitchFamily="50" charset="-128"/>
              </a:rPr>
            </a:br>
            <a:r>
              <a:rPr kumimoji="0" lang="ja-JP" altLang="en-US" sz="1400" kern="0">
                <a:solidFill>
                  <a:srgbClr val="000000"/>
                </a:solidFill>
                <a:latin typeface="Meiryo UI" panose="020B0604030504040204" pitchFamily="50" charset="-128"/>
              </a:rPr>
              <a:t>　企画提案書と併せて補足資料としてご提出ください</a:t>
            </a:r>
            <a:endParaRPr kumimoji="0" lang="en-US" altLang="ja-JP" sz="1400" kern="0">
              <a:solidFill>
                <a:srgbClr val="000000"/>
              </a:solidFill>
              <a:latin typeface="Meiryo UI" panose="020B0604030504040204" pitchFamily="50" charset="-128"/>
            </a:endParaRPr>
          </a:p>
        </p:txBody>
      </p:sp>
      <p:sp>
        <p:nvSpPr>
          <p:cNvPr id="61" name="テキスト ボックス 1">
            <a:extLst>
              <a:ext uri="{FF2B5EF4-FFF2-40B4-BE49-F238E27FC236}">
                <a16:creationId xmlns:a16="http://schemas.microsoft.com/office/drawing/2014/main" id="{B9DAA87F-FB2C-D2FE-4819-2F8A932D19D3}"/>
              </a:ext>
            </a:extLst>
          </p:cNvPr>
          <p:cNvSpPr txBox="1">
            <a:spLocks noChangeArrowheads="1"/>
          </p:cNvSpPr>
          <p:nvPr/>
        </p:nvSpPr>
        <p:spPr bwMode="auto">
          <a:xfrm rot="868181">
            <a:off x="9792864" y="1696571"/>
            <a:ext cx="1250131" cy="235980"/>
          </a:xfrm>
          <a:prstGeom prst="rect">
            <a:avLst/>
          </a:prstGeom>
          <a:solidFill>
            <a:schemeClr val="bg1">
              <a:lumMod val="50000"/>
            </a:schemeClr>
          </a:solidFill>
          <a:ln>
            <a:noFill/>
          </a:ln>
        </p:spPr>
        <p:txBody>
          <a:bodyPr wrap="square" anchor="ctr">
            <a:no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rPr>
              <a:t>（イメージ）</a:t>
            </a:r>
          </a:p>
        </p:txBody>
      </p:sp>
      <p:sp>
        <p:nvSpPr>
          <p:cNvPr id="3" name="テキスト プレースホルダー 8">
            <a:extLst>
              <a:ext uri="{FF2B5EF4-FFF2-40B4-BE49-F238E27FC236}">
                <a16:creationId xmlns:a16="http://schemas.microsoft.com/office/drawing/2014/main" id="{00F9A132-36DE-17CE-9FD0-BA2B3A25D73F}"/>
              </a:ext>
            </a:extLst>
          </p:cNvPr>
          <p:cNvSpPr>
            <a:spLocks noGrp="1"/>
          </p:cNvSpPr>
          <p:nvPr>
            <p:ph type="body" sz="quarter" idx="13"/>
          </p:nvPr>
        </p:nvSpPr>
        <p:spPr>
          <a:xfrm>
            <a:off x="164757" y="938530"/>
            <a:ext cx="12027243" cy="421740"/>
          </a:xfrm>
        </p:spPr>
        <p:txBody>
          <a:bodyPr/>
          <a:lstStyle/>
          <a:p>
            <a:endParaRPr kumimoji="1" lang="ja-JP" altLang="en-US"/>
          </a:p>
        </p:txBody>
      </p:sp>
    </p:spTree>
    <p:extLst>
      <p:ext uri="{BB962C8B-B14F-4D97-AF65-F5344CB8AC3E}">
        <p14:creationId xmlns:p14="http://schemas.microsoft.com/office/powerpoint/2010/main" val="17609510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hink-cell data - do not delete" hidden="1">
            <a:extLst>
              <a:ext uri="{FF2B5EF4-FFF2-40B4-BE49-F238E27FC236}">
                <a16:creationId xmlns:a16="http://schemas.microsoft.com/office/drawing/2014/main" id="{8DCE1DDC-C501-998F-FD3B-267B31B27E9A}"/>
              </a:ext>
            </a:extLst>
          </p:cNvPr>
          <p:cNvGraphicFramePr>
            <a:graphicFrameLocks noChangeAspect="1"/>
          </p:cNvGraphicFramePr>
          <p:nvPr>
            <p:custDataLst>
              <p:tags r:id="rId1"/>
            </p:custDataLst>
            <p:extLst>
              <p:ext uri="{D42A27DB-BD31-4B8C-83A1-F6EECF244321}">
                <p14:modId xmlns:p14="http://schemas.microsoft.com/office/powerpoint/2010/main" val="5811198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624" imgH="623" progId="TCLayout.ActiveDocument.1">
                  <p:embed/>
                </p:oleObj>
              </mc:Choice>
              <mc:Fallback>
                <p:oleObj name="think-cell スライド" r:id="rId3" imgW="624" imgH="623" progId="TCLayout.ActiveDocument.1">
                  <p:embed/>
                  <p:pic>
                    <p:nvPicPr>
                      <p:cNvPr id="6" name="think-cell data - do not delete" hidden="1">
                        <a:extLst>
                          <a:ext uri="{FF2B5EF4-FFF2-40B4-BE49-F238E27FC236}">
                            <a16:creationId xmlns:a16="http://schemas.microsoft.com/office/drawing/2014/main" id="{8DCE1DDC-C501-998F-FD3B-267B31B27E9A}"/>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タイトル 1"/>
          <p:cNvSpPr>
            <a:spLocks noGrp="1"/>
          </p:cNvSpPr>
          <p:nvPr>
            <p:ph type="title"/>
          </p:nvPr>
        </p:nvSpPr>
        <p:spPr/>
        <p:txBody>
          <a:bodyPr vert="horz">
            <a:normAutofit/>
          </a:bodyPr>
          <a:lstStyle/>
          <a:p>
            <a:r>
              <a:rPr lang="en-US" altLang="ja-JP"/>
              <a:t>【</a:t>
            </a:r>
            <a:r>
              <a:rPr lang="ja-JP" altLang="en-US"/>
              <a:t>③将来性</a:t>
            </a:r>
            <a:r>
              <a:rPr lang="en-US" altLang="ja-JP"/>
              <a:t>】</a:t>
            </a:r>
            <a:br>
              <a:rPr lang="en-US" altLang="ja-JP"/>
            </a:br>
            <a:r>
              <a:rPr lang="en-US" altLang="ja-JP"/>
              <a:t>【</a:t>
            </a:r>
            <a:r>
              <a:rPr lang="ja-JP" altLang="en-US"/>
              <a:t>早期社会実装の見込み</a:t>
            </a:r>
            <a:r>
              <a:rPr lang="en-US" altLang="ja-JP"/>
              <a:t>】</a:t>
            </a:r>
            <a:endParaRPr kumimoji="1" lang="ja-JP" altLang="en-US"/>
          </a:p>
        </p:txBody>
      </p:sp>
      <p:sp>
        <p:nvSpPr>
          <p:cNvPr id="5" name="AutoShape 10">
            <a:extLst>
              <a:ext uri="{FF2B5EF4-FFF2-40B4-BE49-F238E27FC236}">
                <a16:creationId xmlns:a16="http://schemas.microsoft.com/office/drawing/2014/main" id="{88475A29-08B8-4B44-A99E-DD4AC63F15A0}"/>
              </a:ext>
            </a:extLst>
          </p:cNvPr>
          <p:cNvSpPr>
            <a:spLocks noChangeArrowheads="1"/>
          </p:cNvSpPr>
          <p:nvPr/>
        </p:nvSpPr>
        <p:spPr bwMode="auto">
          <a:xfrm>
            <a:off x="2638822" y="2503658"/>
            <a:ext cx="6912000" cy="2334349"/>
          </a:xfrm>
          <a:prstGeom prst="rect">
            <a:avLst/>
          </a:prstGeom>
          <a:solidFill>
            <a:schemeClr val="accent4">
              <a:lumMod val="20000"/>
              <a:lumOff val="80000"/>
            </a:schemeClr>
          </a:solidFill>
          <a:ln w="19050">
            <a:solidFill>
              <a:sysClr val="windowText" lastClr="000000"/>
            </a:solidFill>
            <a:round/>
            <a:headEnd/>
            <a:tailEnd/>
          </a:ln>
          <a:effectLst/>
        </p:spPr>
        <p:txBody>
          <a:bodyPr anchor="ctr"/>
          <a:lstStyle/>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1"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プロジェクトを通して今後見据える将来展開</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を具体的に記載ください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ja-JP" altLang="en-US" sz="1400" kern="0">
                <a:solidFill>
                  <a:srgbClr val="000000"/>
                </a:solidFill>
                <a:latin typeface="Meiryo UI" panose="020B0604030504040204" pitchFamily="50" charset="-128"/>
                <a:ea typeface="Meiryo UI"/>
              </a:rPr>
              <a:t>募集</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要領</a:t>
            </a:r>
            <a:r>
              <a:rPr kumimoji="0" lang="ja-JP" altLang="en-US" sz="1400" kern="0" noProof="0">
                <a:solidFill>
                  <a:srgbClr val="000000"/>
                </a:solidFill>
                <a:latin typeface="Meiryo UI" panose="020B0604030504040204" pitchFamily="50" charset="-128"/>
                <a:ea typeface="Meiryo UI"/>
              </a:rPr>
              <a:t>６</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en-US" altLang="ja-JP" sz="1400" kern="0" noProof="0">
                <a:solidFill>
                  <a:srgbClr val="000000"/>
                </a:solidFill>
                <a:latin typeface="Meiryo UI" panose="020B0604030504040204" pitchFamily="50" charset="-128"/>
                <a:ea typeface="Meiryo UI"/>
              </a:rPr>
              <a:t>3</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）」を踏まえ、以下に留意して記載ください</a:t>
            </a:r>
            <a:endParaRPr kumimoji="0" lang="en-US" altLang="ja-JP" sz="1400" kern="0">
              <a:solidFill>
                <a:srgbClr val="000000"/>
              </a:solidFill>
              <a:latin typeface="Meiryo UI" panose="020B0604030504040204" pitchFamily="50" charset="-128"/>
            </a:endParaRPr>
          </a:p>
          <a:p>
            <a:pPr marL="742950" lvl="1" indent="-285750" defTabSz="457200">
              <a:spcBef>
                <a:spcPts val="600"/>
              </a:spcBef>
              <a:buFont typeface="Wingdings" panose="05000000000000000000" pitchFamily="2" charset="2"/>
              <a:buChar char="ü"/>
              <a:defRPr/>
            </a:pPr>
            <a:r>
              <a:rPr kumimoji="0" lang="ja-JP" altLang="en-US" sz="1400" kern="0">
                <a:solidFill>
                  <a:srgbClr val="000000"/>
                </a:solidFill>
                <a:latin typeface="Meiryo UI" panose="020B0604030504040204" pitchFamily="50" charset="-128"/>
              </a:rPr>
              <a:t>早期の社会実装、事業化が期待できる技術であることの根拠が示されているか</a:t>
            </a:r>
          </a:p>
        </p:txBody>
      </p:sp>
      <p:sp>
        <p:nvSpPr>
          <p:cNvPr id="7" name="正方形/長方形 6">
            <a:extLst>
              <a:ext uri="{FF2B5EF4-FFF2-40B4-BE49-F238E27FC236}">
                <a16:creationId xmlns:a16="http://schemas.microsoft.com/office/drawing/2014/main" id="{55F837B8-C45A-291C-064D-B54653781893}"/>
              </a:ext>
            </a:extLst>
          </p:cNvPr>
          <p:cNvSpPr/>
          <p:nvPr/>
        </p:nvSpPr>
        <p:spPr>
          <a:xfrm>
            <a:off x="9773219" y="60635"/>
            <a:ext cx="2254024" cy="720000"/>
          </a:xfrm>
          <a:prstGeom prst="rect">
            <a:avLst/>
          </a:prstGeom>
          <a:solidFill>
            <a:schemeClr val="accent2">
              <a:lumMod val="10000"/>
              <a:lumOff val="90000"/>
            </a:schemeClr>
          </a:solid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lang="ja-JP" altLang="en-US" sz="1200">
                <a:solidFill>
                  <a:schemeClr val="tx1"/>
                </a:solidFill>
                <a:latin typeface="+mn-ea"/>
              </a:rPr>
              <a:t>③</a:t>
            </a:r>
            <a:r>
              <a:rPr lang="en-US" altLang="ja-JP" sz="1200">
                <a:solidFill>
                  <a:schemeClr val="tx1"/>
                </a:solidFill>
                <a:latin typeface="+mn-ea"/>
              </a:rPr>
              <a:t>‐(3)</a:t>
            </a:r>
            <a:r>
              <a:rPr lang="ja-JP" altLang="en-US" sz="1200">
                <a:solidFill>
                  <a:schemeClr val="tx1"/>
                </a:solidFill>
                <a:latin typeface="+mn-ea"/>
              </a:rPr>
              <a:t>早期社会実装・事業化の</a:t>
            </a:r>
            <a:endParaRPr lang="en-US" altLang="ja-JP" sz="1200">
              <a:solidFill>
                <a:schemeClr val="tx1"/>
              </a:solidFill>
              <a:latin typeface="+mn-ea"/>
            </a:endParaRPr>
          </a:p>
          <a:p>
            <a:r>
              <a:rPr lang="ja-JP" altLang="en-US" sz="1200">
                <a:solidFill>
                  <a:schemeClr val="tx1"/>
                </a:solidFill>
                <a:latin typeface="+mn-ea"/>
              </a:rPr>
              <a:t>見込み</a:t>
            </a:r>
            <a:endParaRPr lang="en-US" altLang="ja-JP" sz="1200">
              <a:solidFill>
                <a:schemeClr val="tx1"/>
              </a:solidFill>
              <a:latin typeface="+mn-ea"/>
            </a:endParaRPr>
          </a:p>
        </p:txBody>
      </p:sp>
      <p:sp>
        <p:nvSpPr>
          <p:cNvPr id="3" name="テキスト プレースホルダー 8">
            <a:extLst>
              <a:ext uri="{FF2B5EF4-FFF2-40B4-BE49-F238E27FC236}">
                <a16:creationId xmlns:a16="http://schemas.microsoft.com/office/drawing/2014/main" id="{DD1F57E8-52D3-E3B9-8FB5-8172A32F6A53}"/>
              </a:ext>
            </a:extLst>
          </p:cNvPr>
          <p:cNvSpPr>
            <a:spLocks noGrp="1"/>
          </p:cNvSpPr>
          <p:nvPr>
            <p:ph type="body" sz="quarter" idx="13"/>
          </p:nvPr>
        </p:nvSpPr>
        <p:spPr>
          <a:xfrm>
            <a:off x="164757" y="938530"/>
            <a:ext cx="12027243" cy="421740"/>
          </a:xfrm>
        </p:spPr>
        <p:txBody>
          <a:bodyPr/>
          <a:lstStyle/>
          <a:p>
            <a:endParaRPr kumimoji="1" lang="ja-JP" altLang="en-US"/>
          </a:p>
        </p:txBody>
      </p:sp>
    </p:spTree>
    <p:extLst>
      <p:ext uri="{BB962C8B-B14F-4D97-AF65-F5344CB8AC3E}">
        <p14:creationId xmlns:p14="http://schemas.microsoft.com/office/powerpoint/2010/main" val="34386062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a:t>【</a:t>
            </a:r>
            <a:r>
              <a:rPr lang="ja-JP" altLang="en-US"/>
              <a:t>追加ページ</a:t>
            </a:r>
            <a:r>
              <a:rPr lang="en-US" altLang="ja-JP"/>
              <a:t>】</a:t>
            </a:r>
            <a:br>
              <a:rPr lang="en-US" altLang="ja-JP"/>
            </a:br>
            <a:endParaRPr kumimoji="1" lang="ja-JP" altLang="en-US"/>
          </a:p>
        </p:txBody>
      </p:sp>
      <p:sp>
        <p:nvSpPr>
          <p:cNvPr id="3" name="テキスト プレースホルダー 2"/>
          <p:cNvSpPr>
            <a:spLocks noGrp="1"/>
          </p:cNvSpPr>
          <p:nvPr>
            <p:ph type="body" sz="quarter" idx="13"/>
          </p:nvPr>
        </p:nvSpPr>
        <p:spPr/>
        <p:txBody>
          <a:bodyPr/>
          <a:lstStyle/>
          <a:p>
            <a:endParaRPr kumimoji="1" lang="ja-JP" altLang="en-US"/>
          </a:p>
        </p:txBody>
      </p:sp>
      <p:sp>
        <p:nvSpPr>
          <p:cNvPr id="5" name="AutoShape 10">
            <a:extLst>
              <a:ext uri="{FF2B5EF4-FFF2-40B4-BE49-F238E27FC236}">
                <a16:creationId xmlns:a16="http://schemas.microsoft.com/office/drawing/2014/main" id="{F63067CB-BF64-4CD9-B844-3E84494AF272}"/>
              </a:ext>
            </a:extLst>
          </p:cNvPr>
          <p:cNvSpPr>
            <a:spLocks noChangeArrowheads="1"/>
          </p:cNvSpPr>
          <p:nvPr/>
        </p:nvSpPr>
        <p:spPr bwMode="auto">
          <a:xfrm>
            <a:off x="4001843" y="3123548"/>
            <a:ext cx="4188314" cy="617717"/>
          </a:xfrm>
          <a:prstGeom prst="rect">
            <a:avLst/>
          </a:prstGeom>
          <a:solidFill>
            <a:schemeClr val="accent4">
              <a:lumMod val="20000"/>
              <a:lumOff val="80000"/>
            </a:schemeClr>
          </a:solidFill>
          <a:ln w="19050">
            <a:solidFill>
              <a:sysClr val="windowText" lastClr="000000"/>
            </a:solidFill>
            <a:round/>
            <a:headEnd/>
            <a:tailEnd/>
          </a:ln>
          <a:effectLst/>
        </p:spPr>
        <p:txBody>
          <a:bodyPr anchor="ctr"/>
          <a:lstStyle/>
          <a:p>
            <a:pPr defTabSz="457200">
              <a:spcBef>
                <a:spcPts val="600"/>
              </a:spcBef>
            </a:pPr>
            <a:r>
              <a:rPr kumimoji="0" lang="ja-JP" altLang="en-US" sz="1400" kern="0">
                <a:solidFill>
                  <a:prstClr val="black"/>
                </a:solidFill>
                <a:latin typeface="Meiryo UI" panose="020B0604030504040204" pitchFamily="50" charset="-128"/>
                <a:ea typeface="Meiryo UI"/>
              </a:rPr>
              <a:t>ページ制限の範囲内において、追加で補足説明されたい場合は、適宜ページを増やして作成ください </a:t>
            </a:r>
            <a:endParaRPr kumimoji="0" lang="en-US" altLang="ja-JP" sz="1400" kern="0">
              <a:solidFill>
                <a:prstClr val="black"/>
              </a:solidFill>
              <a:latin typeface="Meiryo UI" panose="020B0604030504040204" pitchFamily="50" charset="-128"/>
              <a:ea typeface="Meiryo UI"/>
            </a:endParaRPr>
          </a:p>
        </p:txBody>
      </p:sp>
    </p:spTree>
    <p:extLst>
      <p:ext uri="{BB962C8B-B14F-4D97-AF65-F5344CB8AC3E}">
        <p14:creationId xmlns:p14="http://schemas.microsoft.com/office/powerpoint/2010/main" val="40294122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表 4"/>
          <p:cNvGraphicFramePr>
            <a:graphicFrameLocks noGrp="1"/>
          </p:cNvGraphicFramePr>
          <p:nvPr>
            <p:extLst>
              <p:ext uri="{D42A27DB-BD31-4B8C-83A1-F6EECF244321}">
                <p14:modId xmlns:p14="http://schemas.microsoft.com/office/powerpoint/2010/main" val="42775653"/>
              </p:ext>
            </p:extLst>
          </p:nvPr>
        </p:nvGraphicFramePr>
        <p:xfrm>
          <a:off x="371475" y="1653213"/>
          <a:ext cx="11445786" cy="3944855"/>
        </p:xfrm>
        <a:graphic>
          <a:graphicData uri="http://schemas.openxmlformats.org/drawingml/2006/table">
            <a:tbl>
              <a:tblPr/>
              <a:tblGrid>
                <a:gridCol w="2140786">
                  <a:extLst>
                    <a:ext uri="{9D8B030D-6E8A-4147-A177-3AD203B41FA5}">
                      <a16:colId xmlns:a16="http://schemas.microsoft.com/office/drawing/2014/main" val="469379627"/>
                    </a:ext>
                  </a:extLst>
                </a:gridCol>
                <a:gridCol w="9305000">
                  <a:extLst>
                    <a:ext uri="{9D8B030D-6E8A-4147-A177-3AD203B41FA5}">
                      <a16:colId xmlns:a16="http://schemas.microsoft.com/office/drawing/2014/main" val="4118708399"/>
                    </a:ext>
                  </a:extLst>
                </a:gridCol>
              </a:tblGrid>
              <a:tr h="558764">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1" u="none" strike="noStrike" cap="none" normalizeH="0" baseline="0">
                          <a:ln>
                            <a:noFill/>
                          </a:ln>
                          <a:solidFill>
                            <a:schemeClr val="bg1"/>
                          </a:solidFill>
                          <a:effectLst/>
                          <a:latin typeface="Meiryo UI" panose="020B0604030504040204" pitchFamily="50" charset="-128"/>
                          <a:ea typeface="Meiryo UI" panose="020B0604030504040204" pitchFamily="50" charset="-128"/>
                        </a:rPr>
                        <a:t>応募主体者名</a:t>
                      </a:r>
                      <a:endParaRPr kumimoji="0" lang="ja-JP" altLang="en-US" sz="1400" b="1" i="0" u="none" strike="noStrike" cap="none" normalizeH="0" baseline="0">
                        <a:ln>
                          <a:noFill/>
                        </a:ln>
                        <a:solidFill>
                          <a:schemeClr val="bg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u="none" strike="noStrike" cap="none" normalizeH="0" baseline="0">
                          <a:ln>
                            <a:noFill/>
                          </a:ln>
                          <a:effectLst/>
                          <a:latin typeface="Meiryo UI" panose="020B0604030504040204" pitchFamily="50" charset="-128"/>
                          <a:ea typeface="Meiryo UI" panose="020B0604030504040204" pitchFamily="50" charset="-128"/>
                        </a:rPr>
                        <a:t>XXX</a:t>
                      </a:r>
                      <a:r>
                        <a:rPr kumimoji="0" lang="ja-JP" altLang="en-US" sz="1400" u="none" strike="noStrike" cap="none" normalizeH="0" baseline="0">
                          <a:ln>
                            <a:noFill/>
                          </a:ln>
                          <a:effectLst/>
                          <a:latin typeface="Meiryo UI" panose="020B0604030504040204" pitchFamily="50" charset="-128"/>
                          <a:ea typeface="Meiryo UI" panose="020B0604030504040204" pitchFamily="50" charset="-128"/>
                        </a:rPr>
                        <a:t>株式会社</a:t>
                      </a:r>
                      <a:endParaRPr kumimoji="0" lang="ja-JP" altLang="en-US" sz="1400" b="0" i="0" u="none" strike="noStrike" cap="none" normalizeH="0" baseline="0">
                        <a:ln>
                          <a:noFill/>
                        </a:ln>
                        <a:solidFill>
                          <a:schemeClr val="bg1">
                            <a:lumMod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83643227"/>
                  </a:ext>
                </a:extLst>
              </a:tr>
              <a:tr h="560842">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1" u="none" strike="noStrike" cap="none" normalizeH="0" baseline="0">
                          <a:ln>
                            <a:noFill/>
                          </a:ln>
                          <a:solidFill>
                            <a:schemeClr val="bg1"/>
                          </a:solidFill>
                          <a:effectLst/>
                          <a:latin typeface="Meiryo UI" panose="020B0604030504040204" pitchFamily="50" charset="-128"/>
                          <a:ea typeface="Meiryo UI" panose="020B0604030504040204" pitchFamily="50" charset="-128"/>
                        </a:rPr>
                        <a:t>連携事業者名（役割）</a:t>
                      </a:r>
                      <a:endParaRPr kumimoji="0" lang="en-US" altLang="ja-JP" sz="1400" b="1" u="none" strike="noStrike" cap="none" normalizeH="0" baseline="0">
                        <a:ln>
                          <a:noFill/>
                        </a:ln>
                        <a:solidFill>
                          <a:schemeClr val="bg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u="none" strike="noStrike" cap="none" normalizeH="0" baseline="0">
                          <a:ln>
                            <a:noFill/>
                          </a:ln>
                          <a:effectLst/>
                          <a:latin typeface="Meiryo UI" panose="020B0604030504040204" pitchFamily="50" charset="-128"/>
                          <a:ea typeface="Meiryo UI" panose="020B0604030504040204" pitchFamily="50" charset="-128"/>
                        </a:rPr>
                        <a:t>XXX</a:t>
                      </a:r>
                      <a:r>
                        <a:rPr kumimoji="0" lang="ja-JP" altLang="en-US" sz="1400" u="none" strike="noStrike" cap="none" normalizeH="0" baseline="0">
                          <a:ln>
                            <a:noFill/>
                          </a:ln>
                          <a:effectLst/>
                          <a:latin typeface="Meiryo UI" panose="020B0604030504040204" pitchFamily="50" charset="-128"/>
                          <a:ea typeface="Meiryo UI" panose="020B0604030504040204" pitchFamily="50" charset="-128"/>
                        </a:rPr>
                        <a:t>（</a:t>
                      </a:r>
                      <a:r>
                        <a:rPr kumimoji="0" lang="en-US" altLang="ja-JP" sz="1400" u="none" strike="noStrike" cap="none" normalizeH="0" baseline="0">
                          <a:ln>
                            <a:noFill/>
                          </a:ln>
                          <a:effectLst/>
                          <a:latin typeface="Meiryo UI" panose="020B0604030504040204" pitchFamily="50" charset="-128"/>
                          <a:ea typeface="Meiryo UI" panose="020B0604030504040204" pitchFamily="50" charset="-128"/>
                        </a:rPr>
                        <a:t>XXX</a:t>
                      </a:r>
                      <a:r>
                        <a:rPr kumimoji="0" lang="ja-JP" altLang="en-US" sz="1400" u="none" strike="noStrike" cap="none" normalizeH="0" baseline="0">
                          <a:ln>
                            <a:noFill/>
                          </a:ln>
                          <a:effectLst/>
                          <a:latin typeface="Meiryo UI" panose="020B0604030504040204" pitchFamily="50" charset="-128"/>
                          <a:ea typeface="Meiryo UI" panose="020B0604030504040204" pitchFamily="50" charset="-128"/>
                        </a:rPr>
                        <a:t>）、</a:t>
                      </a:r>
                      <a:r>
                        <a:rPr kumimoji="0" lang="en-US" altLang="ja-JP" sz="1400" u="none" strike="noStrike" cap="none" normalizeH="0" baseline="0">
                          <a:ln>
                            <a:noFill/>
                          </a:ln>
                          <a:effectLst/>
                          <a:latin typeface="Meiryo UI" panose="020B0604030504040204" pitchFamily="50" charset="-128"/>
                          <a:ea typeface="Meiryo UI" panose="020B0604030504040204" pitchFamily="50" charset="-128"/>
                        </a:rPr>
                        <a:t>XXX</a:t>
                      </a:r>
                      <a:r>
                        <a:rPr kumimoji="0" lang="ja-JP" altLang="en-US" sz="1400" u="none" strike="noStrike" cap="none" normalizeH="0" baseline="0">
                          <a:ln>
                            <a:noFill/>
                          </a:ln>
                          <a:effectLst/>
                          <a:latin typeface="Meiryo UI" panose="020B0604030504040204" pitchFamily="50" charset="-128"/>
                          <a:ea typeface="Meiryo UI" panose="020B0604030504040204" pitchFamily="50" charset="-128"/>
                        </a:rPr>
                        <a:t>（</a:t>
                      </a:r>
                      <a:r>
                        <a:rPr kumimoji="0" lang="en-US" altLang="ja-JP" sz="1400" u="none" strike="noStrike" cap="none" normalizeH="0" baseline="0">
                          <a:ln>
                            <a:noFill/>
                          </a:ln>
                          <a:effectLst/>
                          <a:latin typeface="Meiryo UI" panose="020B0604030504040204" pitchFamily="50" charset="-128"/>
                          <a:ea typeface="Meiryo UI" panose="020B0604030504040204" pitchFamily="50" charset="-128"/>
                        </a:rPr>
                        <a:t>XXX</a:t>
                      </a:r>
                      <a:r>
                        <a:rPr kumimoji="0" lang="ja-JP" altLang="en-US" sz="1400" u="none" strike="noStrike" cap="none" normalizeH="0" baseline="0">
                          <a:ln>
                            <a:noFill/>
                          </a:ln>
                          <a:effectLst/>
                          <a:latin typeface="Meiryo UI" panose="020B0604030504040204" pitchFamily="50" charset="-128"/>
                          <a:ea typeface="Meiryo UI" panose="020B0604030504040204" pitchFamily="50" charset="-128"/>
                        </a:rPr>
                        <a:t>）</a:t>
                      </a:r>
                      <a:endParaRPr kumimoji="0" lang="en-US" altLang="ja-JP" sz="1400" u="none" strike="noStrike" cap="none" normalizeH="0" baseline="0">
                        <a:ln>
                          <a:noFill/>
                        </a:ln>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a:ln>
                            <a:noFill/>
                          </a:ln>
                          <a:solidFill>
                            <a:schemeClr val="bg1">
                              <a:lumMod val="50000"/>
                            </a:schemeClr>
                          </a:solidFill>
                          <a:effectLst/>
                          <a:latin typeface="Meiryo UI" panose="020B0604030504040204" pitchFamily="50" charset="-128"/>
                          <a:ea typeface="Meiryo UI" panose="020B0604030504040204" pitchFamily="50" charset="-128"/>
                        </a:rPr>
                        <a:t>※</a:t>
                      </a:r>
                      <a:r>
                        <a:rPr kumimoji="0" lang="ja-JP" altLang="en-US" sz="1400" b="0" i="0" u="none" strike="noStrike" cap="none" normalizeH="0" baseline="0">
                          <a:ln>
                            <a:noFill/>
                          </a:ln>
                          <a:solidFill>
                            <a:schemeClr val="bg1">
                              <a:lumMod val="50000"/>
                            </a:schemeClr>
                          </a:solidFill>
                          <a:effectLst/>
                          <a:latin typeface="Meiryo UI" panose="020B0604030504040204" pitchFamily="50" charset="-128"/>
                          <a:ea typeface="Meiryo UI" panose="020B0604030504040204" pitchFamily="50" charset="-128"/>
                        </a:rPr>
                        <a:t>記載例：</a:t>
                      </a:r>
                      <a:r>
                        <a:rPr kumimoji="0" lang="en-US" altLang="ja-JP" sz="1400" b="0" i="0" u="none" strike="noStrike" cap="none" normalizeH="0" baseline="0">
                          <a:ln>
                            <a:noFill/>
                          </a:ln>
                          <a:solidFill>
                            <a:schemeClr val="bg1">
                              <a:lumMod val="50000"/>
                            </a:schemeClr>
                          </a:solidFill>
                          <a:effectLst/>
                          <a:latin typeface="Meiryo UI" panose="020B0604030504040204" pitchFamily="50" charset="-128"/>
                          <a:ea typeface="Meiryo UI" panose="020B0604030504040204" pitchFamily="50" charset="-128"/>
                        </a:rPr>
                        <a:t>ABC</a:t>
                      </a:r>
                      <a:r>
                        <a:rPr kumimoji="0" lang="ja-JP" altLang="en-US" sz="1400" b="0" i="0" u="none" strike="noStrike" cap="none" normalizeH="0" baseline="0">
                          <a:ln>
                            <a:noFill/>
                          </a:ln>
                          <a:solidFill>
                            <a:schemeClr val="bg1">
                              <a:lumMod val="50000"/>
                            </a:schemeClr>
                          </a:solidFill>
                          <a:effectLst/>
                          <a:latin typeface="Meiryo UI" panose="020B0604030504040204" pitchFamily="50" charset="-128"/>
                          <a:ea typeface="Meiryo UI" panose="020B0604030504040204" pitchFamily="50" charset="-128"/>
                        </a:rPr>
                        <a:t>株式会社（全体統括）、</a:t>
                      </a:r>
                      <a:r>
                        <a:rPr kumimoji="0" lang="en-US" altLang="ja-JP" sz="1400" b="0" i="0" u="none" strike="noStrike" cap="none" normalizeH="0" baseline="0">
                          <a:ln>
                            <a:noFill/>
                          </a:ln>
                          <a:solidFill>
                            <a:schemeClr val="bg1">
                              <a:lumMod val="50000"/>
                            </a:schemeClr>
                          </a:solidFill>
                          <a:effectLst/>
                          <a:latin typeface="Meiryo UI" panose="020B0604030504040204" pitchFamily="50" charset="-128"/>
                          <a:ea typeface="Meiryo UI" panose="020B0604030504040204" pitchFamily="50" charset="-128"/>
                        </a:rPr>
                        <a:t>CDF</a:t>
                      </a:r>
                      <a:r>
                        <a:rPr kumimoji="0" lang="ja-JP" altLang="en-US" sz="1400" b="0" i="0" u="none" strike="noStrike" cap="none" normalizeH="0" baseline="0">
                          <a:ln>
                            <a:noFill/>
                          </a:ln>
                          <a:solidFill>
                            <a:schemeClr val="bg1">
                              <a:lumMod val="50000"/>
                            </a:schemeClr>
                          </a:solidFill>
                          <a:effectLst/>
                          <a:latin typeface="Meiryo UI" panose="020B0604030504040204" pitchFamily="50" charset="-128"/>
                          <a:ea typeface="Meiryo UI" panose="020B0604030504040204" pitchFamily="50" charset="-128"/>
                        </a:rPr>
                        <a:t>株式会社（発電システム提供）</a:t>
                      </a:r>
                      <a:endParaRPr kumimoji="0" lang="en-US" altLang="ja-JP" sz="1400" b="0" i="0" u="none" strike="noStrike" cap="none" normalizeH="0" baseline="0">
                        <a:ln>
                          <a:noFill/>
                        </a:ln>
                        <a:solidFill>
                          <a:schemeClr val="bg1">
                            <a:lumMod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94813456"/>
                  </a:ext>
                </a:extLst>
              </a:tr>
              <a:tr h="513450">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1" u="none" strike="noStrike" cap="none" normalizeH="0" baseline="0">
                          <a:ln>
                            <a:noFill/>
                          </a:ln>
                          <a:solidFill>
                            <a:schemeClr val="bg1"/>
                          </a:solidFill>
                          <a:effectLst/>
                          <a:latin typeface="Meiryo UI" panose="020B0604030504040204" pitchFamily="50" charset="-128"/>
                          <a:ea typeface="Meiryo UI" panose="020B0604030504040204" pitchFamily="50" charset="-128"/>
                        </a:rPr>
                        <a:t>実施場所</a:t>
                      </a:r>
                      <a:endParaRPr kumimoji="0" lang="ja-JP" altLang="en-US" sz="1400" b="1" i="0" u="none" strike="sngStrike" cap="none" normalizeH="0" baseline="0">
                        <a:ln>
                          <a:noFill/>
                        </a:ln>
                        <a:solidFill>
                          <a:schemeClr val="tx1"/>
                        </a:solidFill>
                        <a:effectLst/>
                        <a:highlight>
                          <a:srgbClr val="FFFF00"/>
                        </a:highligh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u="none" strike="noStrike" cap="none" normalizeH="0" baseline="0">
                          <a:ln>
                            <a:noFill/>
                          </a:ln>
                          <a:effectLst/>
                          <a:latin typeface="Meiryo UI" panose="020B0604030504040204" pitchFamily="50" charset="-128"/>
                          <a:ea typeface="Meiryo UI" panose="020B0604030504040204" pitchFamily="50" charset="-128"/>
                        </a:rPr>
                        <a:t>XXX</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b="0" i="0" u="none" strike="noStrike" cap="none" normalizeH="0" baseline="0">
                          <a:ln>
                            <a:noFill/>
                          </a:ln>
                          <a:solidFill>
                            <a:schemeClr val="bg1">
                              <a:lumMod val="50000"/>
                            </a:schemeClr>
                          </a:solidFill>
                          <a:effectLst/>
                          <a:latin typeface="Meiryo UI" panose="020B0604030504040204" pitchFamily="50" charset="-128"/>
                          <a:ea typeface="Meiryo UI" panose="020B0604030504040204" pitchFamily="50" charset="-128"/>
                        </a:rPr>
                        <a:t>※</a:t>
                      </a:r>
                      <a:r>
                        <a:rPr kumimoji="0" lang="ja-JP" altLang="en-US" sz="1400" b="0" i="0" u="none" strike="noStrike" cap="none" normalizeH="0" baseline="0">
                          <a:ln>
                            <a:noFill/>
                          </a:ln>
                          <a:solidFill>
                            <a:schemeClr val="bg1">
                              <a:lumMod val="50000"/>
                            </a:schemeClr>
                          </a:solidFill>
                          <a:effectLst/>
                          <a:latin typeface="Meiryo UI" panose="020B0604030504040204" pitchFamily="50" charset="-128"/>
                          <a:ea typeface="Meiryo UI" panose="020B0604030504040204" pitchFamily="50" charset="-128"/>
                        </a:rPr>
                        <a:t>記載例：○○公園敷地内</a:t>
                      </a: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24237315"/>
                  </a:ext>
                </a:extLst>
              </a:tr>
              <a:tr h="560842">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1" i="0" u="none" strike="noStrike" cap="none" normalizeH="0" baseline="0">
                          <a:ln>
                            <a:noFill/>
                          </a:ln>
                          <a:solidFill>
                            <a:schemeClr val="bg1"/>
                          </a:solidFill>
                          <a:effectLst/>
                          <a:latin typeface="Meiryo UI" panose="020B0604030504040204" pitchFamily="50" charset="-128"/>
                          <a:ea typeface="Meiryo UI" panose="020B0604030504040204" pitchFamily="50" charset="-128"/>
                        </a:rPr>
                        <a:t>対象発電技術</a:t>
                      </a: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ja-JP" sz="1400" u="none" strike="noStrike" cap="none" normalizeH="0" baseline="0">
                          <a:ln>
                            <a:noFill/>
                          </a:ln>
                          <a:effectLst/>
                          <a:latin typeface="Meiryo UI" panose="020B0604030504040204" pitchFamily="50" charset="-128"/>
                          <a:ea typeface="Meiryo UI" panose="020B0604030504040204" pitchFamily="50" charset="-128"/>
                        </a:rPr>
                        <a:t>XXX</a:t>
                      </a:r>
                      <a:endParaRPr kumimoji="0" lang="ja-JP" altLang="en-US" sz="1400" u="none" strike="noStrike" cap="none" normalizeH="0" baseline="0">
                        <a:ln>
                          <a:noFill/>
                        </a:ln>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defRPr/>
                      </a:pPr>
                      <a:r>
                        <a:rPr kumimoji="0" lang="en-US" altLang="ja-JP" sz="1400" b="0" i="0" u="none" strike="noStrike" cap="none" normalizeH="0" baseline="0">
                          <a:ln>
                            <a:noFill/>
                          </a:ln>
                          <a:solidFill>
                            <a:schemeClr val="bg1">
                              <a:lumMod val="50000"/>
                            </a:schemeClr>
                          </a:solidFill>
                          <a:effectLst/>
                          <a:latin typeface="Meiryo UI" panose="020B0604030504040204" pitchFamily="50" charset="-128"/>
                          <a:ea typeface="Meiryo UI" panose="020B0604030504040204" pitchFamily="50" charset="-128"/>
                        </a:rPr>
                        <a:t>※</a:t>
                      </a:r>
                      <a:r>
                        <a:rPr kumimoji="0" lang="ja-JP" altLang="en-US" sz="1400" b="0" i="0" u="none" strike="noStrike" cap="none" normalizeH="0" baseline="0">
                          <a:ln>
                            <a:noFill/>
                          </a:ln>
                          <a:solidFill>
                            <a:schemeClr val="bg1">
                              <a:lumMod val="50000"/>
                            </a:schemeClr>
                          </a:solidFill>
                          <a:effectLst/>
                          <a:latin typeface="Meiryo UI" panose="020B0604030504040204" pitchFamily="50" charset="-128"/>
                          <a:ea typeface="Meiryo UI" panose="020B0604030504040204" pitchFamily="50" charset="-128"/>
                        </a:rPr>
                        <a:t>記載例：太陽光発電</a:t>
                      </a:r>
                      <a:endParaRPr kumimoji="0" lang="en-US" altLang="ja-JP" sz="1400" b="0" i="0" u="none" strike="noStrike" cap="none" normalizeH="0" baseline="0">
                        <a:ln>
                          <a:noFill/>
                        </a:ln>
                        <a:solidFill>
                          <a:schemeClr val="bg1">
                            <a:lumMod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46346477"/>
                  </a:ext>
                </a:extLst>
              </a:tr>
              <a:tr h="560842">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1" u="none" strike="noStrike" cap="none" normalizeH="0" baseline="0">
                          <a:ln>
                            <a:noFill/>
                          </a:ln>
                          <a:solidFill>
                            <a:schemeClr val="bg1"/>
                          </a:solidFill>
                          <a:effectLst/>
                          <a:latin typeface="Meiryo UI" panose="020B0604030504040204" pitchFamily="50" charset="-128"/>
                          <a:ea typeface="Meiryo UI" panose="020B0604030504040204" pitchFamily="50" charset="-128"/>
                        </a:rPr>
                        <a:t>事業費</a:t>
                      </a:r>
                      <a:endParaRPr kumimoji="0" lang="ja-JP" altLang="en-US" sz="1400" b="1" i="0" u="none" strike="noStrike" cap="none" normalizeH="0" baseline="0">
                        <a:ln>
                          <a:noFill/>
                        </a:ln>
                        <a:solidFill>
                          <a:schemeClr val="bg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u="none" strike="noStrike" cap="none" normalizeH="0" baseline="0">
                          <a:ln>
                            <a:noFill/>
                          </a:ln>
                          <a:effectLst/>
                          <a:latin typeface="Meiryo UI" panose="020B0604030504040204" pitchFamily="50" charset="-128"/>
                          <a:ea typeface="Meiryo UI" panose="020B0604030504040204" pitchFamily="50" charset="-128"/>
                        </a:rPr>
                        <a:t>￥○○，○○○，○○○－</a:t>
                      </a:r>
                      <a:endParaRPr kumimoji="0" lang="ja-JP" altLang="en-US" sz="1400" b="0" i="0" u="none" strike="noStrike" cap="none" normalizeH="0" baseline="0">
                        <a:ln>
                          <a:noFill/>
                        </a:ln>
                        <a:solidFill>
                          <a:schemeClr val="bg1">
                            <a:lumMod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01685695"/>
                  </a:ext>
                </a:extLst>
              </a:tr>
              <a:tr h="1142723">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400" b="1" u="none" strike="noStrike" cap="none" normalizeH="0" baseline="0">
                          <a:ln>
                            <a:noFill/>
                          </a:ln>
                          <a:solidFill>
                            <a:schemeClr val="bg1"/>
                          </a:solidFill>
                          <a:effectLst/>
                          <a:latin typeface="Meiryo UI" panose="020B0604030504040204" pitchFamily="50" charset="-128"/>
                          <a:ea typeface="Meiryo UI" panose="020B0604030504040204" pitchFamily="50" charset="-128"/>
                        </a:rPr>
                        <a:t>プロジェクト概要</a:t>
                      </a:r>
                      <a:endParaRPr kumimoji="0" lang="en-US" altLang="ja-JP" sz="1400" b="1" u="none" strike="noStrike" cap="none" normalizeH="0" baseline="0">
                        <a:ln>
                          <a:noFill/>
                        </a:ln>
                        <a:solidFill>
                          <a:schemeClr val="bg1"/>
                        </a:solidFill>
                        <a:effectLst/>
                        <a:latin typeface="Meiryo UI" panose="020B0604030504040204" pitchFamily="50" charset="-128"/>
                        <a:ea typeface="Meiryo UI" panose="020B0604030504040204" pitchFamily="50" charset="-128"/>
                      </a:endParaRPr>
                    </a:p>
                    <a:p>
                      <a:pPr marL="0" marR="0" lvl="0" indent="0" algn="l" defTabSz="914400" rtl="0" eaLnBrk="1" fontAlgn="base" latinLnBrk="0" hangingPunct="1">
                        <a:lnSpc>
                          <a:spcPct val="100000"/>
                        </a:lnSpc>
                        <a:spcBef>
                          <a:spcPct val="20000"/>
                        </a:spcBef>
                        <a:spcAft>
                          <a:spcPct val="0"/>
                        </a:spcAft>
                        <a:buClrTx/>
                        <a:buSzTx/>
                        <a:buFontTx/>
                        <a:buNone/>
                        <a:tabLst/>
                      </a:pPr>
                      <a:r>
                        <a:rPr kumimoji="0" lang="ja-JP" altLang="en-US" sz="1100" b="1" u="none" strike="noStrike" cap="none" normalizeH="0" baseline="0">
                          <a:ln>
                            <a:noFill/>
                          </a:ln>
                          <a:solidFill>
                            <a:schemeClr val="bg1"/>
                          </a:solidFill>
                          <a:effectLst/>
                          <a:latin typeface="Meiryo UI" panose="020B0604030504040204" pitchFamily="50" charset="-128"/>
                          <a:ea typeface="Meiryo UI" panose="020B0604030504040204" pitchFamily="50" charset="-128"/>
                        </a:rPr>
                        <a:t>（</a:t>
                      </a:r>
                      <a:r>
                        <a:rPr kumimoji="0" lang="en-US" altLang="ja-JP" sz="1100" b="1" u="none" strike="noStrike" cap="none" normalizeH="0" baseline="0">
                          <a:ln>
                            <a:noFill/>
                          </a:ln>
                          <a:solidFill>
                            <a:schemeClr val="bg1"/>
                          </a:solidFill>
                          <a:effectLst/>
                          <a:latin typeface="Meiryo UI" panose="020B0604030504040204" pitchFamily="50" charset="-128"/>
                          <a:ea typeface="Meiryo UI" panose="020B0604030504040204" pitchFamily="50" charset="-128"/>
                        </a:rPr>
                        <a:t>200</a:t>
                      </a:r>
                      <a:r>
                        <a:rPr kumimoji="0" lang="ja-JP" altLang="en-US" sz="1100" b="1" u="none" strike="noStrike" cap="none" normalizeH="0" baseline="0">
                          <a:ln>
                            <a:noFill/>
                          </a:ln>
                          <a:solidFill>
                            <a:schemeClr val="bg1"/>
                          </a:solidFill>
                          <a:effectLst/>
                          <a:latin typeface="Meiryo UI" panose="020B0604030504040204" pitchFamily="50" charset="-128"/>
                          <a:ea typeface="Meiryo UI" panose="020B0604030504040204" pitchFamily="50" charset="-128"/>
                        </a:rPr>
                        <a:t>字以内）</a:t>
                      </a:r>
                      <a:endParaRPr kumimoji="0" lang="ja-JP" altLang="en-US" sz="1200" b="1" i="0" u="none" strike="noStrike" cap="none" normalizeH="0" baseline="0">
                        <a:ln>
                          <a:noFill/>
                        </a:ln>
                        <a:solidFill>
                          <a:schemeClr val="bg1"/>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solidFill>
                      <a:sysClr val="window" lastClr="FFFFFF">
                        <a:lumMod val="50000"/>
                      </a:sysClr>
                    </a:solidFill>
                  </a:tcPr>
                </a:tc>
                <a:tc>
                  <a:txBody>
                    <a:bodyPr/>
                    <a:lstStyle>
                      <a:lvl1pPr marL="0" algn="l" defTabSz="609555" rtl="0" eaLnBrk="1" latinLnBrk="0" hangingPunct="1">
                        <a:defRPr kumimoji="1" sz="2400" kern="1200">
                          <a:solidFill>
                            <a:schemeClr val="tx1"/>
                          </a:solidFill>
                          <a:latin typeface="Calibri" panose="020F0502020204030204"/>
                        </a:defRPr>
                      </a:lvl1pPr>
                      <a:lvl2pPr marL="609555" algn="l" defTabSz="609555" rtl="0" eaLnBrk="1" latinLnBrk="0" hangingPunct="1">
                        <a:defRPr kumimoji="1" sz="2400" kern="1200">
                          <a:solidFill>
                            <a:schemeClr val="tx1"/>
                          </a:solidFill>
                          <a:latin typeface="Calibri" panose="020F0502020204030204"/>
                        </a:defRPr>
                      </a:lvl2pPr>
                      <a:lvl3pPr marL="1219110" algn="l" defTabSz="609555" rtl="0" eaLnBrk="1" latinLnBrk="0" hangingPunct="1">
                        <a:defRPr kumimoji="1" sz="2400" kern="1200">
                          <a:solidFill>
                            <a:schemeClr val="tx1"/>
                          </a:solidFill>
                          <a:latin typeface="Calibri" panose="020F0502020204030204"/>
                        </a:defRPr>
                      </a:lvl3pPr>
                      <a:lvl4pPr marL="1828664" algn="l" defTabSz="609555" rtl="0" eaLnBrk="1" latinLnBrk="0" hangingPunct="1">
                        <a:defRPr kumimoji="1" sz="2400" kern="1200">
                          <a:solidFill>
                            <a:schemeClr val="tx1"/>
                          </a:solidFill>
                          <a:latin typeface="Calibri" panose="020F0502020204030204"/>
                        </a:defRPr>
                      </a:lvl4pPr>
                      <a:lvl5pPr marL="2438218" algn="l" defTabSz="609555" rtl="0" eaLnBrk="1" latinLnBrk="0" hangingPunct="1">
                        <a:defRPr kumimoji="1" sz="2400" kern="1200">
                          <a:solidFill>
                            <a:schemeClr val="tx1"/>
                          </a:solidFill>
                          <a:latin typeface="Calibri" panose="020F0502020204030204"/>
                        </a:defRPr>
                      </a:lvl5pPr>
                      <a:lvl6pPr marL="3047772" algn="l" defTabSz="609555" rtl="0" eaLnBrk="1" latinLnBrk="0" hangingPunct="1">
                        <a:defRPr kumimoji="1" sz="2400" kern="1200">
                          <a:solidFill>
                            <a:schemeClr val="tx1"/>
                          </a:solidFill>
                          <a:latin typeface="Calibri" panose="020F0502020204030204"/>
                        </a:defRPr>
                      </a:lvl6pPr>
                      <a:lvl7pPr marL="3657327" algn="l" defTabSz="609555" rtl="0" eaLnBrk="1" latinLnBrk="0" hangingPunct="1">
                        <a:defRPr kumimoji="1" sz="2400" kern="1200">
                          <a:solidFill>
                            <a:schemeClr val="tx1"/>
                          </a:solidFill>
                          <a:latin typeface="Calibri" panose="020F0502020204030204"/>
                        </a:defRPr>
                      </a:lvl7pPr>
                      <a:lvl8pPr marL="4266880" algn="l" defTabSz="609555" rtl="0" eaLnBrk="1" latinLnBrk="0" hangingPunct="1">
                        <a:defRPr kumimoji="1" sz="2400" kern="1200">
                          <a:solidFill>
                            <a:schemeClr val="tx1"/>
                          </a:solidFill>
                          <a:latin typeface="Calibri" panose="020F0502020204030204"/>
                        </a:defRPr>
                      </a:lvl8pPr>
                      <a:lvl9pPr marL="4876435" algn="l" defTabSz="609555" rtl="0" eaLnBrk="1" latinLnBrk="0" hangingPunct="1">
                        <a:defRPr kumimoji="1" sz="2400" kern="1200">
                          <a:solidFill>
                            <a:schemeClr val="tx1"/>
                          </a:solidFill>
                          <a:latin typeface="Calibri" panose="020F0502020204030204"/>
                        </a:defRPr>
                      </a:lvl9pPr>
                    </a:lstStyle>
                    <a:p>
                      <a:pPr marL="0" marR="0" lvl="0" indent="0" algn="l" defTabSz="914400" rtl="0" eaLnBrk="1" fontAlgn="base" latinLnBrk="0" hangingPunct="1">
                        <a:lnSpc>
                          <a:spcPct val="100000"/>
                        </a:lnSpc>
                        <a:spcBef>
                          <a:spcPct val="10000"/>
                        </a:spcBef>
                        <a:spcAft>
                          <a:spcPct val="0"/>
                        </a:spcAft>
                        <a:buClrTx/>
                        <a:buSzTx/>
                        <a:buFontTx/>
                        <a:buNone/>
                        <a:tabLst/>
                      </a:pPr>
                      <a:r>
                        <a:rPr kumimoji="0" lang="en-US" altLang="ja-JP" sz="1400" u="none" strike="noStrike" cap="none" normalizeH="0" baseline="0" dirty="0">
                          <a:ln>
                            <a:noFill/>
                          </a:ln>
                          <a:effectLst/>
                          <a:latin typeface="Meiryo UI" panose="020B0604030504040204" pitchFamily="50" charset="-128"/>
                          <a:ea typeface="Meiryo UI" panose="020B0604030504040204" pitchFamily="50" charset="-128"/>
                        </a:rPr>
                        <a:t>XXX</a:t>
                      </a:r>
                      <a:endParaRPr kumimoji="0" lang="ja-JP" altLang="en-US" sz="1400" b="0" i="0" u="none" strike="noStrike" cap="none" normalizeH="0" baseline="0" dirty="0">
                        <a:ln>
                          <a:noFill/>
                        </a:ln>
                        <a:solidFill>
                          <a:schemeClr val="bg1">
                            <a:lumMod val="50000"/>
                          </a:schemeClr>
                        </a:solidFill>
                        <a:effectLst/>
                        <a:latin typeface="Meiryo UI" panose="020B0604030504040204" pitchFamily="50" charset="-128"/>
                        <a:ea typeface="Meiryo UI" panose="020B0604030504040204" pitchFamily="50" charset="-128"/>
                      </a:endParaRPr>
                    </a:p>
                  </a:txBody>
                  <a:tcPr marT="45725" marB="45725" horzOverflow="overflow">
                    <a:lnL w="9525" cap="flat" cmpd="sng" algn="ctr">
                      <a:solidFill>
                        <a:srgbClr val="E7E6E6">
                          <a:lumMod val="75000"/>
                        </a:srgbClr>
                      </a:solidFill>
                      <a:prstDash val="solid"/>
                      <a:round/>
                      <a:headEnd type="none" w="med" len="med"/>
                      <a:tailEnd type="none" w="med" len="med"/>
                    </a:lnL>
                    <a:lnR w="9525" cap="flat" cmpd="sng" algn="ctr">
                      <a:solidFill>
                        <a:srgbClr val="E7E6E6">
                          <a:lumMod val="75000"/>
                        </a:srgbClr>
                      </a:solidFill>
                      <a:prstDash val="solid"/>
                      <a:round/>
                      <a:headEnd type="none" w="med" len="med"/>
                      <a:tailEnd type="none" w="med" len="med"/>
                    </a:lnR>
                    <a:lnT w="9525" cap="flat" cmpd="sng" algn="ctr">
                      <a:solidFill>
                        <a:srgbClr val="E7E6E6">
                          <a:lumMod val="75000"/>
                        </a:srgbClr>
                      </a:solidFill>
                      <a:prstDash val="solid"/>
                      <a:round/>
                      <a:headEnd type="none" w="med" len="med"/>
                      <a:tailEnd type="none" w="med" len="med"/>
                    </a:lnT>
                    <a:lnB w="9525" cap="flat" cmpd="sng" algn="ctr">
                      <a:solidFill>
                        <a:srgbClr val="E7E6E6">
                          <a:lumMod val="75000"/>
                        </a:srgb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874097509"/>
                  </a:ext>
                </a:extLst>
              </a:tr>
            </a:tbl>
          </a:graphicData>
        </a:graphic>
      </p:graphicFrame>
      <p:sp>
        <p:nvSpPr>
          <p:cNvPr id="6" name="タイトル 5"/>
          <p:cNvSpPr>
            <a:spLocks noGrp="1"/>
          </p:cNvSpPr>
          <p:nvPr>
            <p:ph type="title"/>
          </p:nvPr>
        </p:nvSpPr>
        <p:spPr/>
        <p:txBody>
          <a:bodyPr/>
          <a:lstStyle/>
          <a:p>
            <a:r>
              <a:rPr lang="en-US" altLang="ja-JP"/>
              <a:t>【</a:t>
            </a:r>
            <a:r>
              <a:rPr lang="ja-JP" altLang="en-US"/>
              <a:t>企画提案書概要</a:t>
            </a:r>
            <a:r>
              <a:rPr lang="en-US" altLang="ja-JP"/>
              <a:t>】</a:t>
            </a:r>
            <a:br>
              <a:rPr lang="en-US" altLang="ja-JP"/>
            </a:br>
            <a:r>
              <a:rPr lang="en-US" altLang="ja-JP" b="1"/>
              <a:t>XXXXXX</a:t>
            </a:r>
            <a:r>
              <a:rPr lang="ja-JP" altLang="en-US"/>
              <a:t>（プロジェクト名を記載）</a:t>
            </a:r>
            <a:endParaRPr kumimoji="1" lang="ja-JP" altLang="en-US"/>
          </a:p>
        </p:txBody>
      </p:sp>
      <p:sp>
        <p:nvSpPr>
          <p:cNvPr id="8" name="AutoShape 10">
            <a:extLst>
              <a:ext uri="{FF2B5EF4-FFF2-40B4-BE49-F238E27FC236}">
                <a16:creationId xmlns:a16="http://schemas.microsoft.com/office/drawing/2014/main" id="{0E82E6D8-635C-4D6C-B46B-8D4FAF1080F2}"/>
              </a:ext>
            </a:extLst>
          </p:cNvPr>
          <p:cNvSpPr>
            <a:spLocks noChangeArrowheads="1"/>
          </p:cNvSpPr>
          <p:nvPr/>
        </p:nvSpPr>
        <p:spPr bwMode="auto">
          <a:xfrm>
            <a:off x="7642155" y="1047664"/>
            <a:ext cx="4175106" cy="438810"/>
          </a:xfrm>
          <a:prstGeom prst="rect">
            <a:avLst/>
          </a:prstGeom>
          <a:solidFill>
            <a:schemeClr val="accent4">
              <a:lumMod val="20000"/>
              <a:lumOff val="80000"/>
            </a:schemeClr>
          </a:solidFill>
          <a:ln w="19050">
            <a:solidFill>
              <a:sysClr val="windowText" lastClr="000000"/>
            </a:solidFill>
            <a:round/>
            <a:headEnd/>
            <a:tailEnd/>
          </a:ln>
          <a:effectLst/>
        </p:spPr>
        <p:txBody>
          <a:bodyPr anchor="ctr"/>
          <a:lstStyle/>
          <a:p>
            <a:pPr defTabSz="457200">
              <a:spcBef>
                <a:spcPts val="600"/>
              </a:spcBef>
            </a:pPr>
            <a:r>
              <a:rPr kumimoji="0" lang="ja-JP" altLang="en-US" sz="1400" kern="0">
                <a:solidFill>
                  <a:prstClr val="black"/>
                </a:solidFill>
                <a:latin typeface="Meiryo UI" panose="020B0604030504040204" pitchFamily="50" charset="-128"/>
                <a:ea typeface="Meiryo UI"/>
              </a:rPr>
              <a:t>各行記入ください</a:t>
            </a:r>
            <a:endParaRPr kumimoji="0" lang="en-US" altLang="ja-JP" sz="1400" kern="0">
              <a:solidFill>
                <a:prstClr val="black"/>
              </a:solidFill>
              <a:latin typeface="Meiryo UI" panose="020B0604030504040204" pitchFamily="50" charset="-128"/>
              <a:ea typeface="Meiryo UI"/>
            </a:endParaRPr>
          </a:p>
        </p:txBody>
      </p:sp>
      <p:sp>
        <p:nvSpPr>
          <p:cNvPr id="9" name="AutoShape 10">
            <a:extLst>
              <a:ext uri="{FF2B5EF4-FFF2-40B4-BE49-F238E27FC236}">
                <a16:creationId xmlns:a16="http://schemas.microsoft.com/office/drawing/2014/main" id="{0E82E6D8-635C-4D6C-B46B-8D4FAF1080F2}"/>
              </a:ext>
            </a:extLst>
          </p:cNvPr>
          <p:cNvSpPr>
            <a:spLocks noChangeArrowheads="1"/>
          </p:cNvSpPr>
          <p:nvPr/>
        </p:nvSpPr>
        <p:spPr bwMode="auto">
          <a:xfrm>
            <a:off x="4489622" y="321275"/>
            <a:ext cx="5077097" cy="461319"/>
          </a:xfrm>
          <a:prstGeom prst="roundRect">
            <a:avLst>
              <a:gd name="adj" fmla="val 0"/>
            </a:avLst>
          </a:prstGeom>
          <a:solidFill>
            <a:schemeClr val="accent4">
              <a:lumMod val="20000"/>
              <a:lumOff val="80000"/>
            </a:schemeClr>
          </a:solidFill>
          <a:ln w="19050">
            <a:solidFill>
              <a:sysClr val="windowText" lastClr="000000"/>
            </a:solidFill>
            <a:round/>
            <a:headEnd/>
            <a:tailEnd/>
          </a:ln>
          <a:effectLst/>
        </p:spPr>
        <p:txBody>
          <a:bodyPr anchor="ctr"/>
          <a:lstStyle/>
          <a:p>
            <a:pPr defTabSz="457200">
              <a:spcBef>
                <a:spcPts val="600"/>
              </a:spcBef>
            </a:pPr>
            <a:r>
              <a:rPr kumimoji="0" lang="ja-JP" altLang="en-US" sz="1400" kern="0">
                <a:solidFill>
                  <a:prstClr val="black"/>
                </a:solidFill>
                <a:latin typeface="Meiryo UI" panose="020B0604030504040204" pitchFamily="50" charset="-128"/>
                <a:ea typeface="Meiryo UI"/>
              </a:rPr>
              <a:t>表紙と同じ応募事業名（プロジェクト名）を記載ください　</a:t>
            </a:r>
            <a:endParaRPr kumimoji="0" lang="en-US" altLang="ja-JP" sz="1400" kern="0">
              <a:solidFill>
                <a:prstClr val="black"/>
              </a:solidFill>
              <a:latin typeface="Meiryo UI" panose="020B0604030504040204" pitchFamily="50" charset="-128"/>
              <a:ea typeface="Meiryo UI"/>
            </a:endParaRPr>
          </a:p>
        </p:txBody>
      </p:sp>
    </p:spTree>
    <p:extLst>
      <p:ext uri="{BB962C8B-B14F-4D97-AF65-F5344CB8AC3E}">
        <p14:creationId xmlns:p14="http://schemas.microsoft.com/office/powerpoint/2010/main" val="18681900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7786455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ご作成にあたっての留意事項</a:t>
            </a:r>
            <a:br>
              <a:rPr lang="en-US" altLang="ja-JP"/>
            </a:br>
            <a:endParaRPr kumimoji="1" lang="ja-JP" altLang="en-US"/>
          </a:p>
        </p:txBody>
      </p:sp>
      <p:sp>
        <p:nvSpPr>
          <p:cNvPr id="5" name="Rectangle 3">
            <a:extLst>
              <a:ext uri="{FF2B5EF4-FFF2-40B4-BE49-F238E27FC236}">
                <a16:creationId xmlns:a16="http://schemas.microsoft.com/office/drawing/2014/main" id="{4D3BC563-C34E-4D4D-B5D0-446C3E7D1EEB}"/>
              </a:ext>
            </a:extLst>
          </p:cNvPr>
          <p:cNvSpPr>
            <a:spLocks noChangeArrowheads="1"/>
          </p:cNvSpPr>
          <p:nvPr/>
        </p:nvSpPr>
        <p:spPr bwMode="auto">
          <a:xfrm>
            <a:off x="371475" y="1016754"/>
            <a:ext cx="11434444" cy="5474357"/>
          </a:xfrm>
          <a:prstGeom prst="rect">
            <a:avLst/>
          </a:prstGeom>
          <a:solidFill>
            <a:schemeClr val="accent4">
              <a:lumMod val="20000"/>
              <a:lumOff val="80000"/>
            </a:schemeClr>
          </a:solidFill>
          <a:ln w="19050">
            <a:solidFill>
              <a:sysClr val="windowText" lastClr="000000"/>
            </a:solidFill>
            <a:round/>
            <a:headEnd/>
            <a:tailEnd/>
          </a:ln>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n"/>
              <a:tabLst/>
              <a:defRPr/>
            </a:pPr>
            <a:r>
              <a:rPr kumimoji="0" lang="ja-JP" altLang="en-US" sz="1400" b="1"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使用ソフト・枚数</a:t>
            </a:r>
            <a:endParaRPr kumimoji="0" lang="en-US" altLang="ja-JP" sz="1400" b="1"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Microsoft PowerPoint</a:t>
            </a: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横置きで表紙を含め</a:t>
            </a:r>
            <a:r>
              <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25</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頁以内（適宜頁を増やして作成して下さい）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n"/>
              <a:tabLst/>
              <a:defRPr/>
            </a:pPr>
            <a:r>
              <a:rPr kumimoji="0" lang="ja-JP" altLang="en-US" sz="1400" b="1"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ファイルサイズ</a:t>
            </a:r>
            <a:endParaRPr kumimoji="0" lang="en-US" altLang="ja-JP" sz="1400" b="1"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30MB</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まで　</a:t>
            </a:r>
            <a:r>
              <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 別添の補足資料含む</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n"/>
              <a:tabLst/>
              <a:defRPr/>
            </a:pPr>
            <a:r>
              <a:rPr kumimoji="0" lang="ja-JP" altLang="en-US" sz="1400" b="1"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フォーマット</a:t>
            </a:r>
            <a:endParaRPr kumimoji="0" lang="en-US" altLang="ja-JP" sz="1400" b="1"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可能な範囲で本フォーマットをご活用ください。</a:t>
            </a:r>
            <a:br>
              <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b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個別スライドの体裁・レイアウトは任意としますが、各スライドに記載されている項目及び図示された内容を踏まえてご作成ください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水色の図形で囲まれた指示文は、記載にあたって留意すべき事項を付記したものです。ご提出時には本ページを含めて削除してください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本フォーマット以外を追加で使用されたい場合、記載事項のどの事項に対応する内容か分かるよう、番号等で対応関係を明確に示してください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2857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n"/>
              <a:tabLst/>
              <a:defRPr/>
            </a:pPr>
            <a:r>
              <a:rPr kumimoji="0" lang="ja-JP" altLang="en-US" sz="1400" b="1"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表現内容</a:t>
            </a: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スライド内本文の文字の大きさは</a:t>
            </a:r>
            <a:r>
              <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12-18pt </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を目安とし、フォントは可能な限り統一してください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第三者が読んで内容が把握できるレベルでの表現を心がけて下さい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図表やイメージ、写真等を活用することで内容の具体性や視認性を高めて下さい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定量的に記載できるものについては、定量的に記載することに努めてください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n"/>
              <a:tabLst/>
              <a:defRPr/>
            </a:pPr>
            <a:r>
              <a:rPr kumimoji="0" lang="ja-JP" altLang="en-US" sz="1400" b="1"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その他</a:t>
            </a:r>
            <a:endParaRPr kumimoji="0" lang="en-US" altLang="ja-JP" sz="1400" b="1"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東京都および環境公社による選定結果のプレスリリース等において本資料を使用させていただく可能性がございます</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kern="0">
                <a:solidFill>
                  <a:srgbClr val="000000"/>
                </a:solidFill>
                <a:latin typeface="Meiryo UI" panose="020B0604030504040204" pitchFamily="50" charset="-128"/>
                <a:ea typeface="Meiryo UI"/>
              </a:rPr>
              <a:t>フォーマットの右上に評価観点・基準のうち、どの項目に該当し得るかをできる限りお示しください</a:t>
            </a:r>
            <a:br>
              <a:rPr kumimoji="0" lang="en-US" altLang="ja-JP" sz="1400" kern="0">
                <a:solidFill>
                  <a:srgbClr val="000000"/>
                </a:solidFill>
                <a:latin typeface="Meiryo UI" panose="020B0604030504040204" pitchFamily="50" charset="-128"/>
                <a:ea typeface="Meiryo UI"/>
              </a:rPr>
            </a:b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ページで複数項目を纏めて記載いただいても問題ございません</a:t>
            </a:r>
            <a:endParaRPr kumimoji="0" lang="en-US" altLang="ja-JP" sz="1400" kern="0">
              <a:solidFill>
                <a:srgbClr val="000000"/>
              </a:solidFill>
              <a:latin typeface="Meiryo UI" panose="020B0604030504040204" pitchFamily="50" charset="-128"/>
              <a:ea typeface="Meiryo UI"/>
            </a:endParaRPr>
          </a:p>
        </p:txBody>
      </p:sp>
    </p:spTree>
    <p:extLst>
      <p:ext uri="{BB962C8B-B14F-4D97-AF65-F5344CB8AC3E}">
        <p14:creationId xmlns:p14="http://schemas.microsoft.com/office/powerpoint/2010/main" val="10615825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578BAFE3-37C2-6090-AA7E-E4C4A54FA758}"/>
              </a:ext>
            </a:extLst>
          </p:cNvPr>
          <p:cNvGraphicFramePr>
            <a:graphicFrameLocks noChangeAspect="1"/>
          </p:cNvGraphicFramePr>
          <p:nvPr>
            <p:custDataLst>
              <p:tags r:id="rId1"/>
            </p:custDataLst>
            <p:extLst>
              <p:ext uri="{D42A27DB-BD31-4B8C-83A1-F6EECF244321}">
                <p14:modId xmlns:p14="http://schemas.microsoft.com/office/powerpoint/2010/main" val="268704843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624" imgH="623" progId="TCLayout.ActiveDocument.1">
                  <p:embed/>
                </p:oleObj>
              </mc:Choice>
              <mc:Fallback>
                <p:oleObj name="think-cell スライド" r:id="rId3" imgW="624" imgH="623" progId="TCLayout.ActiveDocument.1">
                  <p:embed/>
                  <p:pic>
                    <p:nvPicPr>
                      <p:cNvPr id="4" name="think-cell data - do not delete" hidden="1">
                        <a:extLst>
                          <a:ext uri="{FF2B5EF4-FFF2-40B4-BE49-F238E27FC236}">
                            <a16:creationId xmlns:a16="http://schemas.microsoft.com/office/drawing/2014/main" id="{578BAFE3-37C2-6090-AA7E-E4C4A54FA75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タイトル 1"/>
          <p:cNvSpPr>
            <a:spLocks noGrp="1"/>
          </p:cNvSpPr>
          <p:nvPr>
            <p:ph type="title"/>
          </p:nvPr>
        </p:nvSpPr>
        <p:spPr/>
        <p:txBody>
          <a:bodyPr vert="horz"/>
          <a:lstStyle/>
          <a:p>
            <a:r>
              <a:rPr lang="en-US" altLang="ja-JP"/>
              <a:t>【0. </a:t>
            </a:r>
            <a:r>
              <a:rPr lang="ja-JP" altLang="en-US"/>
              <a:t>基本情報</a:t>
            </a:r>
            <a:r>
              <a:rPr lang="en-US" altLang="ja-JP"/>
              <a:t>】</a:t>
            </a:r>
            <a:br>
              <a:rPr lang="en-US" altLang="ja-JP"/>
            </a:br>
            <a:endParaRPr kumimoji="1" lang="ja-JP" altLang="en-US"/>
          </a:p>
        </p:txBody>
      </p:sp>
      <p:graphicFrame>
        <p:nvGraphicFramePr>
          <p:cNvPr id="16" name="Table 1">
            <a:extLst>
              <a:ext uri="{FF2B5EF4-FFF2-40B4-BE49-F238E27FC236}">
                <a16:creationId xmlns:a16="http://schemas.microsoft.com/office/drawing/2014/main" id="{06186504-EAB4-4416-96D5-59909DCBF290}"/>
              </a:ext>
            </a:extLst>
          </p:cNvPr>
          <p:cNvGraphicFramePr>
            <a:graphicFrameLocks noGrp="1"/>
          </p:cNvGraphicFramePr>
          <p:nvPr>
            <p:extLst>
              <p:ext uri="{D42A27DB-BD31-4B8C-83A1-F6EECF244321}">
                <p14:modId xmlns:p14="http://schemas.microsoft.com/office/powerpoint/2010/main" val="4269314017"/>
              </p:ext>
            </p:extLst>
          </p:nvPr>
        </p:nvGraphicFramePr>
        <p:xfrm>
          <a:off x="371475" y="1584963"/>
          <a:ext cx="11450411" cy="4652324"/>
        </p:xfrm>
        <a:graphic>
          <a:graphicData uri="http://schemas.openxmlformats.org/drawingml/2006/table">
            <a:tbl>
              <a:tblPr firstRow="1" firstCol="1" bandRow="1"/>
              <a:tblGrid>
                <a:gridCol w="2534693">
                  <a:extLst>
                    <a:ext uri="{9D8B030D-6E8A-4147-A177-3AD203B41FA5}">
                      <a16:colId xmlns:a16="http://schemas.microsoft.com/office/drawing/2014/main" val="2758532071"/>
                    </a:ext>
                  </a:extLst>
                </a:gridCol>
                <a:gridCol w="8915718">
                  <a:extLst>
                    <a:ext uri="{9D8B030D-6E8A-4147-A177-3AD203B41FA5}">
                      <a16:colId xmlns:a16="http://schemas.microsoft.com/office/drawing/2014/main" val="3074038869"/>
                    </a:ext>
                  </a:extLst>
                </a:gridCol>
              </a:tblGrid>
              <a:tr h="322260">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altLang="en-US" sz="1200" kern="100">
                          <a:effectLst/>
                          <a:latin typeface="Meiryo UI" panose="020B0604030504040204" pitchFamily="50" charset="-128"/>
                          <a:ea typeface="Meiryo UI" panose="020B0604030504040204" pitchFamily="50" charset="-128"/>
                        </a:rPr>
                        <a:t>項目</a:t>
                      </a:r>
                      <a:endParaRPr lang="ja-JP" sz="120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l"/>
                      <a:r>
                        <a:rPr lang="ja-JP" altLang="en-US" sz="1200" kern="100">
                          <a:effectLst/>
                          <a:latin typeface="Meiryo UI" panose="020B0604030504040204" pitchFamily="50" charset="-128"/>
                          <a:ea typeface="Meiryo UI" panose="020B0604030504040204" pitchFamily="50" charset="-128"/>
                        </a:rPr>
                        <a:t>内容</a:t>
                      </a:r>
                      <a:r>
                        <a:rPr lang="en-US" sz="1200" kern="100">
                          <a:effectLst/>
                          <a:latin typeface="Meiryo UI" panose="020B0604030504040204" pitchFamily="50" charset="-128"/>
                          <a:ea typeface="Meiryo UI" panose="020B0604030504040204" pitchFamily="50" charset="-128"/>
                        </a:rPr>
                        <a:t> </a:t>
                      </a:r>
                      <a:endParaRPr lang="ja-JP" sz="120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bg1">
                        <a:lumMod val="50000"/>
                      </a:schemeClr>
                    </a:solidFill>
                  </a:tcPr>
                </a:tc>
                <a:extLst>
                  <a:ext uri="{0D108BD9-81ED-4DB2-BD59-A6C34878D82A}">
                    <a16:rowId xmlns:a16="http://schemas.microsoft.com/office/drawing/2014/main" val="1599478726"/>
                  </a:ext>
                </a:extLst>
              </a:tr>
              <a:tr h="367184">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altLang="en-US" sz="1200" kern="100">
                          <a:effectLst/>
                          <a:latin typeface="Meiryo UI" panose="020B0604030504040204" pitchFamily="50" charset="-128"/>
                          <a:ea typeface="Meiryo UI" panose="020B0604030504040204" pitchFamily="50" charset="-128"/>
                        </a:rPr>
                        <a:t>企業名</a:t>
                      </a:r>
                      <a:endParaRPr lang="ja-JP" sz="120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endParaRPr lang="ja-JP" sz="120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4241100732"/>
                  </a:ext>
                </a:extLst>
              </a:tr>
              <a:tr h="367184">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kumimoji="1" lang="ja-JP" altLang="en-US" sz="1200" b="1" kern="100">
                          <a:solidFill>
                            <a:schemeClr val="bg1"/>
                          </a:solidFill>
                          <a:effectLst/>
                          <a:latin typeface="Meiryo UI" panose="020B0604030504040204" pitchFamily="50" charset="-128"/>
                          <a:ea typeface="Meiryo UI" panose="020B0604030504040204" pitchFamily="50" charset="-128"/>
                          <a:cs typeface="+mn-cs"/>
                        </a:rPr>
                        <a:t>部署・</a:t>
                      </a:r>
                      <a:r>
                        <a:rPr lang="ja-JP" sz="1200" kern="100">
                          <a:solidFill>
                            <a:schemeClr val="bg1"/>
                          </a:solidFill>
                          <a:effectLst/>
                          <a:latin typeface="Meiryo UI" panose="020B0604030504040204" pitchFamily="50" charset="-128"/>
                          <a:ea typeface="Meiryo UI" panose="020B0604030504040204" pitchFamily="50" charset="-128"/>
                        </a:rPr>
                        <a:t>代表者名</a:t>
                      </a:r>
                      <a:endParaRPr lang="ja-JP" sz="1200" kern="100">
                        <a:solidFill>
                          <a:schemeClr val="bg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en-US" sz="1200" kern="100">
                          <a:effectLst/>
                          <a:latin typeface="Meiryo UI" panose="020B0604030504040204" pitchFamily="50" charset="-128"/>
                          <a:ea typeface="Meiryo UI" panose="020B0604030504040204" pitchFamily="50" charset="-128"/>
                        </a:rPr>
                        <a:t> </a:t>
                      </a:r>
                      <a:endParaRPr lang="ja-JP" sz="120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060338509"/>
                  </a:ext>
                </a:extLst>
              </a:tr>
              <a:tr h="367184">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en-US" sz="1200" kern="100">
                          <a:effectLst/>
                          <a:latin typeface="Meiryo UI" panose="020B0604030504040204" pitchFamily="50" charset="-128"/>
                          <a:ea typeface="Meiryo UI" panose="020B0604030504040204" pitchFamily="50" charset="-128"/>
                        </a:rPr>
                        <a:t>URL</a:t>
                      </a:r>
                      <a:endParaRPr lang="ja-JP" sz="120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en-US" sz="1200" kern="100">
                          <a:effectLst/>
                          <a:latin typeface="Meiryo UI" panose="020B0604030504040204" pitchFamily="50" charset="-128"/>
                          <a:ea typeface="Meiryo UI" panose="020B0604030504040204" pitchFamily="50" charset="-128"/>
                        </a:rPr>
                        <a:t> </a:t>
                      </a:r>
                      <a:endParaRPr lang="ja-JP" sz="120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415600004"/>
                  </a:ext>
                </a:extLst>
              </a:tr>
              <a:tr h="458300">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sz="1200" kern="100">
                          <a:effectLst/>
                          <a:latin typeface="Meiryo UI" panose="020B0604030504040204" pitchFamily="50" charset="-128"/>
                          <a:ea typeface="Meiryo UI" panose="020B0604030504040204" pitchFamily="50" charset="-128"/>
                        </a:rPr>
                        <a:t>所在地</a:t>
                      </a:r>
                      <a:endParaRPr lang="ja-JP" sz="120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ja-JP" sz="1200" kern="100">
                          <a:effectLst/>
                          <a:latin typeface="Meiryo UI" panose="020B0604030504040204" pitchFamily="50" charset="-128"/>
                          <a:ea typeface="Meiryo UI" panose="020B0604030504040204" pitchFamily="50" charset="-128"/>
                        </a:rPr>
                        <a:t>〒</a:t>
                      </a:r>
                      <a:endParaRPr lang="ja-JP" sz="1200" kern="100">
                        <a:solidFill>
                          <a:schemeClr val="tx1"/>
                        </a:solidFill>
                        <a:effectLst/>
                        <a:latin typeface="Meiryo UI" panose="020B0604030504040204" pitchFamily="50" charset="-128"/>
                        <a:ea typeface="Meiryo UI" panose="020B0604030504040204" pitchFamily="50" charset="-128"/>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2669514153"/>
                  </a:ext>
                </a:extLst>
              </a:tr>
              <a:tr h="367184">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sz="1200" kern="100">
                          <a:effectLst/>
                          <a:latin typeface="Meiryo UI" panose="020B0604030504040204" pitchFamily="50" charset="-128"/>
                          <a:ea typeface="Meiryo UI" panose="020B0604030504040204" pitchFamily="50" charset="-128"/>
                        </a:rPr>
                        <a:t>創業年</a:t>
                      </a:r>
                      <a:r>
                        <a:rPr lang="ja-JP" altLang="en-US" sz="1200" kern="100">
                          <a:effectLst/>
                          <a:latin typeface="Meiryo UI" panose="020B0604030504040204" pitchFamily="50" charset="-128"/>
                          <a:ea typeface="Meiryo UI" panose="020B0604030504040204" pitchFamily="50" charset="-128"/>
                        </a:rPr>
                        <a:t>月</a:t>
                      </a:r>
                      <a:endParaRPr lang="ja-JP" sz="120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en-US" sz="1200" kern="100">
                          <a:effectLst/>
                          <a:latin typeface="Meiryo UI" panose="020B0604030504040204" pitchFamily="50" charset="-128"/>
                          <a:ea typeface="Meiryo UI" panose="020B0604030504040204" pitchFamily="50" charset="-128"/>
                        </a:rPr>
                        <a:t> </a:t>
                      </a:r>
                      <a:endParaRPr lang="ja-JP" sz="120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2441835451"/>
                  </a:ext>
                </a:extLst>
              </a:tr>
              <a:tr h="367184">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just"/>
                      <a:r>
                        <a:rPr lang="ja-JP" sz="1200" kern="100">
                          <a:effectLst/>
                          <a:latin typeface="Meiryo UI" panose="020B0604030504040204" pitchFamily="50" charset="-128"/>
                          <a:ea typeface="Meiryo UI" panose="020B0604030504040204" pitchFamily="50" charset="-128"/>
                        </a:rPr>
                        <a:t>売上高</a:t>
                      </a:r>
                      <a:endParaRPr lang="ja-JP" sz="120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just"/>
                      <a:r>
                        <a:rPr lang="ja-JP" sz="1200" kern="100">
                          <a:effectLst/>
                          <a:latin typeface="Meiryo UI" panose="020B0604030504040204" pitchFamily="50" charset="-128"/>
                          <a:ea typeface="Meiryo UI" panose="020B0604030504040204" pitchFamily="50" charset="-128"/>
                        </a:rPr>
                        <a:t>※直近決算期の売上を記載下さい</a:t>
                      </a:r>
                    </a:p>
                    <a:p>
                      <a:pPr algn="just"/>
                      <a:r>
                        <a:rPr lang="en-US" sz="1200" kern="100">
                          <a:effectLst/>
                          <a:latin typeface="Meiryo UI" panose="020B0604030504040204" pitchFamily="50" charset="-128"/>
                          <a:ea typeface="Meiryo UI" panose="020B0604030504040204" pitchFamily="50" charset="-128"/>
                        </a:rPr>
                        <a:t> </a:t>
                      </a:r>
                      <a:endParaRPr lang="ja-JP" sz="120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4123286111"/>
                  </a:ext>
                </a:extLst>
              </a:tr>
              <a:tr h="1378784">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l"/>
                      <a:r>
                        <a:rPr lang="ja-JP" sz="1200" kern="100">
                          <a:effectLst/>
                          <a:latin typeface="Meiryo UI" panose="020B0604030504040204" pitchFamily="50" charset="-128"/>
                          <a:ea typeface="Meiryo UI" panose="020B0604030504040204" pitchFamily="50" charset="-128"/>
                        </a:rPr>
                        <a:t>事業概要</a:t>
                      </a:r>
                      <a:endParaRPr lang="ja-JP" sz="120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l"/>
                      <a:endParaRPr lang="ja-JP" sz="1200" kern="100">
                        <a:solidFill>
                          <a:schemeClr val="tx1"/>
                        </a:solidFill>
                        <a:effectLst/>
                        <a:latin typeface="Meiryo UI" panose="020B0604030504040204" pitchFamily="50" charset="-128"/>
                        <a:ea typeface="Meiryo UI" panose="020B0604030504040204" pitchFamily="50" charset="-128"/>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40000"/>
                      </a:srgbClr>
                    </a:solidFill>
                  </a:tcPr>
                </a:tc>
                <a:extLst>
                  <a:ext uri="{0D108BD9-81ED-4DB2-BD59-A6C34878D82A}">
                    <a16:rowId xmlns:a16="http://schemas.microsoft.com/office/drawing/2014/main" val="3948170239"/>
                  </a:ext>
                </a:extLst>
              </a:tr>
              <a:tr h="657060">
                <a:tc>
                  <a:txBody>
                    <a:bodyPr/>
                    <a:lstStyle>
                      <a:lvl1pPr marL="0" algn="l" defTabSz="609555" rtl="0" eaLnBrk="1" latinLnBrk="0" hangingPunct="1">
                        <a:defRPr kumimoji="1" sz="2400" b="1" kern="1200">
                          <a:solidFill>
                            <a:schemeClr val="lt1"/>
                          </a:solidFill>
                          <a:latin typeface="Calibri" panose="020F0502020204030204"/>
                        </a:defRPr>
                      </a:lvl1pPr>
                      <a:lvl2pPr marL="609555" algn="l" defTabSz="609555" rtl="0" eaLnBrk="1" latinLnBrk="0" hangingPunct="1">
                        <a:defRPr kumimoji="1" sz="2400" b="1" kern="1200">
                          <a:solidFill>
                            <a:schemeClr val="lt1"/>
                          </a:solidFill>
                          <a:latin typeface="Calibri" panose="020F0502020204030204"/>
                        </a:defRPr>
                      </a:lvl2pPr>
                      <a:lvl3pPr marL="1219110" algn="l" defTabSz="609555" rtl="0" eaLnBrk="1" latinLnBrk="0" hangingPunct="1">
                        <a:defRPr kumimoji="1" sz="2400" b="1" kern="1200">
                          <a:solidFill>
                            <a:schemeClr val="lt1"/>
                          </a:solidFill>
                          <a:latin typeface="Calibri" panose="020F0502020204030204"/>
                        </a:defRPr>
                      </a:lvl3pPr>
                      <a:lvl4pPr marL="1828664" algn="l" defTabSz="609555" rtl="0" eaLnBrk="1" latinLnBrk="0" hangingPunct="1">
                        <a:defRPr kumimoji="1" sz="2400" b="1" kern="1200">
                          <a:solidFill>
                            <a:schemeClr val="lt1"/>
                          </a:solidFill>
                          <a:latin typeface="Calibri" panose="020F0502020204030204"/>
                        </a:defRPr>
                      </a:lvl4pPr>
                      <a:lvl5pPr marL="2438218" algn="l" defTabSz="609555" rtl="0" eaLnBrk="1" latinLnBrk="0" hangingPunct="1">
                        <a:defRPr kumimoji="1" sz="2400" b="1" kern="1200">
                          <a:solidFill>
                            <a:schemeClr val="lt1"/>
                          </a:solidFill>
                          <a:latin typeface="Calibri" panose="020F0502020204030204"/>
                        </a:defRPr>
                      </a:lvl5pPr>
                      <a:lvl6pPr marL="3047772" algn="l" defTabSz="609555" rtl="0" eaLnBrk="1" latinLnBrk="0" hangingPunct="1">
                        <a:defRPr kumimoji="1" sz="2400" b="1" kern="1200">
                          <a:solidFill>
                            <a:schemeClr val="lt1"/>
                          </a:solidFill>
                          <a:latin typeface="Calibri" panose="020F0502020204030204"/>
                        </a:defRPr>
                      </a:lvl6pPr>
                      <a:lvl7pPr marL="3657327" algn="l" defTabSz="609555" rtl="0" eaLnBrk="1" latinLnBrk="0" hangingPunct="1">
                        <a:defRPr kumimoji="1" sz="2400" b="1" kern="1200">
                          <a:solidFill>
                            <a:schemeClr val="lt1"/>
                          </a:solidFill>
                          <a:latin typeface="Calibri" panose="020F0502020204030204"/>
                        </a:defRPr>
                      </a:lvl7pPr>
                      <a:lvl8pPr marL="4266880" algn="l" defTabSz="609555" rtl="0" eaLnBrk="1" latinLnBrk="0" hangingPunct="1">
                        <a:defRPr kumimoji="1" sz="2400" b="1" kern="1200">
                          <a:solidFill>
                            <a:schemeClr val="lt1"/>
                          </a:solidFill>
                          <a:latin typeface="Calibri" panose="020F0502020204030204"/>
                        </a:defRPr>
                      </a:lvl8pPr>
                      <a:lvl9pPr marL="4876435" algn="l" defTabSz="609555" rtl="0" eaLnBrk="1" latinLnBrk="0" hangingPunct="1">
                        <a:defRPr kumimoji="1" sz="2400" b="1" kern="1200">
                          <a:solidFill>
                            <a:schemeClr val="lt1"/>
                          </a:solidFill>
                          <a:latin typeface="Calibri" panose="020F0502020204030204"/>
                        </a:defRPr>
                      </a:lvl9pPr>
                    </a:lstStyle>
                    <a:p>
                      <a:pPr algn="l"/>
                      <a:r>
                        <a:rPr lang="ja-JP" altLang="en-US" sz="1200" kern="100">
                          <a:effectLst/>
                          <a:latin typeface="Meiryo UI" panose="020B0604030504040204" pitchFamily="50" charset="-128"/>
                          <a:ea typeface="Meiryo UI" panose="020B0604030504040204" pitchFamily="50" charset="-128"/>
                        </a:rPr>
                        <a:t>連絡担当窓口</a:t>
                      </a:r>
                      <a:endParaRPr lang="ja-JP" sz="1200" kern="10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50000"/>
                      </a:schemeClr>
                    </a:solidFill>
                  </a:tcPr>
                </a:tc>
                <a:tc>
                  <a:txBody>
                    <a:bodyPr/>
                    <a:lstStyle>
                      <a:lvl1pPr marL="0" algn="l" defTabSz="609555" rtl="0" eaLnBrk="1" latinLnBrk="0" hangingPunct="1">
                        <a:defRPr kumimoji="1" sz="2400" kern="1200">
                          <a:solidFill>
                            <a:schemeClr val="dk1"/>
                          </a:solidFill>
                          <a:latin typeface="Calibri" panose="020F0502020204030204"/>
                        </a:defRPr>
                      </a:lvl1pPr>
                      <a:lvl2pPr marL="609555" algn="l" defTabSz="609555" rtl="0" eaLnBrk="1" latinLnBrk="0" hangingPunct="1">
                        <a:defRPr kumimoji="1" sz="2400" kern="1200">
                          <a:solidFill>
                            <a:schemeClr val="dk1"/>
                          </a:solidFill>
                          <a:latin typeface="Calibri" panose="020F0502020204030204"/>
                        </a:defRPr>
                      </a:lvl2pPr>
                      <a:lvl3pPr marL="1219110" algn="l" defTabSz="609555" rtl="0" eaLnBrk="1" latinLnBrk="0" hangingPunct="1">
                        <a:defRPr kumimoji="1" sz="2400" kern="1200">
                          <a:solidFill>
                            <a:schemeClr val="dk1"/>
                          </a:solidFill>
                          <a:latin typeface="Calibri" panose="020F0502020204030204"/>
                        </a:defRPr>
                      </a:lvl3pPr>
                      <a:lvl4pPr marL="1828664" algn="l" defTabSz="609555" rtl="0" eaLnBrk="1" latinLnBrk="0" hangingPunct="1">
                        <a:defRPr kumimoji="1" sz="2400" kern="1200">
                          <a:solidFill>
                            <a:schemeClr val="dk1"/>
                          </a:solidFill>
                          <a:latin typeface="Calibri" panose="020F0502020204030204"/>
                        </a:defRPr>
                      </a:lvl4pPr>
                      <a:lvl5pPr marL="2438218" algn="l" defTabSz="609555" rtl="0" eaLnBrk="1" latinLnBrk="0" hangingPunct="1">
                        <a:defRPr kumimoji="1" sz="2400" kern="1200">
                          <a:solidFill>
                            <a:schemeClr val="dk1"/>
                          </a:solidFill>
                          <a:latin typeface="Calibri" panose="020F0502020204030204"/>
                        </a:defRPr>
                      </a:lvl5pPr>
                      <a:lvl6pPr marL="3047772" algn="l" defTabSz="609555" rtl="0" eaLnBrk="1" latinLnBrk="0" hangingPunct="1">
                        <a:defRPr kumimoji="1" sz="2400" kern="1200">
                          <a:solidFill>
                            <a:schemeClr val="dk1"/>
                          </a:solidFill>
                          <a:latin typeface="Calibri" panose="020F0502020204030204"/>
                        </a:defRPr>
                      </a:lvl6pPr>
                      <a:lvl7pPr marL="3657327" algn="l" defTabSz="609555" rtl="0" eaLnBrk="1" latinLnBrk="0" hangingPunct="1">
                        <a:defRPr kumimoji="1" sz="2400" kern="1200">
                          <a:solidFill>
                            <a:schemeClr val="dk1"/>
                          </a:solidFill>
                          <a:latin typeface="Calibri" panose="020F0502020204030204"/>
                        </a:defRPr>
                      </a:lvl7pPr>
                      <a:lvl8pPr marL="4266880" algn="l" defTabSz="609555" rtl="0" eaLnBrk="1" latinLnBrk="0" hangingPunct="1">
                        <a:defRPr kumimoji="1" sz="2400" kern="1200">
                          <a:solidFill>
                            <a:schemeClr val="dk1"/>
                          </a:solidFill>
                          <a:latin typeface="Calibri" panose="020F0502020204030204"/>
                        </a:defRPr>
                      </a:lvl8pPr>
                      <a:lvl9pPr marL="4876435" algn="l" defTabSz="609555" rtl="0" eaLnBrk="1" latinLnBrk="0" hangingPunct="1">
                        <a:defRPr kumimoji="1" sz="2400" kern="1200">
                          <a:solidFill>
                            <a:schemeClr val="dk1"/>
                          </a:solidFill>
                          <a:latin typeface="Calibri" panose="020F0502020204030204"/>
                        </a:defRPr>
                      </a:lvl9pPr>
                    </a:lstStyle>
                    <a:p>
                      <a:pPr algn="l"/>
                      <a:r>
                        <a:rPr lang="ja-JP" altLang="en-US" sz="1200" kern="100" dirty="0">
                          <a:effectLst/>
                          <a:latin typeface="Meiryo UI" panose="020B0604030504040204" pitchFamily="50" charset="-128"/>
                          <a:ea typeface="Meiryo UI" panose="020B0604030504040204" pitchFamily="50" charset="-128"/>
                        </a:rPr>
                        <a:t>（氏名）</a:t>
                      </a:r>
                      <a:endParaRPr lang="en-US" altLang="ja-JP" sz="1200" kern="100" dirty="0">
                        <a:effectLst/>
                        <a:latin typeface="Meiryo UI" panose="020B0604030504040204" pitchFamily="50" charset="-128"/>
                        <a:ea typeface="Meiryo UI" panose="020B0604030504040204" pitchFamily="50" charset="-128"/>
                      </a:endParaRPr>
                    </a:p>
                    <a:p>
                      <a:pPr algn="l"/>
                      <a:r>
                        <a:rPr lang="ja-JP" altLang="en-US" sz="1200" kern="100" dirty="0">
                          <a:effectLst/>
                          <a:latin typeface="Meiryo UI" panose="020B0604030504040204" pitchFamily="50" charset="-128"/>
                          <a:ea typeface="Meiryo UI" panose="020B0604030504040204" pitchFamily="50" charset="-128"/>
                        </a:rPr>
                        <a:t>（電話）</a:t>
                      </a:r>
                      <a:endParaRPr lang="en-US" altLang="ja-JP" sz="1200" kern="100" dirty="0">
                        <a:effectLst/>
                        <a:latin typeface="Meiryo UI" panose="020B0604030504040204" pitchFamily="50" charset="-128"/>
                        <a:ea typeface="Meiryo UI" panose="020B0604030504040204" pitchFamily="50" charset="-128"/>
                      </a:endParaRPr>
                    </a:p>
                    <a:p>
                      <a:pPr algn="l"/>
                      <a:r>
                        <a:rPr lang="ja-JP" altLang="en-US"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rPr>
                        <a:t>（メールアドレス）</a:t>
                      </a:r>
                      <a:endParaRPr lang="ja-JP" sz="12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txBody>
                  <a:tcPr marL="47754" marR="47754" marT="0" marB="0">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rgbClr val="A5A5A5">
                        <a:tint val="20000"/>
                      </a:srgbClr>
                    </a:solidFill>
                  </a:tcPr>
                </a:tc>
                <a:extLst>
                  <a:ext uri="{0D108BD9-81ED-4DB2-BD59-A6C34878D82A}">
                    <a16:rowId xmlns:a16="http://schemas.microsoft.com/office/drawing/2014/main" val="1472533324"/>
                  </a:ext>
                </a:extLst>
              </a:tr>
            </a:tbl>
          </a:graphicData>
        </a:graphic>
      </p:graphicFrame>
      <p:cxnSp>
        <p:nvCxnSpPr>
          <p:cNvPr id="17" name="直線コネクタ 10">
            <a:extLst>
              <a:ext uri="{FF2B5EF4-FFF2-40B4-BE49-F238E27FC236}">
                <a16:creationId xmlns:a16="http://schemas.microsoft.com/office/drawing/2014/main" id="{51BFE2A8-42A2-4E76-B629-FD38DA37B0E3}"/>
              </a:ext>
            </a:extLst>
          </p:cNvPr>
          <p:cNvCxnSpPr>
            <a:cxnSpLocks/>
          </p:cNvCxnSpPr>
          <p:nvPr/>
        </p:nvCxnSpPr>
        <p:spPr bwMode="auto">
          <a:xfrm>
            <a:off x="391045" y="1310777"/>
            <a:ext cx="11406821" cy="0"/>
          </a:xfrm>
          <a:prstGeom prst="line">
            <a:avLst/>
          </a:prstGeom>
          <a:solidFill>
            <a:sysClr val="window" lastClr="FFFFFF"/>
          </a:solidFill>
          <a:ln w="12700" cap="flat" cmpd="sng" algn="ctr">
            <a:solidFill>
              <a:sysClr val="windowText" lastClr="000000"/>
            </a:solidFill>
            <a:prstDash val="solid"/>
            <a:round/>
            <a:headEnd type="none" w="med" len="med"/>
            <a:tailEnd type="none" w="med" len="med"/>
          </a:ln>
          <a:effectLst/>
        </p:spPr>
      </p:cxnSp>
      <p:sp>
        <p:nvSpPr>
          <p:cNvPr id="18" name="Rectangle 5">
            <a:extLst>
              <a:ext uri="{FF2B5EF4-FFF2-40B4-BE49-F238E27FC236}">
                <a16:creationId xmlns:a16="http://schemas.microsoft.com/office/drawing/2014/main" id="{C5C97B81-32F3-4188-8BE7-4DFC82D2DD2E}"/>
              </a:ext>
            </a:extLst>
          </p:cNvPr>
          <p:cNvSpPr>
            <a:spLocks noChangeArrowheads="1"/>
          </p:cNvSpPr>
          <p:nvPr/>
        </p:nvSpPr>
        <p:spPr bwMode="auto">
          <a:xfrm>
            <a:off x="5065755" y="1205433"/>
            <a:ext cx="2057400" cy="216000"/>
          </a:xfrm>
          <a:prstGeom prst="rect">
            <a:avLst/>
          </a:prstGeom>
          <a:solidFill>
            <a:sysClr val="window" lastClr="FFFFFF"/>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457200" rtl="0" eaLnBrk="1" fontAlgn="auto" latinLnBrk="0" hangingPunct="1">
              <a:lnSpc>
                <a:spcPct val="100000"/>
              </a:lnSpc>
              <a:spcBef>
                <a:spcPct val="30000"/>
              </a:spcBef>
              <a:spcAft>
                <a:spcPts val="0"/>
              </a:spcAft>
              <a:buClrTx/>
              <a:buSzTx/>
              <a:buFontTx/>
              <a:buNone/>
              <a:tabLst/>
              <a:defRPr/>
            </a:pPr>
            <a:r>
              <a:rPr kumimoji="0" lang="ja-JP" altLang="en-US" sz="1400" b="1" kern="0">
                <a:solidFill>
                  <a:prstClr val="black"/>
                </a:solidFill>
                <a:latin typeface="Meiryo UI" panose="020B0604030504040204" pitchFamily="50" charset="-128"/>
                <a:ea typeface="Meiryo UI" panose="020B0604030504040204" pitchFamily="50" charset="-128"/>
              </a:rPr>
              <a:t>応募主体者</a:t>
            </a:r>
            <a:r>
              <a:rPr kumimoji="0" lang="ja-JP" altLang="en-US" sz="1400" b="1" i="0" u="none" strike="noStrike" kern="0" cap="none" spc="0" normalizeH="0" baseline="0" noProof="0">
                <a:ln>
                  <a:noFill/>
                </a:ln>
                <a:solidFill>
                  <a:prstClr val="black"/>
                </a:solidFill>
                <a:effectLst/>
                <a:uLnTx/>
                <a:uFillTx/>
                <a:latin typeface="Meiryo UI" panose="020B0604030504040204" pitchFamily="50" charset="-128"/>
                <a:ea typeface="Meiryo UI" panose="020B0604030504040204" pitchFamily="50" charset="-128"/>
                <a:cs typeface="+mn-cs"/>
              </a:rPr>
              <a:t>　基本情報</a:t>
            </a:r>
          </a:p>
        </p:txBody>
      </p:sp>
    </p:spTree>
    <p:extLst>
      <p:ext uri="{BB962C8B-B14F-4D97-AF65-F5344CB8AC3E}">
        <p14:creationId xmlns:p14="http://schemas.microsoft.com/office/powerpoint/2010/main" val="20145181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テキスト プレースホルダー 8">
            <a:extLst>
              <a:ext uri="{FF2B5EF4-FFF2-40B4-BE49-F238E27FC236}">
                <a16:creationId xmlns:a16="http://schemas.microsoft.com/office/drawing/2014/main" id="{5E35C589-D58B-3352-F520-C3F68294FB74}"/>
              </a:ext>
            </a:extLst>
          </p:cNvPr>
          <p:cNvSpPr>
            <a:spLocks noGrp="1"/>
          </p:cNvSpPr>
          <p:nvPr>
            <p:ph type="body" sz="quarter" idx="13"/>
          </p:nvPr>
        </p:nvSpPr>
        <p:spPr>
          <a:xfrm>
            <a:off x="164757" y="938530"/>
            <a:ext cx="12027243" cy="421740"/>
          </a:xfrm>
        </p:spPr>
        <p:txBody>
          <a:bodyPr/>
          <a:lstStyle/>
          <a:p>
            <a:endParaRPr kumimoji="1" lang="ja-JP" altLang="en-US"/>
          </a:p>
        </p:txBody>
      </p:sp>
      <p:graphicFrame>
        <p:nvGraphicFramePr>
          <p:cNvPr id="12" name="think-cell data - do not delete" hidden="1">
            <a:extLst>
              <a:ext uri="{FF2B5EF4-FFF2-40B4-BE49-F238E27FC236}">
                <a16:creationId xmlns:a16="http://schemas.microsoft.com/office/drawing/2014/main" id="{F7538483-4A6C-96EF-8194-310160AF5668}"/>
              </a:ext>
            </a:extLst>
          </p:cNvPr>
          <p:cNvGraphicFramePr>
            <a:graphicFrameLocks noChangeAspect="1"/>
          </p:cNvGraphicFramePr>
          <p:nvPr>
            <p:custDataLst>
              <p:tags r:id="rId1"/>
            </p:custDataLst>
            <p:extLst>
              <p:ext uri="{D42A27DB-BD31-4B8C-83A1-F6EECF244321}">
                <p14:modId xmlns:p14="http://schemas.microsoft.com/office/powerpoint/2010/main" val="428087244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624" imgH="623" progId="TCLayout.ActiveDocument.1">
                  <p:embed/>
                </p:oleObj>
              </mc:Choice>
              <mc:Fallback>
                <p:oleObj name="think-cell スライド" r:id="rId3" imgW="624" imgH="623" progId="TCLayout.ActiveDocument.1">
                  <p:embed/>
                  <p:pic>
                    <p:nvPicPr>
                      <p:cNvPr id="12" name="think-cell data - do not delete" hidden="1">
                        <a:extLst>
                          <a:ext uri="{FF2B5EF4-FFF2-40B4-BE49-F238E27FC236}">
                            <a16:creationId xmlns:a16="http://schemas.microsoft.com/office/drawing/2014/main" id="{F7538483-4A6C-96EF-8194-310160AF566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タイトル 1"/>
          <p:cNvSpPr>
            <a:spLocks noGrp="1"/>
          </p:cNvSpPr>
          <p:nvPr>
            <p:ph type="title"/>
          </p:nvPr>
        </p:nvSpPr>
        <p:spPr/>
        <p:txBody>
          <a:bodyPr vert="horz">
            <a:normAutofit/>
          </a:bodyPr>
          <a:lstStyle/>
          <a:p>
            <a:r>
              <a:rPr lang="en-US" altLang="ja-JP"/>
              <a:t>【</a:t>
            </a:r>
            <a:r>
              <a:rPr lang="ja-JP" altLang="en-US"/>
              <a:t>①本事業との整合性</a:t>
            </a:r>
            <a:r>
              <a:rPr lang="en-US" altLang="ja-JP"/>
              <a:t>】</a:t>
            </a:r>
            <a:br>
              <a:rPr lang="en-US" altLang="ja-JP"/>
            </a:br>
            <a:r>
              <a:rPr lang="en-US" altLang="ja-JP"/>
              <a:t>【</a:t>
            </a:r>
            <a:r>
              <a:rPr lang="ja-JP" altLang="en-US"/>
              <a:t>目的理解</a:t>
            </a:r>
            <a:r>
              <a:rPr lang="en-US" altLang="ja-JP"/>
              <a:t>】</a:t>
            </a:r>
            <a:endParaRPr kumimoji="1" lang="ja-JP" altLang="en-US"/>
          </a:p>
        </p:txBody>
      </p:sp>
      <p:sp>
        <p:nvSpPr>
          <p:cNvPr id="3" name="正方形/長方形 2">
            <a:extLst>
              <a:ext uri="{FF2B5EF4-FFF2-40B4-BE49-F238E27FC236}">
                <a16:creationId xmlns:a16="http://schemas.microsoft.com/office/drawing/2014/main" id="{AA7D438F-3EA8-A980-300A-A62E15F2AAD0}"/>
              </a:ext>
            </a:extLst>
          </p:cNvPr>
          <p:cNvSpPr/>
          <p:nvPr/>
        </p:nvSpPr>
        <p:spPr>
          <a:xfrm>
            <a:off x="630144" y="1957366"/>
            <a:ext cx="10931713" cy="4379416"/>
          </a:xfrm>
          <a:prstGeom prst="rect">
            <a:avLst/>
          </a:prstGeom>
          <a:noFill/>
          <a:ln w="9525">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endParaRPr>
          </a:p>
        </p:txBody>
      </p:sp>
      <p:cxnSp>
        <p:nvCxnSpPr>
          <p:cNvPr id="10" name="直線コネクタ 12">
            <a:extLst>
              <a:ext uri="{FF2B5EF4-FFF2-40B4-BE49-F238E27FC236}">
                <a16:creationId xmlns:a16="http://schemas.microsoft.com/office/drawing/2014/main" id="{6F054824-3D41-5519-2425-2A69DBFC6BD8}"/>
              </a:ext>
            </a:extLst>
          </p:cNvPr>
          <p:cNvCxnSpPr>
            <a:cxnSpLocks/>
          </p:cNvCxnSpPr>
          <p:nvPr/>
        </p:nvCxnSpPr>
        <p:spPr bwMode="auto">
          <a:xfrm>
            <a:off x="630144" y="1607300"/>
            <a:ext cx="10931713" cy="0"/>
          </a:xfrm>
          <a:prstGeom prst="line">
            <a:avLst/>
          </a:prstGeom>
          <a:solidFill>
            <a:schemeClr val="bg1"/>
          </a:solidFill>
          <a:ln w="12700" cap="flat" cmpd="sng" algn="ctr">
            <a:solidFill>
              <a:schemeClr val="tx1"/>
            </a:solidFill>
            <a:prstDash val="solid"/>
            <a:round/>
            <a:headEnd type="none" w="med" len="med"/>
            <a:tailEnd type="none" w="med" len="med"/>
          </a:ln>
          <a:effectLst/>
        </p:spPr>
      </p:cxnSp>
      <p:sp>
        <p:nvSpPr>
          <p:cNvPr id="11" name="Rectangle 5">
            <a:extLst>
              <a:ext uri="{FF2B5EF4-FFF2-40B4-BE49-F238E27FC236}">
                <a16:creationId xmlns:a16="http://schemas.microsoft.com/office/drawing/2014/main" id="{44C6A188-E9D5-85CD-E523-145E6B1B7674}"/>
              </a:ext>
            </a:extLst>
          </p:cNvPr>
          <p:cNvSpPr>
            <a:spLocks noChangeArrowheads="1"/>
          </p:cNvSpPr>
          <p:nvPr/>
        </p:nvSpPr>
        <p:spPr bwMode="auto">
          <a:xfrm>
            <a:off x="3768408" y="1494336"/>
            <a:ext cx="4655184" cy="216000"/>
          </a:xfrm>
          <a:prstGeom prst="rect">
            <a:avLst/>
          </a:prstGeom>
          <a:solidFill>
            <a:schemeClr val="bg1"/>
          </a:solidFill>
          <a:ln w="9525" algn="ctr">
            <a:noFill/>
            <a:miter lim="800000"/>
            <a:headEnd/>
            <a:tailEnd/>
          </a:ln>
        </p:spPr>
        <p:txBody>
          <a:bodyPr anchor="ctr"/>
          <a:lstStyle>
            <a:lvl1pPr marL="266700" indent="-266700"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622300" indent="-16510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ct val="30000"/>
              </a:spcBef>
              <a:spcAft>
                <a:spcPts val="0"/>
              </a:spcAft>
              <a:buClrTx/>
              <a:buSzTx/>
              <a:buFontTx/>
              <a:buNone/>
              <a:tabLst/>
              <a:defRPr/>
            </a:pPr>
            <a:r>
              <a:rPr kumimoji="1" lang="ja-JP" altLang="en-US" sz="14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本助成事業の目的・</a:t>
            </a:r>
            <a:r>
              <a:rPr lang="ja-JP" altLang="en-US" sz="1400" b="1">
                <a:solidFill>
                  <a:srgbClr val="000000"/>
                </a:solidFill>
                <a:latin typeface="Meiryo UI" panose="020B0604030504040204" pitchFamily="50" charset="-128"/>
                <a:ea typeface="Meiryo UI" panose="020B0604030504040204" pitchFamily="50" charset="-128"/>
              </a:rPr>
              <a:t>応募主体者</a:t>
            </a:r>
            <a:r>
              <a:rPr kumimoji="1" lang="ja-JP" altLang="en-US" sz="1400" b="1"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mn-cs"/>
              </a:rPr>
              <a:t>へ求められる役割への理解</a:t>
            </a:r>
          </a:p>
        </p:txBody>
      </p:sp>
      <p:sp>
        <p:nvSpPr>
          <p:cNvPr id="30" name="AutoShape 10">
            <a:extLst>
              <a:ext uri="{FF2B5EF4-FFF2-40B4-BE49-F238E27FC236}">
                <a16:creationId xmlns:a16="http://schemas.microsoft.com/office/drawing/2014/main" id="{9576BC74-1C18-8F1A-BFC3-8D84951B4D23}"/>
              </a:ext>
            </a:extLst>
          </p:cNvPr>
          <p:cNvSpPr>
            <a:spLocks noChangeArrowheads="1"/>
          </p:cNvSpPr>
          <p:nvPr/>
        </p:nvSpPr>
        <p:spPr bwMode="auto">
          <a:xfrm>
            <a:off x="1357512" y="2469749"/>
            <a:ext cx="9476977" cy="2358283"/>
          </a:xfrm>
          <a:prstGeom prst="rect">
            <a:avLst/>
          </a:prstGeom>
          <a:solidFill>
            <a:schemeClr val="accent4">
              <a:lumMod val="20000"/>
              <a:lumOff val="80000"/>
            </a:schemeClr>
          </a:solidFill>
          <a:ln w="19050">
            <a:solidFill>
              <a:sysClr val="windowText" lastClr="000000"/>
            </a:solidFill>
            <a:round/>
            <a:headEnd/>
            <a:tailEnd/>
          </a:ln>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東京都の抱える社会課題</a:t>
            </a:r>
            <a:r>
              <a:rPr kumimoji="0" lang="ja-JP" altLang="en-US" sz="1400" kern="0">
                <a:solidFill>
                  <a:srgbClr val="000000"/>
                </a:solidFill>
                <a:latin typeface="Meiryo UI" panose="020B0604030504040204" pitchFamily="50" charset="-128"/>
                <a:ea typeface="Meiryo UI"/>
              </a:rPr>
              <a:t>を踏まえて、応募事業が</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どのように社会課題の解決に寄与するかや、解決方針を具体的に記載ください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「募集</a:t>
            </a:r>
            <a:r>
              <a:rPr kumimoji="0" lang="zh-TW"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要領</a:t>
            </a:r>
            <a:r>
              <a:rPr kumimoji="0" lang="en-US" altLang="zh-TW"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6</a:t>
            </a:r>
            <a:r>
              <a:rPr kumimoji="0" lang="zh-TW"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en-US" altLang="zh-TW"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3</a:t>
            </a:r>
            <a:r>
              <a:rPr kumimoji="0" lang="zh-TW"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」を踏まえ、以下に留意して記載ください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800100" lvl="1" indent="-342900" defTabSz="457200">
              <a:spcBef>
                <a:spcPts val="600"/>
              </a:spcBef>
              <a:buFont typeface="Wingdings" panose="05000000000000000000" pitchFamily="2" charset="2"/>
              <a:buChar char="ü"/>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本事業の目的・内容及び提案者に求められている役割について、十分に理解しているか</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p:txBody>
      </p:sp>
      <p:sp>
        <p:nvSpPr>
          <p:cNvPr id="5" name="正方形/長方形 4">
            <a:extLst>
              <a:ext uri="{FF2B5EF4-FFF2-40B4-BE49-F238E27FC236}">
                <a16:creationId xmlns:a16="http://schemas.microsoft.com/office/drawing/2014/main" id="{EF67B908-A0E4-51B2-A162-6BD15403C1C2}"/>
              </a:ext>
            </a:extLst>
          </p:cNvPr>
          <p:cNvSpPr/>
          <p:nvPr/>
        </p:nvSpPr>
        <p:spPr>
          <a:xfrm>
            <a:off x="9773219" y="60635"/>
            <a:ext cx="2254024" cy="720000"/>
          </a:xfrm>
          <a:prstGeom prst="rect">
            <a:avLst/>
          </a:prstGeom>
          <a:solidFill>
            <a:schemeClr val="accent2">
              <a:lumMod val="10000"/>
              <a:lumOff val="90000"/>
            </a:schemeClr>
          </a:solid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kumimoji="1" lang="ja-JP" altLang="en-US" sz="1200">
                <a:solidFill>
                  <a:schemeClr val="tx1"/>
                </a:solidFill>
                <a:latin typeface="+mn-ea"/>
              </a:rPr>
              <a:t>①</a:t>
            </a:r>
            <a:r>
              <a:rPr lang="en-US" altLang="ja-JP" sz="1200">
                <a:solidFill>
                  <a:schemeClr val="tx1"/>
                </a:solidFill>
                <a:latin typeface="+mn-ea"/>
              </a:rPr>
              <a:t>-</a:t>
            </a:r>
            <a:r>
              <a:rPr kumimoji="1" lang="en-US" altLang="ja-JP" sz="1200">
                <a:solidFill>
                  <a:schemeClr val="tx1"/>
                </a:solidFill>
                <a:latin typeface="+mn-ea"/>
              </a:rPr>
              <a:t>(1</a:t>
            </a:r>
            <a:r>
              <a:rPr lang="en-US" altLang="ja-JP" sz="1200">
                <a:solidFill>
                  <a:schemeClr val="tx1"/>
                </a:solidFill>
                <a:latin typeface="+mn-ea"/>
              </a:rPr>
              <a:t>)</a:t>
            </a:r>
            <a:r>
              <a:rPr kumimoji="1" lang="ja-JP" altLang="en-US" sz="1200">
                <a:solidFill>
                  <a:schemeClr val="tx1"/>
                </a:solidFill>
                <a:latin typeface="+mn-ea"/>
              </a:rPr>
              <a:t>本事業の目的・役割理解</a:t>
            </a:r>
            <a:endParaRPr kumimoji="1" lang="en-US" altLang="ja-JP" sz="1200">
              <a:solidFill>
                <a:schemeClr val="tx1"/>
              </a:solidFill>
              <a:latin typeface="+mn-ea"/>
            </a:endParaRPr>
          </a:p>
        </p:txBody>
      </p:sp>
      <p:sp>
        <p:nvSpPr>
          <p:cNvPr id="4" name="吹き出し: 線 3">
            <a:extLst>
              <a:ext uri="{FF2B5EF4-FFF2-40B4-BE49-F238E27FC236}">
                <a16:creationId xmlns:a16="http://schemas.microsoft.com/office/drawing/2014/main" id="{FB5021FD-E3F7-5912-FB42-35682993380F}"/>
              </a:ext>
            </a:extLst>
          </p:cNvPr>
          <p:cNvSpPr/>
          <p:nvPr/>
        </p:nvSpPr>
        <p:spPr>
          <a:xfrm>
            <a:off x="12436248" y="60634"/>
            <a:ext cx="2664000" cy="2268000"/>
          </a:xfrm>
          <a:prstGeom prst="borderCallout1">
            <a:avLst>
              <a:gd name="adj1" fmla="val 7384"/>
              <a:gd name="adj2" fmla="val 486"/>
              <a:gd name="adj3" fmla="val 15601"/>
              <a:gd name="adj4" fmla="val -20694"/>
            </a:avLst>
          </a:prstGeom>
          <a:solidFill>
            <a:schemeClr val="accent4">
              <a:lumMod val="20000"/>
              <a:lumOff val="80000"/>
            </a:schemeClr>
          </a:solidFill>
          <a:ln w="9525">
            <a:solidFill>
              <a:sysClr val="windowText" lastClr="000000"/>
            </a:solidFill>
            <a:round/>
            <a:headEnd type="none" w="med" len="med"/>
            <a:tailEnd type="oval" w="med" len="med"/>
          </a:ln>
          <a:effectLst/>
        </p:spPr>
        <p:txBody>
          <a:bodyPr lIns="36000" tIns="36000" rIns="36000" bIns="36000" anchor="ctr"/>
          <a:lstStyle/>
          <a:p>
            <a:pPr defTabSz="457200">
              <a:spcBef>
                <a:spcPts val="600"/>
              </a:spcBef>
            </a:pPr>
            <a:r>
              <a:rPr kumimoji="0" lang="ja-JP" altLang="en-US" sz="1400" kern="0">
                <a:solidFill>
                  <a:srgbClr val="000000"/>
                </a:solidFill>
                <a:latin typeface="Meiryo UI" panose="020B0604030504040204" pitchFamily="50" charset="-128"/>
                <a:ea typeface="Meiryo UI"/>
              </a:rPr>
              <a:t>評価観点・基準のうち、どの項目に該当し得るかを各資料右肩にできる限りお示しください。</a:t>
            </a:r>
            <a:endParaRPr kumimoji="0" lang="en-US" altLang="ja-JP" sz="1400" kern="0">
              <a:solidFill>
                <a:srgbClr val="000000"/>
              </a:solidFill>
              <a:latin typeface="Meiryo UI" panose="020B0604030504040204" pitchFamily="50" charset="-128"/>
              <a:ea typeface="Meiryo UI"/>
            </a:endParaRPr>
          </a:p>
          <a:p>
            <a:pPr defTabSz="457200">
              <a:spcBef>
                <a:spcPts val="600"/>
              </a:spcBef>
            </a:pPr>
            <a:r>
              <a:rPr kumimoji="0" lang="ja-JP" altLang="en-US" sz="1400" kern="0">
                <a:solidFill>
                  <a:srgbClr val="000000"/>
                </a:solidFill>
                <a:latin typeface="Meiryo UI" panose="020B0604030504040204" pitchFamily="50" charset="-128"/>
                <a:ea typeface="Meiryo UI"/>
              </a:rPr>
              <a:t>（左記のように</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ページ</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項目ずつ作成でも、</a:t>
            </a:r>
            <a:r>
              <a:rPr kumimoji="0" lang="en-US" altLang="ja-JP" sz="1400" kern="0">
                <a:solidFill>
                  <a:srgbClr val="000000"/>
                </a:solidFill>
                <a:latin typeface="Meiryo UI" panose="020B0604030504040204" pitchFamily="50" charset="-128"/>
                <a:ea typeface="Meiryo UI"/>
              </a:rPr>
              <a:t>1</a:t>
            </a:r>
            <a:r>
              <a:rPr kumimoji="0" lang="ja-JP" altLang="en-US" sz="1400" kern="0">
                <a:solidFill>
                  <a:srgbClr val="000000"/>
                </a:solidFill>
                <a:latin typeface="Meiryo UI" panose="020B0604030504040204" pitchFamily="50" charset="-128"/>
                <a:ea typeface="Meiryo UI"/>
              </a:rPr>
              <a:t>ページで複数項目を含めて表現される場合でも留意事項に従っている限りは問題ございません）</a:t>
            </a:r>
            <a:endParaRPr kumimoji="0" lang="en-US" altLang="ja-JP" sz="1400" kern="0">
              <a:solidFill>
                <a:srgbClr val="000000"/>
              </a:solidFill>
              <a:latin typeface="Meiryo UI" panose="020B0604030504040204" pitchFamily="50" charset="-128"/>
              <a:ea typeface="Meiryo UI"/>
            </a:endParaRPr>
          </a:p>
          <a:p>
            <a:pPr defTabSz="457200">
              <a:spcBef>
                <a:spcPts val="600"/>
              </a:spcBef>
            </a:pPr>
            <a:r>
              <a:rPr kumimoji="0" lang="en-US" altLang="ja-JP" sz="1400" kern="0">
                <a:solidFill>
                  <a:srgbClr val="000000"/>
                </a:solidFill>
                <a:latin typeface="Meiryo UI" panose="020B0604030504040204" pitchFamily="50" charset="-128"/>
                <a:ea typeface="Meiryo UI"/>
              </a:rPr>
              <a:t>※</a:t>
            </a:r>
            <a:r>
              <a:rPr kumimoji="0" lang="ja-JP" altLang="en-US" sz="1400" kern="0">
                <a:solidFill>
                  <a:srgbClr val="000000"/>
                </a:solidFill>
                <a:latin typeface="Meiryo UI" panose="020B0604030504040204" pitchFamily="50" charset="-128"/>
                <a:ea typeface="Meiryo UI"/>
              </a:rPr>
              <a:t>以後のページにかけても同様</a:t>
            </a:r>
            <a:endParaRPr kumimoji="0" lang="en-US" altLang="ja-JP" sz="1400" kern="0">
              <a:solidFill>
                <a:srgbClr val="000000"/>
              </a:solidFill>
              <a:latin typeface="Meiryo UI" panose="020B0604030504040204" pitchFamily="50" charset="-128"/>
              <a:ea typeface="Meiryo UI"/>
            </a:endParaRPr>
          </a:p>
        </p:txBody>
      </p:sp>
    </p:spTree>
    <p:extLst>
      <p:ext uri="{BB962C8B-B14F-4D97-AF65-F5344CB8AC3E}">
        <p14:creationId xmlns:p14="http://schemas.microsoft.com/office/powerpoint/2010/main" val="168400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hink-cell data - do not delete" hidden="1">
            <a:extLst>
              <a:ext uri="{FF2B5EF4-FFF2-40B4-BE49-F238E27FC236}">
                <a16:creationId xmlns:a16="http://schemas.microsoft.com/office/drawing/2014/main" id="{F7538483-4A6C-96EF-8194-310160AF5668}"/>
              </a:ext>
            </a:extLst>
          </p:cNvPr>
          <p:cNvGraphicFramePr>
            <a:graphicFrameLocks noChangeAspect="1"/>
          </p:cNvGraphicFramePr>
          <p:nvPr>
            <p:custDataLst>
              <p:tags r:id="rId1"/>
            </p:custDataLst>
            <p:extLst>
              <p:ext uri="{D42A27DB-BD31-4B8C-83A1-F6EECF244321}">
                <p14:modId xmlns:p14="http://schemas.microsoft.com/office/powerpoint/2010/main" val="60853505"/>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624" imgH="623" progId="TCLayout.ActiveDocument.1">
                  <p:embed/>
                </p:oleObj>
              </mc:Choice>
              <mc:Fallback>
                <p:oleObj name="think-cell スライド" r:id="rId3" imgW="624" imgH="623" progId="TCLayout.ActiveDocument.1">
                  <p:embed/>
                  <p:pic>
                    <p:nvPicPr>
                      <p:cNvPr id="12" name="think-cell data - do not delete" hidden="1">
                        <a:extLst>
                          <a:ext uri="{FF2B5EF4-FFF2-40B4-BE49-F238E27FC236}">
                            <a16:creationId xmlns:a16="http://schemas.microsoft.com/office/drawing/2014/main" id="{F7538483-4A6C-96EF-8194-310160AF566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タイトル 1"/>
          <p:cNvSpPr>
            <a:spLocks noGrp="1"/>
          </p:cNvSpPr>
          <p:nvPr>
            <p:ph type="title"/>
          </p:nvPr>
        </p:nvSpPr>
        <p:spPr/>
        <p:txBody>
          <a:bodyPr vert="horz">
            <a:normAutofit/>
          </a:bodyPr>
          <a:lstStyle/>
          <a:p>
            <a:r>
              <a:rPr lang="en-US" altLang="ja-JP"/>
              <a:t>【</a:t>
            </a:r>
            <a:r>
              <a:rPr lang="ja-JP" altLang="en-US"/>
              <a:t>①本事業との整合性</a:t>
            </a:r>
            <a:r>
              <a:rPr lang="en-US" altLang="ja-JP"/>
              <a:t>】</a:t>
            </a:r>
            <a:br>
              <a:rPr lang="en-US" altLang="ja-JP"/>
            </a:br>
            <a:r>
              <a:rPr lang="en-US" altLang="ja-JP"/>
              <a:t>【</a:t>
            </a:r>
            <a:r>
              <a:rPr lang="ja-JP" altLang="en-US"/>
              <a:t>再エネ実装への貢献</a:t>
            </a:r>
            <a:r>
              <a:rPr lang="en-US" altLang="ja-JP"/>
              <a:t>】</a:t>
            </a:r>
            <a:endParaRPr kumimoji="1" lang="ja-JP" altLang="en-US"/>
          </a:p>
        </p:txBody>
      </p:sp>
      <p:sp>
        <p:nvSpPr>
          <p:cNvPr id="30" name="AutoShape 10">
            <a:extLst>
              <a:ext uri="{FF2B5EF4-FFF2-40B4-BE49-F238E27FC236}">
                <a16:creationId xmlns:a16="http://schemas.microsoft.com/office/drawing/2014/main" id="{9576BC74-1C18-8F1A-BFC3-8D84951B4D23}"/>
              </a:ext>
            </a:extLst>
          </p:cNvPr>
          <p:cNvSpPr>
            <a:spLocks noChangeArrowheads="1"/>
          </p:cNvSpPr>
          <p:nvPr/>
        </p:nvSpPr>
        <p:spPr bwMode="auto">
          <a:xfrm>
            <a:off x="1357512" y="2469749"/>
            <a:ext cx="9476977" cy="2358283"/>
          </a:xfrm>
          <a:prstGeom prst="rect">
            <a:avLst/>
          </a:prstGeom>
          <a:solidFill>
            <a:schemeClr val="accent4">
              <a:lumMod val="20000"/>
              <a:lumOff val="80000"/>
            </a:schemeClr>
          </a:solidFill>
          <a:ln w="19050">
            <a:solidFill>
              <a:sysClr val="windowText" lastClr="000000"/>
            </a:solidFill>
            <a:round/>
            <a:headEnd/>
            <a:tailEnd/>
          </a:ln>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東京都の抱える社会課題</a:t>
            </a:r>
            <a:r>
              <a:rPr kumimoji="0" lang="ja-JP" altLang="en-US" sz="1400" kern="0">
                <a:solidFill>
                  <a:srgbClr val="000000"/>
                </a:solidFill>
                <a:latin typeface="Meiryo UI" panose="020B0604030504040204" pitchFamily="50" charset="-128"/>
                <a:ea typeface="Meiryo UI"/>
              </a:rPr>
              <a:t>を踏まえて、応募事業が</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どのように社会課題の解決に寄与するかや、解決方針を具体的に記載ください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ja-JP" altLang="en-US" sz="1400" kern="0">
                <a:solidFill>
                  <a:srgbClr val="000000"/>
                </a:solidFill>
                <a:latin typeface="Meiryo UI" panose="020B0604030504040204" pitchFamily="50" charset="-128"/>
                <a:ea typeface="Meiryo UI"/>
              </a:rPr>
              <a:t>募集</a:t>
            </a:r>
            <a:r>
              <a:rPr kumimoji="0" lang="zh-TW"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要領</a:t>
            </a:r>
            <a:r>
              <a:rPr kumimoji="0" lang="en-US" altLang="zh-TW"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6</a:t>
            </a:r>
            <a:r>
              <a:rPr kumimoji="0" lang="zh-TW"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en-US" altLang="zh-TW"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3</a:t>
            </a:r>
            <a:r>
              <a:rPr kumimoji="0" lang="zh-TW"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」を踏まえ、以下に留意して記載ください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800100" lvl="1" indent="-342900" defTabSz="457200">
              <a:spcBef>
                <a:spcPts val="600"/>
              </a:spcBef>
              <a:buFont typeface="Wingdings" panose="05000000000000000000" pitchFamily="2" charset="2"/>
              <a:buChar char="ü"/>
              <a:defRPr/>
            </a:pPr>
            <a:r>
              <a:rPr kumimoji="0" lang="ja-JP" altLang="en-US" sz="1400" kern="0">
                <a:solidFill>
                  <a:srgbClr val="000000"/>
                </a:solidFill>
                <a:latin typeface="Meiryo UI" panose="020B0604030504040204" pitchFamily="50" charset="-128"/>
                <a:ea typeface="Meiryo UI"/>
              </a:rPr>
              <a:t>都における再エネ実装において、どのように貢献を果たすことができるか。また、発電効率や発電量、設置場所・設置規模などを踏まえ、定量的に示されているか</a:t>
            </a:r>
            <a:endParaRPr kumimoji="0" lang="en-US" altLang="ja-JP" sz="1400" kern="0">
              <a:solidFill>
                <a:srgbClr val="000000"/>
              </a:solidFill>
              <a:latin typeface="Meiryo UI" panose="020B0604030504040204" pitchFamily="50" charset="-128"/>
              <a:ea typeface="Meiryo UI"/>
            </a:endParaRPr>
          </a:p>
        </p:txBody>
      </p:sp>
      <p:sp>
        <p:nvSpPr>
          <p:cNvPr id="5" name="正方形/長方形 4">
            <a:extLst>
              <a:ext uri="{FF2B5EF4-FFF2-40B4-BE49-F238E27FC236}">
                <a16:creationId xmlns:a16="http://schemas.microsoft.com/office/drawing/2014/main" id="{EF67B908-A0E4-51B2-A162-6BD15403C1C2}"/>
              </a:ext>
            </a:extLst>
          </p:cNvPr>
          <p:cNvSpPr/>
          <p:nvPr/>
        </p:nvSpPr>
        <p:spPr>
          <a:xfrm>
            <a:off x="9773219" y="60635"/>
            <a:ext cx="2254024" cy="720000"/>
          </a:xfrm>
          <a:prstGeom prst="rect">
            <a:avLst/>
          </a:prstGeom>
          <a:solidFill>
            <a:schemeClr val="accent2">
              <a:lumMod val="10000"/>
              <a:lumOff val="90000"/>
            </a:schemeClr>
          </a:solid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lang="ja-JP" altLang="en-US" sz="1200">
                <a:solidFill>
                  <a:schemeClr val="tx1"/>
                </a:solidFill>
                <a:latin typeface="+mn-ea"/>
              </a:rPr>
              <a:t>①</a:t>
            </a:r>
            <a:r>
              <a:rPr lang="en-US" altLang="ja-JP" sz="1200">
                <a:solidFill>
                  <a:schemeClr val="tx1"/>
                </a:solidFill>
                <a:latin typeface="+mn-ea"/>
              </a:rPr>
              <a:t>-(2)</a:t>
            </a:r>
            <a:r>
              <a:rPr kumimoji="1" lang="ja-JP" altLang="en-US" sz="1200">
                <a:solidFill>
                  <a:schemeClr val="tx1"/>
                </a:solidFill>
                <a:latin typeface="+mn-ea"/>
              </a:rPr>
              <a:t>東京都の再エネ実装への貢献</a:t>
            </a:r>
            <a:endParaRPr kumimoji="1" lang="en-US" altLang="ja-JP" sz="1200">
              <a:solidFill>
                <a:schemeClr val="tx1"/>
              </a:solidFill>
              <a:latin typeface="+mn-ea"/>
            </a:endParaRPr>
          </a:p>
        </p:txBody>
      </p:sp>
      <p:sp>
        <p:nvSpPr>
          <p:cNvPr id="3" name="テキスト プレースホルダー 8">
            <a:extLst>
              <a:ext uri="{FF2B5EF4-FFF2-40B4-BE49-F238E27FC236}">
                <a16:creationId xmlns:a16="http://schemas.microsoft.com/office/drawing/2014/main" id="{E1DDCFF3-1721-7D55-8147-46EFB2E61589}"/>
              </a:ext>
            </a:extLst>
          </p:cNvPr>
          <p:cNvSpPr>
            <a:spLocks noGrp="1"/>
          </p:cNvSpPr>
          <p:nvPr>
            <p:ph type="body" sz="quarter" idx="13"/>
          </p:nvPr>
        </p:nvSpPr>
        <p:spPr>
          <a:xfrm>
            <a:off x="164757" y="938530"/>
            <a:ext cx="12027243" cy="421740"/>
          </a:xfrm>
        </p:spPr>
        <p:txBody>
          <a:bodyPr/>
          <a:lstStyle/>
          <a:p>
            <a:endParaRPr kumimoji="1" lang="ja-JP" altLang="en-US"/>
          </a:p>
        </p:txBody>
      </p:sp>
    </p:spTree>
    <p:extLst>
      <p:ext uri="{BB962C8B-B14F-4D97-AF65-F5344CB8AC3E}">
        <p14:creationId xmlns:p14="http://schemas.microsoft.com/office/powerpoint/2010/main" val="6751447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hink-cell data - do not delete" hidden="1">
            <a:extLst>
              <a:ext uri="{FF2B5EF4-FFF2-40B4-BE49-F238E27FC236}">
                <a16:creationId xmlns:a16="http://schemas.microsoft.com/office/drawing/2014/main" id="{F7538483-4A6C-96EF-8194-310160AF5668}"/>
              </a:ext>
            </a:extLst>
          </p:cNvPr>
          <p:cNvGraphicFramePr>
            <a:graphicFrameLocks noChangeAspect="1"/>
          </p:cNvGraphicFramePr>
          <p:nvPr>
            <p:custDataLst>
              <p:tags r:id="rId1"/>
            </p:custDataLst>
            <p:extLst>
              <p:ext uri="{D42A27DB-BD31-4B8C-83A1-F6EECF244321}">
                <p14:modId xmlns:p14="http://schemas.microsoft.com/office/powerpoint/2010/main" val="119430513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624" imgH="623" progId="TCLayout.ActiveDocument.1">
                  <p:embed/>
                </p:oleObj>
              </mc:Choice>
              <mc:Fallback>
                <p:oleObj name="think-cell スライド" r:id="rId3" imgW="624" imgH="623" progId="TCLayout.ActiveDocument.1">
                  <p:embed/>
                  <p:pic>
                    <p:nvPicPr>
                      <p:cNvPr id="12" name="think-cell data - do not delete" hidden="1">
                        <a:extLst>
                          <a:ext uri="{FF2B5EF4-FFF2-40B4-BE49-F238E27FC236}">
                            <a16:creationId xmlns:a16="http://schemas.microsoft.com/office/drawing/2014/main" id="{F7538483-4A6C-96EF-8194-310160AF566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タイトル 1"/>
          <p:cNvSpPr>
            <a:spLocks noGrp="1"/>
          </p:cNvSpPr>
          <p:nvPr>
            <p:ph type="title"/>
          </p:nvPr>
        </p:nvSpPr>
        <p:spPr/>
        <p:txBody>
          <a:bodyPr vert="horz">
            <a:normAutofit/>
          </a:bodyPr>
          <a:lstStyle/>
          <a:p>
            <a:r>
              <a:rPr lang="en-US" altLang="ja-JP"/>
              <a:t>【</a:t>
            </a:r>
            <a:r>
              <a:rPr lang="ja-JP" altLang="en-US"/>
              <a:t>①本事業との整合性</a:t>
            </a:r>
            <a:r>
              <a:rPr lang="en-US" altLang="ja-JP"/>
              <a:t>】</a:t>
            </a:r>
            <a:br>
              <a:rPr lang="en-US" altLang="ja-JP"/>
            </a:br>
            <a:r>
              <a:rPr lang="en-US" altLang="ja-JP"/>
              <a:t>【</a:t>
            </a:r>
            <a:r>
              <a:rPr lang="ja-JP" altLang="en-US"/>
              <a:t>先駆的な再エネ技術</a:t>
            </a:r>
            <a:r>
              <a:rPr lang="en-US" altLang="ja-JP"/>
              <a:t>】</a:t>
            </a:r>
            <a:endParaRPr kumimoji="1" lang="ja-JP" altLang="en-US"/>
          </a:p>
        </p:txBody>
      </p:sp>
      <p:sp>
        <p:nvSpPr>
          <p:cNvPr id="30" name="AutoShape 10">
            <a:extLst>
              <a:ext uri="{FF2B5EF4-FFF2-40B4-BE49-F238E27FC236}">
                <a16:creationId xmlns:a16="http://schemas.microsoft.com/office/drawing/2014/main" id="{9576BC74-1C18-8F1A-BFC3-8D84951B4D23}"/>
              </a:ext>
            </a:extLst>
          </p:cNvPr>
          <p:cNvSpPr>
            <a:spLocks noChangeArrowheads="1"/>
          </p:cNvSpPr>
          <p:nvPr/>
        </p:nvSpPr>
        <p:spPr bwMode="auto">
          <a:xfrm>
            <a:off x="1357512" y="2469749"/>
            <a:ext cx="9476977" cy="2358283"/>
          </a:xfrm>
          <a:prstGeom prst="rect">
            <a:avLst/>
          </a:prstGeom>
          <a:solidFill>
            <a:schemeClr val="accent4">
              <a:lumMod val="20000"/>
              <a:lumOff val="80000"/>
            </a:schemeClr>
          </a:solidFill>
          <a:ln w="19050">
            <a:solidFill>
              <a:sysClr val="windowText" lastClr="000000"/>
            </a:solidFill>
            <a:round/>
            <a:headEnd/>
            <a:tailEnd/>
          </a:ln>
          <a:effectLst/>
        </p:spPr>
        <p:txBody>
          <a:bodyPr anchor="ctr"/>
          <a:lstStyle/>
          <a:p>
            <a:pPr marL="285750" indent="-285750" defTabSz="457200">
              <a:spcBef>
                <a:spcPts val="600"/>
              </a:spcBef>
              <a:buFont typeface="Arial" panose="020B0604020202020204" pitchFamily="34" charset="0"/>
              <a:buChar char="•"/>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ja-JP" altLang="en-US" sz="1400" kern="0">
                <a:solidFill>
                  <a:srgbClr val="000000"/>
                </a:solidFill>
                <a:latin typeface="Meiryo UI" panose="020B0604030504040204" pitchFamily="50" charset="-128"/>
                <a:ea typeface="Meiryo UI"/>
              </a:rPr>
              <a:t>募集</a:t>
            </a:r>
            <a:r>
              <a:rPr kumimoji="0" lang="zh-TW"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要領</a:t>
            </a:r>
            <a:r>
              <a:rPr kumimoji="0" lang="en-US" altLang="zh-TW"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6</a:t>
            </a:r>
            <a:r>
              <a:rPr kumimoji="0" lang="zh-TW"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en-US" altLang="zh-TW"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3</a:t>
            </a:r>
            <a:r>
              <a:rPr kumimoji="0" lang="zh-TW"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」を踏まえ、以下に留意して記載ください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800100" lvl="1" indent="-342900" defTabSz="457200">
              <a:spcBef>
                <a:spcPts val="600"/>
              </a:spcBef>
              <a:buFont typeface="Wingdings" panose="05000000000000000000" pitchFamily="2" charset="2"/>
              <a:buChar char="ü"/>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提案の再エネ技術がどのような点において先駆的であるか、技術の詳細内容が示されているか</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p:txBody>
      </p:sp>
      <p:sp>
        <p:nvSpPr>
          <p:cNvPr id="5" name="正方形/長方形 4">
            <a:extLst>
              <a:ext uri="{FF2B5EF4-FFF2-40B4-BE49-F238E27FC236}">
                <a16:creationId xmlns:a16="http://schemas.microsoft.com/office/drawing/2014/main" id="{EF67B908-A0E4-51B2-A162-6BD15403C1C2}"/>
              </a:ext>
            </a:extLst>
          </p:cNvPr>
          <p:cNvSpPr/>
          <p:nvPr/>
        </p:nvSpPr>
        <p:spPr>
          <a:xfrm>
            <a:off x="9773219" y="60635"/>
            <a:ext cx="2254024" cy="720000"/>
          </a:xfrm>
          <a:prstGeom prst="rect">
            <a:avLst/>
          </a:prstGeom>
          <a:solidFill>
            <a:schemeClr val="accent2">
              <a:lumMod val="10000"/>
              <a:lumOff val="90000"/>
            </a:schemeClr>
          </a:solid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lang="ja-JP" altLang="en-US" sz="1200">
                <a:solidFill>
                  <a:schemeClr val="tx1"/>
                </a:solidFill>
                <a:latin typeface="+mn-ea"/>
              </a:rPr>
              <a:t>①</a:t>
            </a:r>
            <a:r>
              <a:rPr lang="en-US" altLang="ja-JP" sz="1200">
                <a:solidFill>
                  <a:schemeClr val="tx1"/>
                </a:solidFill>
                <a:latin typeface="+mn-ea"/>
              </a:rPr>
              <a:t>-(3)</a:t>
            </a:r>
            <a:r>
              <a:rPr lang="ja-JP" altLang="en-US" sz="1200">
                <a:solidFill>
                  <a:schemeClr val="tx1"/>
                </a:solidFill>
                <a:latin typeface="+mn-ea"/>
              </a:rPr>
              <a:t>先駆的な再エネ技術</a:t>
            </a:r>
            <a:endParaRPr kumimoji="1" lang="ja-JP" altLang="en-US" sz="1200">
              <a:solidFill>
                <a:schemeClr val="tx1"/>
              </a:solidFill>
              <a:latin typeface="+mn-ea"/>
            </a:endParaRPr>
          </a:p>
        </p:txBody>
      </p:sp>
      <p:sp>
        <p:nvSpPr>
          <p:cNvPr id="3" name="テキスト プレースホルダー 8">
            <a:extLst>
              <a:ext uri="{FF2B5EF4-FFF2-40B4-BE49-F238E27FC236}">
                <a16:creationId xmlns:a16="http://schemas.microsoft.com/office/drawing/2014/main" id="{4C6B13B9-72FE-4CA1-8597-51D21F1DE911}"/>
              </a:ext>
            </a:extLst>
          </p:cNvPr>
          <p:cNvSpPr>
            <a:spLocks noGrp="1"/>
          </p:cNvSpPr>
          <p:nvPr>
            <p:ph type="body" sz="quarter" idx="13"/>
          </p:nvPr>
        </p:nvSpPr>
        <p:spPr>
          <a:xfrm>
            <a:off x="164757" y="938530"/>
            <a:ext cx="12027243" cy="421740"/>
          </a:xfrm>
        </p:spPr>
        <p:txBody>
          <a:bodyPr/>
          <a:lstStyle/>
          <a:p>
            <a:endParaRPr kumimoji="1" lang="ja-JP" altLang="en-US"/>
          </a:p>
        </p:txBody>
      </p:sp>
    </p:spTree>
    <p:extLst>
      <p:ext uri="{BB962C8B-B14F-4D97-AF65-F5344CB8AC3E}">
        <p14:creationId xmlns:p14="http://schemas.microsoft.com/office/powerpoint/2010/main" val="27551883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think-cell data - do not delete" hidden="1">
            <a:extLst>
              <a:ext uri="{FF2B5EF4-FFF2-40B4-BE49-F238E27FC236}">
                <a16:creationId xmlns:a16="http://schemas.microsoft.com/office/drawing/2014/main" id="{F7538483-4A6C-96EF-8194-310160AF5668}"/>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624" imgH="623" progId="TCLayout.ActiveDocument.1">
                  <p:embed/>
                </p:oleObj>
              </mc:Choice>
              <mc:Fallback>
                <p:oleObj name="think-cell スライド" r:id="rId3" imgW="624" imgH="623" progId="TCLayout.ActiveDocument.1">
                  <p:embed/>
                  <p:pic>
                    <p:nvPicPr>
                      <p:cNvPr id="12" name="think-cell data - do not delete" hidden="1">
                        <a:extLst>
                          <a:ext uri="{FF2B5EF4-FFF2-40B4-BE49-F238E27FC236}">
                            <a16:creationId xmlns:a16="http://schemas.microsoft.com/office/drawing/2014/main" id="{F7538483-4A6C-96EF-8194-310160AF5668}"/>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タイトル 1"/>
          <p:cNvSpPr>
            <a:spLocks noGrp="1"/>
          </p:cNvSpPr>
          <p:nvPr>
            <p:ph type="title"/>
          </p:nvPr>
        </p:nvSpPr>
        <p:spPr/>
        <p:txBody>
          <a:bodyPr vert="horz">
            <a:normAutofit/>
          </a:bodyPr>
          <a:lstStyle/>
          <a:p>
            <a:r>
              <a:rPr lang="en-US" altLang="ja-JP"/>
              <a:t>【</a:t>
            </a:r>
            <a:r>
              <a:rPr lang="ja-JP" altLang="en-US"/>
              <a:t>①本事業との整合性</a:t>
            </a:r>
            <a:r>
              <a:rPr lang="en-US" altLang="ja-JP"/>
              <a:t>】</a:t>
            </a:r>
            <a:br>
              <a:rPr lang="en-US" altLang="ja-JP"/>
            </a:br>
            <a:r>
              <a:rPr lang="en-US" altLang="ja-JP"/>
              <a:t>【</a:t>
            </a:r>
            <a:r>
              <a:rPr lang="ja-JP" altLang="en-US"/>
              <a:t>技術検証実績</a:t>
            </a:r>
            <a:r>
              <a:rPr lang="en-US" altLang="ja-JP"/>
              <a:t>】</a:t>
            </a:r>
            <a:endParaRPr kumimoji="1" lang="ja-JP" altLang="en-US"/>
          </a:p>
        </p:txBody>
      </p:sp>
      <p:sp>
        <p:nvSpPr>
          <p:cNvPr id="30" name="AutoShape 10">
            <a:extLst>
              <a:ext uri="{FF2B5EF4-FFF2-40B4-BE49-F238E27FC236}">
                <a16:creationId xmlns:a16="http://schemas.microsoft.com/office/drawing/2014/main" id="{9576BC74-1C18-8F1A-BFC3-8D84951B4D23}"/>
              </a:ext>
            </a:extLst>
          </p:cNvPr>
          <p:cNvSpPr>
            <a:spLocks noChangeArrowheads="1"/>
          </p:cNvSpPr>
          <p:nvPr/>
        </p:nvSpPr>
        <p:spPr bwMode="auto">
          <a:xfrm>
            <a:off x="1357512" y="2469749"/>
            <a:ext cx="9476977" cy="2358283"/>
          </a:xfrm>
          <a:prstGeom prst="rect">
            <a:avLst/>
          </a:prstGeom>
          <a:solidFill>
            <a:schemeClr val="accent4">
              <a:lumMod val="20000"/>
              <a:lumOff val="80000"/>
            </a:schemeClr>
          </a:solidFill>
          <a:ln w="19050">
            <a:solidFill>
              <a:sysClr val="windowText" lastClr="000000"/>
            </a:solidFill>
            <a:round/>
            <a:headEnd/>
            <a:tailEnd/>
          </a:ln>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ja-JP" altLang="en-US" sz="1400" kern="0">
                <a:solidFill>
                  <a:srgbClr val="000000"/>
                </a:solidFill>
                <a:latin typeface="Meiryo UI" panose="020B0604030504040204" pitchFamily="50" charset="-128"/>
                <a:ea typeface="Meiryo UI"/>
              </a:rPr>
              <a:t>募集</a:t>
            </a:r>
            <a:r>
              <a:rPr kumimoji="0" lang="zh-TW"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要領</a:t>
            </a:r>
            <a:r>
              <a:rPr kumimoji="0" lang="en-US" altLang="zh-TW"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6</a:t>
            </a:r>
            <a:r>
              <a:rPr kumimoji="0" lang="zh-TW"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en-US" altLang="zh-TW"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3</a:t>
            </a:r>
            <a:r>
              <a:rPr kumimoji="0" lang="zh-TW"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」を踏まえ、以下に留意して記載ください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800100" lvl="1" indent="-342900" defTabSz="457200">
              <a:spcBef>
                <a:spcPts val="600"/>
              </a:spcBef>
              <a:buFont typeface="Wingdings" panose="05000000000000000000" pitchFamily="2" charset="2"/>
              <a:buChar char="ü"/>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研究段階を脱していることが分かる情報が提示されているか</a:t>
            </a:r>
            <a:br>
              <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b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（証跡となる書類がある場合は、適宜補足資料を添付ください）</a:t>
            </a:r>
          </a:p>
        </p:txBody>
      </p:sp>
      <p:sp>
        <p:nvSpPr>
          <p:cNvPr id="5" name="正方形/長方形 4">
            <a:extLst>
              <a:ext uri="{FF2B5EF4-FFF2-40B4-BE49-F238E27FC236}">
                <a16:creationId xmlns:a16="http://schemas.microsoft.com/office/drawing/2014/main" id="{EF67B908-A0E4-51B2-A162-6BD15403C1C2}"/>
              </a:ext>
            </a:extLst>
          </p:cNvPr>
          <p:cNvSpPr/>
          <p:nvPr/>
        </p:nvSpPr>
        <p:spPr>
          <a:xfrm>
            <a:off x="9773219" y="60635"/>
            <a:ext cx="2254024" cy="720000"/>
          </a:xfrm>
          <a:prstGeom prst="rect">
            <a:avLst/>
          </a:prstGeom>
          <a:solidFill>
            <a:schemeClr val="accent2">
              <a:lumMod val="10000"/>
              <a:lumOff val="90000"/>
            </a:schemeClr>
          </a:solid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lang="ja-JP" altLang="en-US" sz="1200">
                <a:solidFill>
                  <a:schemeClr val="tx1"/>
                </a:solidFill>
                <a:latin typeface="+mn-ea"/>
              </a:rPr>
              <a:t>①</a:t>
            </a:r>
            <a:r>
              <a:rPr lang="en-US" altLang="ja-JP" sz="1200">
                <a:solidFill>
                  <a:schemeClr val="tx1"/>
                </a:solidFill>
                <a:latin typeface="+mn-ea"/>
              </a:rPr>
              <a:t>-(4)</a:t>
            </a:r>
            <a:r>
              <a:rPr lang="ja-JP" altLang="en-US" sz="1200">
                <a:solidFill>
                  <a:schemeClr val="tx1"/>
                </a:solidFill>
                <a:latin typeface="+mn-ea"/>
              </a:rPr>
              <a:t>技術検証実績</a:t>
            </a:r>
            <a:endParaRPr kumimoji="1" lang="ja-JP" altLang="en-US" sz="1200">
              <a:solidFill>
                <a:schemeClr val="tx1"/>
              </a:solidFill>
              <a:latin typeface="+mn-ea"/>
            </a:endParaRPr>
          </a:p>
        </p:txBody>
      </p:sp>
      <p:sp>
        <p:nvSpPr>
          <p:cNvPr id="3" name="テキスト プレースホルダー 8">
            <a:extLst>
              <a:ext uri="{FF2B5EF4-FFF2-40B4-BE49-F238E27FC236}">
                <a16:creationId xmlns:a16="http://schemas.microsoft.com/office/drawing/2014/main" id="{9FC9A892-50F3-EBAE-F0B5-24F57422D3C1}"/>
              </a:ext>
            </a:extLst>
          </p:cNvPr>
          <p:cNvSpPr>
            <a:spLocks noGrp="1"/>
          </p:cNvSpPr>
          <p:nvPr>
            <p:ph type="body" sz="quarter" idx="13"/>
          </p:nvPr>
        </p:nvSpPr>
        <p:spPr>
          <a:xfrm>
            <a:off x="164757" y="938530"/>
            <a:ext cx="12027243" cy="421740"/>
          </a:xfrm>
        </p:spPr>
        <p:txBody>
          <a:bodyPr/>
          <a:lstStyle/>
          <a:p>
            <a:endParaRPr kumimoji="1" lang="ja-JP" altLang="en-US"/>
          </a:p>
        </p:txBody>
      </p:sp>
    </p:spTree>
    <p:extLst>
      <p:ext uri="{BB962C8B-B14F-4D97-AF65-F5344CB8AC3E}">
        <p14:creationId xmlns:p14="http://schemas.microsoft.com/office/powerpoint/2010/main" val="2494753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hink-cell data - do not delete" hidden="1">
            <a:extLst>
              <a:ext uri="{FF2B5EF4-FFF2-40B4-BE49-F238E27FC236}">
                <a16:creationId xmlns:a16="http://schemas.microsoft.com/office/drawing/2014/main" id="{91CB7365-54FC-E480-A9D3-631D3854E4DE}"/>
              </a:ext>
            </a:extLst>
          </p:cNvPr>
          <p:cNvGraphicFramePr>
            <a:graphicFrameLocks noChangeAspect="1"/>
          </p:cNvGraphicFramePr>
          <p:nvPr>
            <p:custDataLst>
              <p:tags r:id="rId1"/>
            </p:custDataLst>
            <p:extLst>
              <p:ext uri="{D42A27DB-BD31-4B8C-83A1-F6EECF244321}">
                <p14:modId xmlns:p14="http://schemas.microsoft.com/office/powerpoint/2010/main" val="195509892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3" imgW="624" imgH="623" progId="TCLayout.ActiveDocument.1">
                  <p:embed/>
                </p:oleObj>
              </mc:Choice>
              <mc:Fallback>
                <p:oleObj name="think-cell スライド" r:id="rId3" imgW="624" imgH="623" progId="TCLayout.ActiveDocument.1">
                  <p:embed/>
                  <p:pic>
                    <p:nvPicPr>
                      <p:cNvPr id="4" name="think-cell data - do not delete" hidden="1">
                        <a:extLst>
                          <a:ext uri="{FF2B5EF4-FFF2-40B4-BE49-F238E27FC236}">
                            <a16:creationId xmlns:a16="http://schemas.microsoft.com/office/drawing/2014/main" id="{91CB7365-54FC-E480-A9D3-631D3854E4DE}"/>
                          </a:ext>
                        </a:extLst>
                      </p:cNvPr>
                      <p:cNvPicPr/>
                      <p:nvPr/>
                    </p:nvPicPr>
                    <p:blipFill>
                      <a:blip r:embed="rId4"/>
                      <a:stretch>
                        <a:fillRect/>
                      </a:stretch>
                    </p:blipFill>
                    <p:spPr>
                      <a:xfrm>
                        <a:off x="1588" y="1588"/>
                        <a:ext cx="1588" cy="1588"/>
                      </a:xfrm>
                      <a:prstGeom prst="rect">
                        <a:avLst/>
                      </a:prstGeom>
                    </p:spPr>
                  </p:pic>
                </p:oleObj>
              </mc:Fallback>
            </mc:AlternateContent>
          </a:graphicData>
        </a:graphic>
      </p:graphicFrame>
      <p:sp>
        <p:nvSpPr>
          <p:cNvPr id="2" name="タイトル 1"/>
          <p:cNvSpPr>
            <a:spLocks noGrp="1"/>
          </p:cNvSpPr>
          <p:nvPr>
            <p:ph type="title"/>
          </p:nvPr>
        </p:nvSpPr>
        <p:spPr/>
        <p:txBody>
          <a:bodyPr vert="horz"/>
          <a:lstStyle/>
          <a:p>
            <a:r>
              <a:rPr lang="en-US" altLang="ja-JP"/>
              <a:t>【</a:t>
            </a:r>
            <a:r>
              <a:rPr lang="ja-JP" altLang="en-US"/>
              <a:t>②応募事業内容</a:t>
            </a:r>
            <a:r>
              <a:rPr lang="en-US" altLang="ja-JP"/>
              <a:t>】</a:t>
            </a:r>
            <a:br>
              <a:rPr lang="en-US" altLang="ja-JP"/>
            </a:br>
            <a:r>
              <a:rPr lang="en-US" altLang="ja-JP"/>
              <a:t>【XXX</a:t>
            </a:r>
            <a:r>
              <a:rPr lang="ja-JP" altLang="en-US"/>
              <a:t>の取組概要</a:t>
            </a:r>
            <a:r>
              <a:rPr lang="en-US" altLang="ja-JP"/>
              <a:t>】</a:t>
            </a:r>
            <a:endParaRPr kumimoji="1" lang="ja-JP" altLang="en-US"/>
          </a:p>
        </p:txBody>
      </p:sp>
      <p:sp>
        <p:nvSpPr>
          <p:cNvPr id="6" name="テキスト プレースホルダー 8"/>
          <p:cNvSpPr>
            <a:spLocks noGrp="1"/>
          </p:cNvSpPr>
          <p:nvPr>
            <p:ph type="body" sz="quarter" idx="13"/>
          </p:nvPr>
        </p:nvSpPr>
        <p:spPr>
          <a:xfrm>
            <a:off x="164757" y="938530"/>
            <a:ext cx="12027243" cy="421740"/>
          </a:xfrm>
        </p:spPr>
        <p:txBody>
          <a:bodyPr/>
          <a:lstStyle/>
          <a:p>
            <a:endParaRPr kumimoji="1" lang="ja-JP" altLang="en-US"/>
          </a:p>
        </p:txBody>
      </p:sp>
      <p:sp>
        <p:nvSpPr>
          <p:cNvPr id="8" name="AutoShape 10">
            <a:extLst>
              <a:ext uri="{FF2B5EF4-FFF2-40B4-BE49-F238E27FC236}">
                <a16:creationId xmlns:a16="http://schemas.microsoft.com/office/drawing/2014/main" id="{0E82E6D8-635C-4D6C-B46B-8D4FAF1080F2}"/>
              </a:ext>
            </a:extLst>
          </p:cNvPr>
          <p:cNvSpPr>
            <a:spLocks noChangeArrowheads="1"/>
          </p:cNvSpPr>
          <p:nvPr/>
        </p:nvSpPr>
        <p:spPr bwMode="auto">
          <a:xfrm>
            <a:off x="2640000" y="387481"/>
            <a:ext cx="4212771" cy="444540"/>
          </a:xfrm>
          <a:prstGeom prst="roundRect">
            <a:avLst>
              <a:gd name="adj" fmla="val 0"/>
            </a:avLst>
          </a:prstGeom>
          <a:solidFill>
            <a:schemeClr val="accent4">
              <a:lumMod val="20000"/>
              <a:lumOff val="80000"/>
            </a:schemeClr>
          </a:solidFill>
          <a:ln w="19050">
            <a:solidFill>
              <a:sysClr val="windowText" lastClr="000000"/>
            </a:solidFill>
            <a:round/>
            <a:headEnd/>
            <a:tailEnd/>
          </a:ln>
          <a:effectLst/>
        </p:spPr>
        <p:txBody>
          <a:bodyPr anchor="ctr"/>
          <a:lstStyle/>
          <a:p>
            <a:pPr lvl="0" defTabSz="457200">
              <a:spcBef>
                <a:spcPts val="600"/>
              </a:spcBef>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表紙と同じ</a:t>
            </a:r>
            <a:r>
              <a:rPr kumimoji="0" lang="ja-JP" altLang="en-US" sz="1400" kern="0">
                <a:solidFill>
                  <a:prstClr val="black"/>
                </a:solidFill>
                <a:latin typeface="Meiryo UI" panose="020B0604030504040204" pitchFamily="50" charset="-128"/>
              </a:rPr>
              <a:t>応募事業名（プロジェクト名）を記載ください</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　</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p:txBody>
      </p:sp>
      <p:sp>
        <p:nvSpPr>
          <p:cNvPr id="10" name="AutoShape 10">
            <a:extLst>
              <a:ext uri="{FF2B5EF4-FFF2-40B4-BE49-F238E27FC236}">
                <a16:creationId xmlns:a16="http://schemas.microsoft.com/office/drawing/2014/main" id="{679CE7B3-838D-E702-EE8F-B4CD44176550}"/>
              </a:ext>
            </a:extLst>
          </p:cNvPr>
          <p:cNvSpPr>
            <a:spLocks noChangeArrowheads="1"/>
          </p:cNvSpPr>
          <p:nvPr/>
        </p:nvSpPr>
        <p:spPr bwMode="auto">
          <a:xfrm>
            <a:off x="2640000" y="2708957"/>
            <a:ext cx="6912000" cy="1440086"/>
          </a:xfrm>
          <a:prstGeom prst="rect">
            <a:avLst/>
          </a:prstGeom>
          <a:solidFill>
            <a:schemeClr val="accent4">
              <a:lumMod val="20000"/>
              <a:lumOff val="80000"/>
            </a:schemeClr>
          </a:solidFill>
          <a:ln w="19050">
            <a:solidFill>
              <a:sysClr val="windowText" lastClr="000000"/>
            </a:solidFill>
            <a:round/>
            <a:headEnd/>
            <a:tailEnd/>
          </a:ln>
          <a:effectLst/>
        </p:spPr>
        <p:txBody>
          <a:bodyPr anchor="ctr"/>
          <a:lstStyle/>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プロジェクト内容についてイメージ図・ポンチ絵、図表を活用して</a:t>
            </a:r>
            <a:r>
              <a:rPr kumimoji="0" lang="ja-JP" altLang="en-US" sz="1400" b="0" i="0" u="none" kern="0" cap="none" spc="0" normalizeH="0" baseline="0" noProof="0">
                <a:ln>
                  <a:noFill/>
                </a:ln>
                <a:solidFill>
                  <a:srgbClr val="000000"/>
                </a:solidFill>
                <a:effectLst/>
                <a:uLnTx/>
                <a:uFillTx/>
                <a:latin typeface="Meiryo UI" panose="020B0604030504040204" pitchFamily="50" charset="-128"/>
                <a:ea typeface="Meiryo UI"/>
                <a:cs typeface="+mn-cs"/>
              </a:rPr>
              <a:t>全体像</a:t>
            </a:r>
            <a:r>
              <a:rPr kumimoji="0" lang="ja-JP" altLang="en-US" sz="1400" kern="0">
                <a:solidFill>
                  <a:srgbClr val="000000"/>
                </a:solidFill>
                <a:latin typeface="Meiryo UI" panose="020B0604030504040204" pitchFamily="50" charset="-128"/>
                <a:ea typeface="Meiryo UI"/>
              </a:rPr>
              <a:t>を</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記載してください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179388" marR="0" lvl="0" indent="-179388" algn="l" defTabSz="457200" rtl="0" eaLnBrk="1" fontAlgn="auto" latinLnBrk="0" hangingPunct="1">
              <a:lnSpc>
                <a:spcPct val="100000"/>
              </a:lnSpc>
              <a:spcBef>
                <a:spcPts val="600"/>
              </a:spcBef>
              <a:spcAft>
                <a:spcPts val="0"/>
              </a:spcAft>
              <a:buClrTx/>
              <a:buSzTx/>
              <a:buFont typeface="Arial"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背景・目的を踏まえ、具体的にどんな実施項目を設けて何を行っていくかを記載ください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0" marR="0" lvl="0" indent="0" algn="l" defTabSz="457200" rtl="0" eaLnBrk="1" fontAlgn="auto" latinLnBrk="0" hangingPunct="1">
              <a:lnSpc>
                <a:spcPct val="100000"/>
              </a:lnSpc>
              <a:spcBef>
                <a:spcPts val="600"/>
              </a:spcBef>
              <a:spcAft>
                <a:spcPts val="0"/>
              </a:spcAft>
              <a:buClrTx/>
              <a:buSzTx/>
              <a:buFontTx/>
              <a:buNone/>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（実施テーマ、実施項目、検証内容、取り組みの工夫、全体スキーム等）</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p:txBody>
      </p:sp>
    </p:spTree>
    <p:extLst>
      <p:ext uri="{BB962C8B-B14F-4D97-AF65-F5344CB8AC3E}">
        <p14:creationId xmlns:p14="http://schemas.microsoft.com/office/powerpoint/2010/main" val="3738287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a:extLst>
              <a:ext uri="{FF2B5EF4-FFF2-40B4-BE49-F238E27FC236}">
                <a16:creationId xmlns:a16="http://schemas.microsoft.com/office/drawing/2014/main" id="{8A438860-199A-D37C-B4A3-A4DA777FE7EE}"/>
              </a:ext>
            </a:extLst>
          </p:cNvPr>
          <p:cNvPicPr>
            <a:picLocks noChangeAspect="1"/>
          </p:cNvPicPr>
          <p:nvPr/>
        </p:nvPicPr>
        <p:blipFill>
          <a:blip r:embed="rId3"/>
          <a:stretch>
            <a:fillRect/>
          </a:stretch>
        </p:blipFill>
        <p:spPr>
          <a:xfrm>
            <a:off x="522678" y="1792037"/>
            <a:ext cx="10940037" cy="3395184"/>
          </a:xfrm>
          <a:prstGeom prst="rect">
            <a:avLst/>
          </a:prstGeom>
        </p:spPr>
      </p:pic>
      <p:graphicFrame>
        <p:nvGraphicFramePr>
          <p:cNvPr id="7" name="think-cell data - do not delete" hidden="1">
            <a:extLst>
              <a:ext uri="{FF2B5EF4-FFF2-40B4-BE49-F238E27FC236}">
                <a16:creationId xmlns:a16="http://schemas.microsoft.com/office/drawing/2014/main" id="{A8CA8682-EFFB-6475-7176-F4EEFBC675A4}"/>
              </a:ext>
            </a:extLst>
          </p:cNvPr>
          <p:cNvGraphicFramePr>
            <a:graphicFrameLocks noChangeAspect="1"/>
          </p:cNvGraphicFramePr>
          <p:nvPr>
            <p:custDataLst>
              <p:tags r:id="rId1"/>
            </p:custDataLst>
            <p:extLst>
              <p:ext uri="{D42A27DB-BD31-4B8C-83A1-F6EECF244321}">
                <p14:modId xmlns:p14="http://schemas.microsoft.com/office/powerpoint/2010/main" val="88374510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スライド" r:id="rId4" imgW="624" imgH="623" progId="TCLayout.ActiveDocument.1">
                  <p:embed/>
                </p:oleObj>
              </mc:Choice>
              <mc:Fallback>
                <p:oleObj name="think-cell スライド" r:id="rId4" imgW="624" imgH="623" progId="TCLayout.ActiveDocument.1">
                  <p:embed/>
                  <p:pic>
                    <p:nvPicPr>
                      <p:cNvPr id="7" name="think-cell data - do not delete" hidden="1">
                        <a:extLst>
                          <a:ext uri="{FF2B5EF4-FFF2-40B4-BE49-F238E27FC236}">
                            <a16:creationId xmlns:a16="http://schemas.microsoft.com/office/drawing/2014/main" id="{A8CA8682-EFFB-6475-7176-F4EEFBC675A4}"/>
                          </a:ext>
                        </a:extLst>
                      </p:cNvPr>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2" name="タイトル 1"/>
          <p:cNvSpPr>
            <a:spLocks noGrp="1"/>
          </p:cNvSpPr>
          <p:nvPr>
            <p:ph type="title"/>
          </p:nvPr>
        </p:nvSpPr>
        <p:spPr/>
        <p:txBody>
          <a:bodyPr vert="horz"/>
          <a:lstStyle/>
          <a:p>
            <a:r>
              <a:rPr lang="en-US" altLang="ja-JP"/>
              <a:t>【</a:t>
            </a:r>
            <a:r>
              <a:rPr lang="ja-JP" altLang="en-US"/>
              <a:t>②応募事業内容</a:t>
            </a:r>
            <a:r>
              <a:rPr lang="en-US" altLang="ja-JP"/>
              <a:t>】</a:t>
            </a:r>
            <a:br>
              <a:rPr lang="en-US" altLang="ja-JP"/>
            </a:br>
            <a:r>
              <a:rPr lang="en-US" altLang="ja-JP"/>
              <a:t>【</a:t>
            </a:r>
            <a:r>
              <a:rPr lang="ja-JP" altLang="en-US"/>
              <a:t>スケジュール</a:t>
            </a:r>
            <a:r>
              <a:rPr lang="en-US" altLang="ja-JP"/>
              <a:t>】</a:t>
            </a:r>
            <a:endParaRPr kumimoji="1" lang="ja-JP" altLang="en-US"/>
          </a:p>
        </p:txBody>
      </p:sp>
      <p:sp>
        <p:nvSpPr>
          <p:cNvPr id="9" name="テキスト プレースホルダー 2"/>
          <p:cNvSpPr txBox="1">
            <a:spLocks/>
          </p:cNvSpPr>
          <p:nvPr/>
        </p:nvSpPr>
        <p:spPr>
          <a:xfrm>
            <a:off x="317157" y="1090930"/>
            <a:ext cx="12027243" cy="421740"/>
          </a:xfrm>
          <a:prstGeom prst="rect">
            <a:avLst/>
          </a:prstGeom>
          <a:ln>
            <a:noFill/>
          </a:ln>
        </p:spPr>
        <p:txBody>
          <a:bodyPr vert="horz" lIns="0" tIns="0" rIns="0" bIns="0" rtlCol="0">
            <a:noAutofit/>
          </a:bodyPr>
          <a:lstStyle>
            <a:lvl1pPr marL="0" indent="0" algn="l" defTabSz="288000" rtl="0" eaLnBrk="1" fontAlgn="base" hangingPunct="1">
              <a:spcBef>
                <a:spcPct val="20000"/>
              </a:spcBef>
              <a:spcAft>
                <a:spcPct val="0"/>
              </a:spcAft>
              <a:buFont typeface="Arial" panose="020B0604020202020204" pitchFamily="34" charset="0"/>
              <a:buNone/>
              <a:tabLst/>
              <a:defRPr kumimoji="1" sz="2000" kern="1200">
                <a:solidFill>
                  <a:schemeClr val="accent1"/>
                </a:solidFill>
                <a:latin typeface="Meiryo UI" panose="020B0604030504040204" pitchFamily="50" charset="-128"/>
                <a:ea typeface="Meiryo UI" panose="020B0604030504040204" pitchFamily="50" charset="-128"/>
                <a:cs typeface="Arial"/>
              </a:defRPr>
            </a:lvl1pPr>
            <a:lvl2pPr marL="36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2pPr>
            <a:lvl3pPr marL="54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3pPr>
            <a:lvl4pPr marL="72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4pPr>
            <a:lvl5pPr marL="90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5pPr>
            <a:lvl6pPr marL="335254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9pPr>
          </a:lstStyle>
          <a:p>
            <a:pPr marL="0" marR="0" lvl="0" indent="0" algn="l" defTabSz="288000" rtl="0" eaLnBrk="1" fontAlgn="base" latinLnBrk="0" hangingPunct="1">
              <a:lnSpc>
                <a:spcPct val="100000"/>
              </a:lnSpc>
              <a:spcBef>
                <a:spcPct val="20000"/>
              </a:spcBef>
              <a:spcAft>
                <a:spcPct val="0"/>
              </a:spcAft>
              <a:buClrTx/>
              <a:buSzTx/>
              <a:buFont typeface="Arial" panose="020B0604020202020204" pitchFamily="34" charset="0"/>
              <a:buNone/>
              <a:tabLst/>
              <a:defRPr/>
            </a:pPr>
            <a:endParaRPr kumimoji="1" lang="ja-JP" altLang="en-US" sz="2000" b="0" i="0" u="none" strike="noStrike" kern="1200" cap="none" spc="0" normalizeH="0" baseline="0" noProof="0">
              <a:ln>
                <a:noFill/>
              </a:ln>
              <a:solidFill>
                <a:srgbClr val="070F26"/>
              </a:solidFill>
              <a:effectLst/>
              <a:uLnTx/>
              <a:uFillTx/>
              <a:latin typeface="Meiryo UI" panose="020B0604030504040204" pitchFamily="50" charset="-128"/>
              <a:ea typeface="Meiryo UI" panose="020B0604030504040204" pitchFamily="50" charset="-128"/>
              <a:cs typeface="Arial"/>
            </a:endParaRPr>
          </a:p>
        </p:txBody>
      </p:sp>
      <p:sp>
        <p:nvSpPr>
          <p:cNvPr id="10" name="テキスト プレースホルダー 2"/>
          <p:cNvSpPr txBox="1">
            <a:spLocks/>
          </p:cNvSpPr>
          <p:nvPr/>
        </p:nvSpPr>
        <p:spPr>
          <a:xfrm rot="5400000">
            <a:off x="930346" y="5482784"/>
            <a:ext cx="1003645" cy="421740"/>
          </a:xfrm>
          <a:prstGeom prst="rect">
            <a:avLst/>
          </a:prstGeom>
          <a:ln>
            <a:noFill/>
          </a:ln>
        </p:spPr>
        <p:txBody>
          <a:bodyPr vert="horz" lIns="0" tIns="0" rIns="0" bIns="0" rtlCol="0">
            <a:noAutofit/>
          </a:bodyPr>
          <a:lstStyle>
            <a:lvl1pPr marL="0" indent="0" algn="l" defTabSz="288000" rtl="0" eaLnBrk="1" fontAlgn="base" hangingPunct="1">
              <a:spcBef>
                <a:spcPct val="20000"/>
              </a:spcBef>
              <a:spcAft>
                <a:spcPct val="0"/>
              </a:spcAft>
              <a:buFont typeface="Arial" panose="020B0604020202020204" pitchFamily="34" charset="0"/>
              <a:buNone/>
              <a:tabLst/>
              <a:defRPr kumimoji="1" sz="2000" kern="1200">
                <a:solidFill>
                  <a:schemeClr val="accent1"/>
                </a:solidFill>
                <a:latin typeface="Meiryo UI" panose="020B0604030504040204" pitchFamily="50" charset="-128"/>
                <a:ea typeface="Meiryo UI" panose="020B0604030504040204" pitchFamily="50" charset="-128"/>
                <a:cs typeface="Arial"/>
              </a:defRPr>
            </a:lvl1pPr>
            <a:lvl2pPr marL="36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2pPr>
            <a:lvl3pPr marL="54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3pPr>
            <a:lvl4pPr marL="72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4pPr>
            <a:lvl5pPr marL="90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5pPr>
            <a:lvl6pPr marL="335254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9pPr>
          </a:lstStyle>
          <a:p>
            <a:pPr marL="0" marR="0" lvl="0" indent="0" algn="l" defTabSz="2880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1" lang="ja-JP" altLang="en-US" sz="2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Arial"/>
              </a:rPr>
              <a:t>・・・</a:t>
            </a:r>
          </a:p>
        </p:txBody>
      </p:sp>
      <p:sp>
        <p:nvSpPr>
          <p:cNvPr id="11" name="テキスト プレースホルダー 2"/>
          <p:cNvSpPr txBox="1">
            <a:spLocks/>
          </p:cNvSpPr>
          <p:nvPr/>
        </p:nvSpPr>
        <p:spPr>
          <a:xfrm>
            <a:off x="11413619" y="2934968"/>
            <a:ext cx="443352" cy="421740"/>
          </a:xfrm>
          <a:prstGeom prst="rect">
            <a:avLst/>
          </a:prstGeom>
          <a:ln>
            <a:noFill/>
          </a:ln>
        </p:spPr>
        <p:txBody>
          <a:bodyPr vert="horz" lIns="0" tIns="0" rIns="0" bIns="0" rtlCol="0">
            <a:noAutofit/>
          </a:bodyPr>
          <a:lstStyle>
            <a:lvl1pPr marL="0" indent="0" algn="l" defTabSz="288000" rtl="0" eaLnBrk="1" fontAlgn="base" hangingPunct="1">
              <a:spcBef>
                <a:spcPct val="20000"/>
              </a:spcBef>
              <a:spcAft>
                <a:spcPct val="0"/>
              </a:spcAft>
              <a:buFont typeface="Arial" panose="020B0604020202020204" pitchFamily="34" charset="0"/>
              <a:buNone/>
              <a:tabLst/>
              <a:defRPr kumimoji="1" sz="2000" kern="1200">
                <a:solidFill>
                  <a:schemeClr val="accent1"/>
                </a:solidFill>
                <a:latin typeface="Meiryo UI" panose="020B0604030504040204" pitchFamily="50" charset="-128"/>
                <a:ea typeface="Meiryo UI" panose="020B0604030504040204" pitchFamily="50" charset="-128"/>
                <a:cs typeface="Arial"/>
              </a:defRPr>
            </a:lvl1pPr>
            <a:lvl2pPr marL="36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2pPr>
            <a:lvl3pPr marL="54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3pPr>
            <a:lvl4pPr marL="72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4pPr>
            <a:lvl5pPr marL="900000" indent="-180000" algn="l" defTabSz="288000" rtl="0" eaLnBrk="1" fontAlgn="base" hangingPunct="1">
              <a:spcBef>
                <a:spcPct val="20000"/>
              </a:spcBef>
              <a:spcAft>
                <a:spcPct val="0"/>
              </a:spcAft>
              <a:buFont typeface="Arial" panose="020B0604020202020204" pitchFamily="34" charset="0"/>
              <a:buChar char="•"/>
              <a:tabLst/>
              <a:defRPr kumimoji="1" sz="2000" kern="1200">
                <a:solidFill>
                  <a:schemeClr val="accent1"/>
                </a:solidFill>
                <a:latin typeface="+mn-ea"/>
                <a:ea typeface="+mn-ea"/>
                <a:cs typeface="Arial"/>
              </a:defRPr>
            </a:lvl5pPr>
            <a:lvl6pPr marL="335254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6pPr>
            <a:lvl7pPr marL="3962104"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7pPr>
            <a:lvl8pPr marL="4571658"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8pPr>
            <a:lvl9pPr marL="5181212" indent="-304776" algn="l" defTabSz="609555" rtl="0" eaLnBrk="1" latinLnBrk="0" hangingPunct="1">
              <a:spcBef>
                <a:spcPct val="20000"/>
              </a:spcBef>
              <a:buFont typeface="Arial"/>
              <a:buChar char="•"/>
              <a:defRPr kumimoji="1" sz="2667" kern="1200">
                <a:solidFill>
                  <a:schemeClr val="tx1"/>
                </a:solidFill>
                <a:latin typeface="+mn-lt"/>
                <a:ea typeface="+mn-ea"/>
                <a:cs typeface="+mn-cs"/>
              </a:defRPr>
            </a:lvl9pPr>
          </a:lstStyle>
          <a:p>
            <a:pPr marL="0" marR="0" lvl="0" indent="0" algn="l" defTabSz="288000" rtl="0" eaLnBrk="1" fontAlgn="base" latinLnBrk="0" hangingPunct="1">
              <a:lnSpc>
                <a:spcPct val="100000"/>
              </a:lnSpc>
              <a:spcBef>
                <a:spcPct val="20000"/>
              </a:spcBef>
              <a:spcAft>
                <a:spcPct val="0"/>
              </a:spcAft>
              <a:buClrTx/>
              <a:buSzTx/>
              <a:buFont typeface="Arial" panose="020B0604020202020204" pitchFamily="34" charset="0"/>
              <a:buNone/>
              <a:tabLst/>
              <a:defRPr/>
            </a:pPr>
            <a:r>
              <a:rPr kumimoji="1" lang="ja-JP" altLang="en-US" sz="2000" b="0" i="0" u="none" strike="noStrike" kern="1200" cap="none" spc="0" normalizeH="0" baseline="0" noProof="0">
                <a:ln>
                  <a:noFill/>
                </a:ln>
                <a:solidFill>
                  <a:srgbClr val="000000"/>
                </a:solidFill>
                <a:effectLst/>
                <a:uLnTx/>
                <a:uFillTx/>
                <a:latin typeface="Meiryo UI" panose="020B0604030504040204" pitchFamily="50" charset="-128"/>
                <a:ea typeface="Meiryo UI" panose="020B0604030504040204" pitchFamily="50" charset="-128"/>
                <a:cs typeface="Arial"/>
              </a:rPr>
              <a:t>・・・</a:t>
            </a:r>
          </a:p>
        </p:txBody>
      </p:sp>
      <p:sp>
        <p:nvSpPr>
          <p:cNvPr id="12" name="正方形/長方形 11">
            <a:extLst>
              <a:ext uri="{FF2B5EF4-FFF2-40B4-BE49-F238E27FC236}">
                <a16:creationId xmlns:a16="http://schemas.microsoft.com/office/drawing/2014/main" id="{F7235123-212F-8241-39F2-496793D5019F}"/>
              </a:ext>
            </a:extLst>
          </p:cNvPr>
          <p:cNvSpPr/>
          <p:nvPr/>
        </p:nvSpPr>
        <p:spPr>
          <a:xfrm>
            <a:off x="9773219" y="60635"/>
            <a:ext cx="2254024" cy="720000"/>
          </a:xfrm>
          <a:prstGeom prst="rect">
            <a:avLst/>
          </a:prstGeom>
          <a:solidFill>
            <a:schemeClr val="accent2">
              <a:lumMod val="10000"/>
              <a:lumOff val="90000"/>
            </a:schemeClr>
          </a:solidFill>
          <a:ln w="3175">
            <a:solidFill>
              <a:schemeClr val="tx1"/>
            </a:solidFill>
          </a:ln>
          <a:effectLst/>
        </p:spPr>
        <p:style>
          <a:lnRef idx="1">
            <a:schemeClr val="accent1"/>
          </a:lnRef>
          <a:fillRef idx="3">
            <a:schemeClr val="accent1"/>
          </a:fillRef>
          <a:effectRef idx="2">
            <a:schemeClr val="accent1"/>
          </a:effectRef>
          <a:fontRef idx="minor">
            <a:schemeClr val="lt1"/>
          </a:fontRef>
        </p:style>
        <p:txBody>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p>
            <a:r>
              <a:rPr lang="ja-JP" altLang="en-US" sz="1200">
                <a:solidFill>
                  <a:schemeClr val="tx1"/>
                </a:solidFill>
                <a:latin typeface="+mn-ea"/>
              </a:rPr>
              <a:t>②</a:t>
            </a:r>
            <a:r>
              <a:rPr lang="en-US" altLang="ja-JP" sz="1200">
                <a:solidFill>
                  <a:schemeClr val="tx1"/>
                </a:solidFill>
                <a:latin typeface="+mn-ea"/>
              </a:rPr>
              <a:t>‐(1)</a:t>
            </a:r>
            <a:r>
              <a:rPr lang="ja-JP" altLang="en-US" sz="1200">
                <a:solidFill>
                  <a:schemeClr val="tx1"/>
                </a:solidFill>
                <a:latin typeface="+mn-ea"/>
              </a:rPr>
              <a:t>スケジュール</a:t>
            </a:r>
            <a:endParaRPr lang="en-US" altLang="ja-JP" sz="1200">
              <a:solidFill>
                <a:schemeClr val="tx1"/>
              </a:solidFill>
              <a:latin typeface="+mn-ea"/>
            </a:endParaRPr>
          </a:p>
          <a:p>
            <a:r>
              <a:rPr kumimoji="1" lang="ja-JP" altLang="en-US" sz="1200">
                <a:solidFill>
                  <a:schemeClr val="tx1"/>
                </a:solidFill>
                <a:latin typeface="+mn-ea"/>
              </a:rPr>
              <a:t>（ア）適切なマイルストンの設定</a:t>
            </a:r>
            <a:endParaRPr lang="en-US" altLang="ja-JP" sz="1200">
              <a:solidFill>
                <a:schemeClr val="tx1"/>
              </a:solidFill>
              <a:latin typeface="+mn-ea"/>
            </a:endParaRPr>
          </a:p>
          <a:p>
            <a:r>
              <a:rPr lang="ja-JP" altLang="en-US" sz="1200">
                <a:solidFill>
                  <a:schemeClr val="tx1"/>
                </a:solidFill>
                <a:latin typeface="+mn-ea"/>
              </a:rPr>
              <a:t>（イ）十分な効果検証期間</a:t>
            </a:r>
            <a:endParaRPr kumimoji="1" lang="ja-JP" altLang="en-US" sz="1200">
              <a:solidFill>
                <a:schemeClr val="tx1"/>
              </a:solidFill>
              <a:latin typeface="+mn-ea"/>
            </a:endParaRPr>
          </a:p>
        </p:txBody>
      </p:sp>
      <p:sp>
        <p:nvSpPr>
          <p:cNvPr id="8" name="テキスト ボックス 1">
            <a:extLst>
              <a:ext uri="{FF2B5EF4-FFF2-40B4-BE49-F238E27FC236}">
                <a16:creationId xmlns:a16="http://schemas.microsoft.com/office/drawing/2014/main" id="{EE83D720-2FB3-4314-B6B0-868F23EDCC67}"/>
              </a:ext>
            </a:extLst>
          </p:cNvPr>
          <p:cNvSpPr txBox="1">
            <a:spLocks noChangeArrowheads="1"/>
          </p:cNvSpPr>
          <p:nvPr/>
        </p:nvSpPr>
        <p:spPr bwMode="auto">
          <a:xfrm rot="1941648">
            <a:off x="10057668" y="1903122"/>
            <a:ext cx="1581278" cy="255087"/>
          </a:xfrm>
          <a:prstGeom prst="rect">
            <a:avLst/>
          </a:prstGeom>
          <a:solidFill>
            <a:schemeClr val="bg1">
              <a:lumMod val="50000"/>
            </a:schemeClr>
          </a:solidFill>
          <a:ln>
            <a:noFill/>
          </a:ln>
        </p:spPr>
        <p:txBody>
          <a:bodyPr wrap="square" anchor="ctr">
            <a:noAutofit/>
          </a:bodyPr>
          <a:lstStyle>
            <a:lvl1pPr eaLnBrk="0" hangingPunct="0">
              <a:defRPr sz="1000">
                <a:solidFill>
                  <a:schemeClr val="tx1"/>
                </a:solidFill>
                <a:latin typeface="ＭＳ Ｐゴシック" panose="020B0600070205080204" pitchFamily="50" charset="-128"/>
                <a:ea typeface="ＭＳ Ｐゴシック" panose="020B0600070205080204" pitchFamily="50" charset="-128"/>
              </a:defRPr>
            </a:lvl1pPr>
            <a:lvl2pPr marL="742950" indent="-285750" eaLnBrk="0" hangingPunct="0">
              <a:defRPr sz="1000">
                <a:solidFill>
                  <a:schemeClr val="tx1"/>
                </a:solidFill>
                <a:latin typeface="ＭＳ Ｐゴシック" panose="020B0600070205080204" pitchFamily="50" charset="-128"/>
                <a:ea typeface="ＭＳ Ｐゴシック" panose="020B0600070205080204" pitchFamily="50" charset="-128"/>
              </a:defRPr>
            </a:lvl2pPr>
            <a:lvl3pPr marL="11430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3pPr>
            <a:lvl4pPr marL="16002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4pPr>
            <a:lvl5pPr marL="2057400" indent="-228600" eaLnBrk="0" hangingPunct="0">
              <a:defRPr sz="1000">
                <a:solidFill>
                  <a:schemeClr val="tx1"/>
                </a:solidFill>
                <a:latin typeface="ＭＳ Ｐゴシック" panose="020B0600070205080204" pitchFamily="50" charset="-128"/>
                <a:ea typeface="ＭＳ Ｐゴシック" panose="020B0600070205080204" pitchFamily="50" charset="-128"/>
              </a:defRPr>
            </a:lvl5pPr>
            <a:lvl6pPr marL="25146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6pPr>
            <a:lvl7pPr marL="29718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7pPr>
            <a:lvl8pPr marL="34290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8pPr>
            <a:lvl9pPr marL="3886200" indent="-228600" algn="ctr" eaLnBrk="0" fontAlgn="base" hangingPunct="0">
              <a:spcBef>
                <a:spcPct val="0"/>
              </a:spcBef>
              <a:spcAft>
                <a:spcPct val="0"/>
              </a:spcAft>
              <a:defRPr sz="1000">
                <a:solidFill>
                  <a:schemeClr val="tx1"/>
                </a:solidFill>
                <a:latin typeface="ＭＳ Ｐゴシック" panose="020B0600070205080204" pitchFamily="50" charset="-128"/>
                <a:ea typeface="ＭＳ Ｐゴシック" panose="020B0600070205080204" pitchFamily="50" charset="-128"/>
              </a:defRPr>
            </a:lvl9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a:ln>
                  <a:noFill/>
                </a:ln>
                <a:solidFill>
                  <a:srgbClr val="FFFFFF"/>
                </a:solidFill>
                <a:effectLst/>
                <a:uLnTx/>
                <a:uFillTx/>
                <a:latin typeface="Meiryo UI" panose="020B0604030504040204" pitchFamily="50" charset="-128"/>
                <a:ea typeface="Meiryo UI" panose="020B0604030504040204" pitchFamily="50" charset="-128"/>
                <a:cs typeface="+mn-cs"/>
              </a:rPr>
              <a:t>イメージ</a:t>
            </a:r>
          </a:p>
        </p:txBody>
      </p:sp>
      <p:sp>
        <p:nvSpPr>
          <p:cNvPr id="6" name="AutoShape 10">
            <a:extLst>
              <a:ext uri="{FF2B5EF4-FFF2-40B4-BE49-F238E27FC236}">
                <a16:creationId xmlns:a16="http://schemas.microsoft.com/office/drawing/2014/main" id="{3712233C-C24B-428F-B134-6F97BBA87E1E}"/>
              </a:ext>
            </a:extLst>
          </p:cNvPr>
          <p:cNvSpPr>
            <a:spLocks noChangeArrowheads="1"/>
          </p:cNvSpPr>
          <p:nvPr/>
        </p:nvSpPr>
        <p:spPr bwMode="auto">
          <a:xfrm>
            <a:off x="3345648" y="3948959"/>
            <a:ext cx="6912000" cy="2743429"/>
          </a:xfrm>
          <a:prstGeom prst="rect">
            <a:avLst/>
          </a:prstGeom>
          <a:solidFill>
            <a:schemeClr val="accent4">
              <a:lumMod val="20000"/>
              <a:lumOff val="80000"/>
            </a:schemeClr>
          </a:solidFill>
          <a:ln w="19050">
            <a:solidFill>
              <a:sysClr val="windowText" lastClr="000000"/>
            </a:solidFill>
            <a:round/>
            <a:headEnd/>
            <a:tailEnd/>
          </a:ln>
          <a:effectLst/>
        </p:spPr>
        <p:txBody>
          <a:bodyPr anchor="ctr"/>
          <a:lstStyle/>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1"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事業の開始から終了（最長</a:t>
            </a:r>
            <a:r>
              <a:rPr kumimoji="0" lang="en-US" altLang="ja-JP" sz="1400" b="1"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2028</a:t>
            </a:r>
            <a:r>
              <a:rPr kumimoji="0" lang="ja-JP" altLang="en-US" sz="1400" b="1"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年</a:t>
            </a:r>
            <a:r>
              <a:rPr kumimoji="0" lang="ja-JP" altLang="en-US" sz="1400" b="1" kern="0" noProof="0">
                <a:solidFill>
                  <a:srgbClr val="000000"/>
                </a:solidFill>
                <a:latin typeface="Meiryo UI" panose="020B0604030504040204" pitchFamily="50" charset="-128"/>
                <a:ea typeface="Meiryo UI"/>
              </a:rPr>
              <a:t>３</a:t>
            </a:r>
            <a:r>
              <a:rPr kumimoji="0" lang="ja-JP" altLang="en-US" sz="1400" b="1"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月</a:t>
            </a:r>
            <a:r>
              <a:rPr kumimoji="0" lang="en-US" altLang="ja-JP" sz="1400" b="1"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31</a:t>
            </a:r>
            <a:r>
              <a:rPr kumimoji="0" lang="ja-JP" altLang="en-US" sz="1400" b="1"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日）までのスケジュール</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を記載ください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「募集要領</a:t>
            </a:r>
            <a:r>
              <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3</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2</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）」を踏まえ、以下に留意してスケジュールをご検討ください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42950" lvl="1" indent="-285750" defTabSz="457200">
              <a:spcBef>
                <a:spcPts val="600"/>
              </a:spcBef>
              <a:buFont typeface="Wingdings" panose="05000000000000000000" pitchFamily="2" charset="2"/>
              <a:buChar char="ü"/>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事業期間中に助成金交付まで完了させる必要があり、実績報告及び助成金交付請求は令和</a:t>
            </a:r>
            <a:r>
              <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9</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年</a:t>
            </a:r>
            <a:r>
              <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12</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月</a:t>
            </a:r>
            <a:r>
              <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17</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日までに行うこと</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285750" marR="0" lvl="0" indent="-285750" algn="l" defTabSz="457200" rtl="0" eaLnBrk="1" fontAlgn="auto" latinLnBrk="0" hangingPunct="1">
              <a:lnSpc>
                <a:spcPct val="100000"/>
              </a:lnSpc>
              <a:spcBef>
                <a:spcPts val="600"/>
              </a:spcBef>
              <a:spcAft>
                <a:spcPts val="0"/>
              </a:spcAft>
              <a:buClrTx/>
              <a:buSzTx/>
              <a:buFont typeface="Arial" panose="020B0604020202020204" pitchFamily="34" charset="0"/>
              <a:buChar char="•"/>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ja-JP" altLang="en-US" sz="1400" kern="0">
                <a:solidFill>
                  <a:srgbClr val="000000"/>
                </a:solidFill>
                <a:latin typeface="Meiryo UI" panose="020B0604030504040204" pitchFamily="50" charset="-128"/>
                <a:ea typeface="Meiryo UI"/>
              </a:rPr>
              <a:t>募集</a:t>
            </a:r>
            <a:r>
              <a:rPr kumimoji="0" lang="zh-TW"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要領</a:t>
            </a:r>
            <a:r>
              <a:rPr kumimoji="0" lang="en-US" altLang="zh-TW"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6</a:t>
            </a:r>
            <a:r>
              <a:rPr kumimoji="0" lang="zh-TW"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en-US" altLang="zh-TW"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3</a:t>
            </a:r>
            <a:r>
              <a:rPr kumimoji="0" lang="zh-TW"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a:t>
            </a: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」を踏まえ、以下に留意して記載ください</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マイルストンが適切に設定されているか</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a:p>
            <a:pPr marL="742950" marR="0" lvl="1" indent="-285750" algn="l" defTabSz="457200" rtl="0" eaLnBrk="1" fontAlgn="auto" latinLnBrk="0" hangingPunct="1">
              <a:lnSpc>
                <a:spcPct val="100000"/>
              </a:lnSpc>
              <a:spcBef>
                <a:spcPts val="600"/>
              </a:spcBef>
              <a:spcAft>
                <a:spcPts val="0"/>
              </a:spcAft>
              <a:buClrTx/>
              <a:buSzTx/>
              <a:buFont typeface="Wingdings" panose="05000000000000000000" pitchFamily="2" charset="2"/>
              <a:buChar char="ü"/>
              <a:tabLst/>
              <a:defRPr/>
            </a:pPr>
            <a:r>
              <a:rPr kumimoji="0" lang="ja-JP" altLang="en-US"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rPr>
              <a:t>効果検証に必要な検証期間が十分であることが根拠とともに示されており、また、バッファを考慮した実現性の高い計画となっているか</a:t>
            </a:r>
            <a:endParaRPr kumimoji="0" lang="en-US" altLang="ja-JP" sz="1400" b="0" i="0" u="none" strike="noStrike" kern="0" cap="none" spc="0" normalizeH="0" baseline="0" noProof="0">
              <a:ln>
                <a:noFill/>
              </a:ln>
              <a:solidFill>
                <a:srgbClr val="000000"/>
              </a:solidFill>
              <a:effectLst/>
              <a:uLnTx/>
              <a:uFillTx/>
              <a:latin typeface="Meiryo UI" panose="020B0604030504040204" pitchFamily="50" charset="-128"/>
              <a:ea typeface="Meiryo UI"/>
              <a:cs typeface="+mn-cs"/>
            </a:endParaRPr>
          </a:p>
        </p:txBody>
      </p:sp>
      <p:sp>
        <p:nvSpPr>
          <p:cNvPr id="3" name="テキスト プレースホルダー 8">
            <a:extLst>
              <a:ext uri="{FF2B5EF4-FFF2-40B4-BE49-F238E27FC236}">
                <a16:creationId xmlns:a16="http://schemas.microsoft.com/office/drawing/2014/main" id="{0DA99E6B-A255-DB65-5778-842E38F3CFDA}"/>
              </a:ext>
            </a:extLst>
          </p:cNvPr>
          <p:cNvSpPr>
            <a:spLocks noGrp="1"/>
          </p:cNvSpPr>
          <p:nvPr>
            <p:ph type="body" sz="quarter" idx="13"/>
          </p:nvPr>
        </p:nvSpPr>
        <p:spPr>
          <a:xfrm>
            <a:off x="164757" y="938530"/>
            <a:ext cx="12027243" cy="421740"/>
          </a:xfrm>
        </p:spPr>
        <p:txBody>
          <a:bodyPr/>
          <a:lstStyle/>
          <a:p>
            <a:endParaRPr kumimoji="1" lang="ja-JP" altLang="en-US"/>
          </a:p>
        </p:txBody>
      </p:sp>
    </p:spTree>
    <p:extLst>
      <p:ext uri="{BB962C8B-B14F-4D97-AF65-F5344CB8AC3E}">
        <p14:creationId xmlns:p14="http://schemas.microsoft.com/office/powerpoint/2010/main" val="3092596955"/>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コンテンツ_Light">
  <a:themeElements>
    <a:clrScheme name="NTT DATA Group Corp.">
      <a:dk1>
        <a:srgbClr val="000000"/>
      </a:dk1>
      <a:lt1>
        <a:srgbClr val="FFFFFF"/>
      </a:lt1>
      <a:dk2>
        <a:srgbClr val="2E404D"/>
      </a:dk2>
      <a:lt2>
        <a:srgbClr val="19A3FC"/>
      </a:lt2>
      <a:accent1>
        <a:srgbClr val="070F26"/>
      </a:accent1>
      <a:accent2>
        <a:srgbClr val="0072BC"/>
      </a:accent2>
      <a:accent3>
        <a:srgbClr val="005B96"/>
      </a:accent3>
      <a:accent4>
        <a:srgbClr val="00DFED"/>
      </a:accent4>
      <a:accent5>
        <a:srgbClr val="00CB5D"/>
      </a:accent5>
      <a:accent6>
        <a:srgbClr val="949494"/>
      </a:accent6>
      <a:hlink>
        <a:srgbClr val="19A3FC"/>
      </a:hlink>
      <a:folHlink>
        <a:srgbClr val="0072BC"/>
      </a:folHlink>
    </a:clrScheme>
    <a:fontScheme name="NTT DATA Group Corp.">
      <a:majorFont>
        <a:latin typeface="Arial"/>
        <a:ea typeface="Meiryo UI"/>
        <a:cs typeface=""/>
      </a:majorFont>
      <a:minorFont>
        <a:latin typeface="Arial"/>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2">
            <a:lumMod val="10000"/>
            <a:lumOff val="90000"/>
          </a:schemeClr>
        </a:solidFill>
        <a:ln w="3175">
          <a:solidFill>
            <a:schemeClr val="tx1"/>
          </a:solidFill>
        </a:ln>
        <a:effectLst/>
      </a:spPr>
      <a:bodyPr rot="0" spcFirstLastPara="0" vertOverflow="overflow" horzOverflow="overflow" vert="horz" wrap="square" lIns="36000" tIns="36000" rIns="36000" bIns="36000" numCol="1" spcCol="0" rtlCol="0" fromWordArt="0" anchor="ctr" anchorCtr="0" forceAA="0" compatLnSpc="1">
        <a:prstTxWarp prst="textNoShape">
          <a:avLst/>
        </a:prstTxWarp>
        <a:noAutofit/>
      </a:bodyPr>
      <a:lstStyle>
        <a:defPPr algn="ctr">
          <a:defRPr kumimoji="1" sz="1400" dirty="0" err="1" smtClean="0">
            <a:solidFill>
              <a:schemeClr val="tx1"/>
            </a:solidFill>
          </a:defRPr>
        </a:defPPr>
      </a:lstStyle>
      <a:style>
        <a:lnRef idx="1">
          <a:schemeClr val="accent1"/>
        </a:lnRef>
        <a:fillRef idx="3">
          <a:schemeClr val="accent1"/>
        </a:fillRef>
        <a:effectRef idx="2">
          <a:schemeClr val="accent1"/>
        </a:effectRef>
        <a:fontRef idx="minor">
          <a:schemeClr val="lt1"/>
        </a:fontRef>
      </a:style>
    </a:spDef>
    <a:lnDef>
      <a:spPr>
        <a:ln w="3175">
          <a:solidFill>
            <a:schemeClr val="tx1"/>
          </a:solidFill>
        </a:ln>
        <a:effectLst/>
      </a:spPr>
      <a:bodyPr/>
      <a:lstStyle/>
      <a:style>
        <a:lnRef idx="2">
          <a:schemeClr val="accent1"/>
        </a:lnRef>
        <a:fillRef idx="0">
          <a:schemeClr val="accent1"/>
        </a:fillRef>
        <a:effectRef idx="1">
          <a:schemeClr val="accent1"/>
        </a:effectRef>
        <a:fontRef idx="minor">
          <a:schemeClr val="tx1"/>
        </a:fontRef>
      </a:style>
    </a:lnDef>
    <a:txDef>
      <a:spPr>
        <a:noFill/>
      </a:spPr>
      <a:bodyPr wrap="square" lIns="0" rIns="0" rtlCol="0">
        <a:noAutofit/>
      </a:bodyPr>
      <a:lstStyle>
        <a:defPPr algn="l" defTabSz="288000">
          <a:defRPr kumimoji="1">
            <a:latin typeface="+mn-ea"/>
          </a:defRPr>
        </a:defPPr>
      </a:lstStyle>
    </a:txDef>
  </a:objectDefaults>
  <a:extraClrSchemeLst/>
  <a:custClrLst>
    <a:custClr name="Yellow">
      <a:srgbClr val="FFC400"/>
    </a:custClr>
    <a:custClr name="Orange">
      <a:srgbClr val="FF7A00"/>
    </a:custClr>
    <a:custClr name="Orange 100">
      <a:srgbClr val="E42600"/>
    </a:custClr>
    <a:custClr name="Orange 150">
      <a:srgbClr val="B22000"/>
    </a:custClr>
  </a:custClrLst>
  <a:extLst>
    <a:ext uri="{05A4C25C-085E-4340-85A3-A5531E510DB2}">
      <thm15:themeFamily xmlns:thm15="http://schemas.microsoft.com/office/thememl/2012/main" name="経営研プレゼンテーション.potx" id="{D1A9F9E6-44B5-4605-BC46-CFB0C07C78C4}" vid="{204DFD55-4E26-475B-B016-A38D393F2358}"/>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Metadata/LabelInfo.xml><?xml version="1.0" encoding="utf-8"?>
<clbl:labelList xmlns:clbl="http://schemas.microsoft.com/office/2020/mipLabelMetadata">
  <clbl:label id="{ea60d57e-af5b-4752-ac57-3e4f28ca11dc}" enabled="1" method="Standard" siteId="{36da45f1-dd2c-4d1f-af13-5abe46b99921}" removed="0"/>
</clbl:labelList>
</file>

<file path=docProps/app.xml><?xml version="1.0" encoding="utf-8"?>
<Properties xmlns="http://schemas.openxmlformats.org/officeDocument/2006/extended-properties" xmlns:vt="http://schemas.openxmlformats.org/officeDocument/2006/docPropsVTypes">
  <TotalTime>0</TotalTime>
  <Words>3182</Words>
  <Application>Microsoft Office PowerPoint</Application>
  <PresentationFormat>ワイド画面</PresentationFormat>
  <Paragraphs>347</Paragraphs>
  <Slides>21</Slides>
  <Notes>1</Notes>
  <HiddenSlides>0</HiddenSlides>
  <MMClips>0</MMClips>
  <ScaleCrop>false</ScaleCrop>
  <HeadingPairs>
    <vt:vector size="8" baseType="variant">
      <vt:variant>
        <vt:lpstr>使用されているフォント</vt:lpstr>
      </vt:variant>
      <vt:variant>
        <vt:i4>5</vt:i4>
      </vt:variant>
      <vt:variant>
        <vt:lpstr>テーマ</vt:lpstr>
      </vt:variant>
      <vt:variant>
        <vt:i4>1</vt:i4>
      </vt:variant>
      <vt:variant>
        <vt:lpstr>埋め込まれた OLE サーバー</vt:lpstr>
      </vt:variant>
      <vt:variant>
        <vt:i4>1</vt:i4>
      </vt:variant>
      <vt:variant>
        <vt:lpstr>スライド タイトル</vt:lpstr>
      </vt:variant>
      <vt:variant>
        <vt:i4>21</vt:i4>
      </vt:variant>
    </vt:vector>
  </HeadingPairs>
  <TitlesOfParts>
    <vt:vector size="28" baseType="lpstr">
      <vt:lpstr>Meiryo UI</vt:lpstr>
      <vt:lpstr>游ゴシック</vt:lpstr>
      <vt:lpstr>Arial</vt:lpstr>
      <vt:lpstr>Calibri</vt:lpstr>
      <vt:lpstr>Wingdings</vt:lpstr>
      <vt:lpstr>コンテンツ_Light</vt:lpstr>
      <vt:lpstr>think-cell スライド</vt:lpstr>
      <vt:lpstr>PowerPoint プレゼンテーション</vt:lpstr>
      <vt:lpstr>【企画提案書概要】 XXXXXX（プロジェクト名を記載）</vt:lpstr>
      <vt:lpstr>【0. 基本情報】 </vt:lpstr>
      <vt:lpstr>【①本事業との整合性】 【目的理解】</vt:lpstr>
      <vt:lpstr>【①本事業との整合性】 【再エネ実装への貢献】</vt:lpstr>
      <vt:lpstr>【①本事業との整合性】 【先駆的な再エネ技術】</vt:lpstr>
      <vt:lpstr>【①本事業との整合性】 【技術検証実績】</vt:lpstr>
      <vt:lpstr>【②応募事業内容】 【XXXの取組概要】</vt:lpstr>
      <vt:lpstr>【②応募事業内容】 【スケジュール】</vt:lpstr>
      <vt:lpstr>【②応募事業内容】 【実施場所の選定】</vt:lpstr>
      <vt:lpstr>【②応募事業内容】 【実施体制】</vt:lpstr>
      <vt:lpstr>【②応募事業内容】 【安全対策】</vt:lpstr>
      <vt:lpstr>【②応募事業内容】 【費用】</vt:lpstr>
      <vt:lpstr>【②応募事業内容】 【効果検証】</vt:lpstr>
      <vt:lpstr>【②応募事業内容】 【KPIの設定】</vt:lpstr>
      <vt:lpstr>【③将来性】 【社会実装に向けた適正技術】</vt:lpstr>
      <vt:lpstr>【③将来性】 【本助成事業完了後の計画】</vt:lpstr>
      <vt:lpstr>【③将来性】 【早期社会実装の見込み】</vt:lpstr>
      <vt:lpstr>【追加ページ】 </vt:lpstr>
      <vt:lpstr>PowerPoint プレゼンテーション</vt:lpstr>
      <vt:lpstr>ご作成にあたっての留意事項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revision>1</cp:revision>
  <dcterms:created xsi:type="dcterms:W3CDTF">2025-04-28T03:23:26Z</dcterms:created>
  <dcterms:modified xsi:type="dcterms:W3CDTF">2025-04-28T03:25:24Z</dcterms:modified>
</cp:coreProperties>
</file>