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handoutMasterIdLst>
    <p:handoutMasterId r:id="rId11"/>
  </p:handoutMasterIdLst>
  <p:sldIdLst>
    <p:sldId id="256" r:id="rId2"/>
    <p:sldId id="302" r:id="rId3"/>
    <p:sldId id="310" r:id="rId4"/>
    <p:sldId id="307" r:id="rId5"/>
    <p:sldId id="315" r:id="rId6"/>
    <p:sldId id="316" r:id="rId7"/>
    <p:sldId id="313" r:id="rId8"/>
    <p:sldId id="312"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104" d="100"/>
          <a:sy n="104" d="100"/>
        </p:scale>
        <p:origin x="21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88FFD6-084F-4F8E-9ECB-3CAB98349CEE}" type="datetimeFigureOut">
              <a:rPr kumimoji="1" lang="ja-JP" altLang="en-US" smtClean="0"/>
              <a:t>2025/4/1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4A9E870-C020-4557-9E15-1F9AE93122F2}" type="slidenum">
              <a:rPr kumimoji="1" lang="ja-JP" altLang="en-US" smtClean="0"/>
              <a:t>‹#›</a:t>
            </a:fld>
            <a:endParaRPr kumimoji="1" lang="ja-JP" altLang="en-US"/>
          </a:p>
        </p:txBody>
      </p:sp>
    </p:spTree>
    <p:extLst>
      <p:ext uri="{BB962C8B-B14F-4D97-AF65-F5344CB8AC3E}">
        <p14:creationId xmlns:p14="http://schemas.microsoft.com/office/powerpoint/2010/main" val="3417527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2025/4/1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2025/4/1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kumimoji="1" lang="ja-JP" altLang="en-US" sz="2800" b="1" dirty="0">
                <a:latin typeface="Meiryo UI" panose="020B0604030504040204" pitchFamily="50" charset="-128"/>
                <a:ea typeface="Meiryo UI" panose="020B0604030504040204" pitchFamily="50" charset="-128"/>
              </a:rPr>
              <a:t>企業のＳｃｏｐｅ３対応に向けた</a:t>
            </a:r>
            <a:br>
              <a:rPr kumimoji="1" lang="en-US" altLang="ja-JP" sz="2800" b="1" dirty="0">
                <a:latin typeface="Meiryo UI" panose="020B0604030504040204" pitchFamily="50" charset="-128"/>
                <a:ea typeface="Meiryo UI" panose="020B0604030504040204" pitchFamily="50" charset="-128"/>
              </a:rPr>
            </a:br>
            <a:r>
              <a:rPr kumimoji="1" lang="ja-JP" altLang="en-US" sz="2800" b="1" dirty="0">
                <a:latin typeface="Meiryo UI" panose="020B0604030504040204" pitchFamily="50" charset="-128"/>
                <a:ea typeface="Meiryo UI" panose="020B0604030504040204" pitchFamily="50" charset="-128"/>
              </a:rPr>
              <a:t>航空貨物輸送でのＳＡＦ活用促進事業</a:t>
            </a:r>
            <a:br>
              <a:rPr kumimoji="1"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プラン</a:t>
            </a:r>
            <a:r>
              <a:rPr lang="zh-TW" altLang="en-US" sz="2800" b="1" dirty="0">
                <a:latin typeface="Meiryo UI" panose="020B0604030504040204" pitchFamily="50" charset="-128"/>
                <a:ea typeface="Meiryo UI" panose="020B0604030504040204" pitchFamily="50" charset="-128"/>
              </a:rPr>
              <a:t>説明書</a:t>
            </a:r>
            <a:br>
              <a:rPr kumimoji="1" lang="en-US" altLang="ja-JP" sz="2800" b="1" dirty="0">
                <a:latin typeface="Meiryo UI" panose="020B0604030504040204" pitchFamily="50" charset="-128"/>
                <a:ea typeface="Meiryo UI" panose="020B0604030504040204" pitchFamily="50" charset="-128"/>
              </a:rPr>
            </a:b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063101" y="2998356"/>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523220"/>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2" y="262108"/>
            <a:ext cx="391273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指定様式－プラン説明書</a:t>
            </a:r>
          </a:p>
        </p:txBody>
      </p:sp>
    </p:spTree>
    <p:extLst>
      <p:ext uri="{BB962C8B-B14F-4D97-AF65-F5344CB8AC3E}">
        <p14:creationId xmlns:p14="http://schemas.microsoft.com/office/powerpoint/2010/main" val="8661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939DB24-45B4-D906-F852-1E59235834F3}"/>
              </a:ext>
            </a:extLst>
          </p:cNvPr>
          <p:cNvSpPr txBox="1"/>
          <p:nvPr/>
        </p:nvSpPr>
        <p:spPr>
          <a:xfrm>
            <a:off x="296879" y="816153"/>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・本助成事業に提案するプランについて、下表を用いながら提供するプランの考え方や内容を適宜図を用いながら記載すること。説明は複数ページにまたがっても可とする。</a:t>
            </a:r>
            <a:endParaRPr lang="en-US" altLang="ja-JP" sz="14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86E813C7-F29B-29BA-AD04-3CFD6E000BB7}"/>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B6B66E7-7207-927A-F193-90422880CFA4}"/>
              </a:ext>
            </a:extLst>
          </p:cNvPr>
          <p:cNvSpPr/>
          <p:nvPr/>
        </p:nvSpPr>
        <p:spPr>
          <a:xfrm>
            <a:off x="159657" y="468502"/>
            <a:ext cx="8781143" cy="59097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B7FD4C9-C9B4-0616-CCED-68FD4E840EA7}"/>
              </a:ext>
            </a:extLst>
          </p:cNvPr>
          <p:cNvSpPr txBox="1"/>
          <p:nvPr/>
        </p:nvSpPr>
        <p:spPr>
          <a:xfrm>
            <a:off x="43542" y="53231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（１）プランについて</a:t>
            </a:r>
          </a:p>
        </p:txBody>
      </p:sp>
      <p:graphicFrame>
        <p:nvGraphicFramePr>
          <p:cNvPr id="3" name="表 2">
            <a:extLst>
              <a:ext uri="{FF2B5EF4-FFF2-40B4-BE49-F238E27FC236}">
                <a16:creationId xmlns:a16="http://schemas.microsoft.com/office/drawing/2014/main" id="{F36F2960-4F4C-8D04-A1BF-8CBB9FAD6224}"/>
              </a:ext>
            </a:extLst>
          </p:cNvPr>
          <p:cNvGraphicFramePr>
            <a:graphicFrameLocks noGrp="1"/>
          </p:cNvGraphicFramePr>
          <p:nvPr>
            <p:extLst>
              <p:ext uri="{D42A27DB-BD31-4B8C-83A1-F6EECF244321}">
                <p14:modId xmlns:p14="http://schemas.microsoft.com/office/powerpoint/2010/main" val="1862495147"/>
              </p:ext>
            </p:extLst>
          </p:nvPr>
        </p:nvGraphicFramePr>
        <p:xfrm>
          <a:off x="558330" y="1419521"/>
          <a:ext cx="7780866" cy="4628880"/>
        </p:xfrm>
        <a:graphic>
          <a:graphicData uri="http://schemas.openxmlformats.org/drawingml/2006/table">
            <a:tbl>
              <a:tblPr firstRow="1" bandRow="1">
                <a:tableStyleId>{5940675A-B579-460E-94D1-54222C63F5DA}</a:tableStyleId>
              </a:tblPr>
              <a:tblGrid>
                <a:gridCol w="2593622">
                  <a:extLst>
                    <a:ext uri="{9D8B030D-6E8A-4147-A177-3AD203B41FA5}">
                      <a16:colId xmlns:a16="http://schemas.microsoft.com/office/drawing/2014/main" val="1112298639"/>
                    </a:ext>
                  </a:extLst>
                </a:gridCol>
                <a:gridCol w="2593622">
                  <a:extLst>
                    <a:ext uri="{9D8B030D-6E8A-4147-A177-3AD203B41FA5}">
                      <a16:colId xmlns:a16="http://schemas.microsoft.com/office/drawing/2014/main" val="2740517076"/>
                    </a:ext>
                  </a:extLst>
                </a:gridCol>
                <a:gridCol w="2593622">
                  <a:extLst>
                    <a:ext uri="{9D8B030D-6E8A-4147-A177-3AD203B41FA5}">
                      <a16:colId xmlns:a16="http://schemas.microsoft.com/office/drawing/2014/main" val="2859523554"/>
                    </a:ext>
                  </a:extLst>
                </a:gridCol>
              </a:tblGrid>
              <a:tr h="360000">
                <a:tc>
                  <a:txBody>
                    <a:bodyPr/>
                    <a:lstStyle/>
                    <a:p>
                      <a:r>
                        <a:rPr kumimoji="1" lang="ja-JP" altLang="en-US" sz="1100" dirty="0">
                          <a:latin typeface="Meiryo UI" panose="020B0604030504040204" pitchFamily="50" charset="-128"/>
                          <a:ea typeface="Meiryo UI" panose="020B0604030504040204" pitchFamily="50" charset="-128"/>
                        </a:rPr>
                        <a:t>プラン名称</a:t>
                      </a:r>
                    </a:p>
                  </a:txBody>
                  <a:tcPr/>
                </a:tc>
                <a:tc>
                  <a:txBody>
                    <a:bodyPr/>
                    <a:lstStyle/>
                    <a:p>
                      <a:r>
                        <a:rPr kumimoji="1" lang="ja-JP" altLang="en-US" sz="1100" dirty="0">
                          <a:latin typeface="Meiryo UI" panose="020B0604030504040204" pitchFamily="50" charset="-128"/>
                          <a:ea typeface="Meiryo UI" panose="020B0604030504040204" pitchFamily="50" charset="-128"/>
                        </a:rPr>
                        <a:t>○○プラン</a:t>
                      </a:r>
                    </a:p>
                  </a:txBody>
                  <a:tcPr/>
                </a:tc>
                <a:tc>
                  <a:txBody>
                    <a:bodyPr/>
                    <a:lstStyle/>
                    <a:p>
                      <a:r>
                        <a:rPr kumimoji="1" lang="ja-JP" altLang="en-US" sz="1100" dirty="0">
                          <a:latin typeface="Meiryo UI" panose="020B0604030504040204" pitchFamily="50" charset="-128"/>
                          <a:ea typeface="Meiryo UI" panose="020B0604030504040204" pitchFamily="50" charset="-128"/>
                        </a:rPr>
                        <a:t>▲▲プラン（複数プランを利用する場合は適宜表を増やすこと）</a:t>
                      </a:r>
                    </a:p>
                  </a:txBody>
                  <a:tcPr/>
                </a:tc>
                <a:extLst>
                  <a:ext uri="{0D108BD9-81ED-4DB2-BD59-A6C34878D82A}">
                    <a16:rowId xmlns:a16="http://schemas.microsoft.com/office/drawing/2014/main" val="1425804042"/>
                  </a:ext>
                </a:extLst>
              </a:tr>
              <a:tr h="360000">
                <a:tc>
                  <a:txBody>
                    <a:bodyPr/>
                    <a:lstStyle/>
                    <a:p>
                      <a:r>
                        <a:rPr kumimoji="1" lang="ja-JP" altLang="en-US" sz="1100" dirty="0">
                          <a:latin typeface="Meiryo UI" panose="020B0604030504040204" pitchFamily="50" charset="-128"/>
                          <a:ea typeface="Meiryo UI" panose="020B0604030504040204" pitchFamily="50" charset="-128"/>
                        </a:rPr>
                        <a:t>プラン提供者</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3171364"/>
                  </a:ext>
                </a:extLst>
              </a:tr>
              <a:tr h="360000">
                <a:tc>
                  <a:txBody>
                    <a:bodyPr/>
                    <a:lstStyle/>
                    <a:p>
                      <a:r>
                        <a:rPr kumimoji="1" lang="ja-JP" altLang="en-US" sz="1100" dirty="0">
                          <a:latin typeface="Meiryo UI" panose="020B0604030504040204" pitchFamily="50" charset="-128"/>
                          <a:ea typeface="Meiryo UI" panose="020B0604030504040204" pitchFamily="50" charset="-128"/>
                        </a:rPr>
                        <a:t>プラン料金</a:t>
                      </a:r>
                    </a:p>
                  </a:txBody>
                  <a:tcPr>
                    <a:solidFill>
                      <a:schemeClr val="accent4">
                        <a:lumMod val="40000"/>
                        <a:lumOff val="60000"/>
                      </a:schemeClr>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42107275"/>
                  </a:ext>
                </a:extLst>
              </a:tr>
              <a:tr h="360000">
                <a:tc>
                  <a:txBody>
                    <a:bodyPr/>
                    <a:lstStyle/>
                    <a:p>
                      <a:r>
                        <a:rPr kumimoji="1" lang="ja-JP" altLang="en-US" sz="1100" dirty="0">
                          <a:latin typeface="Meiryo UI" panose="020B0604030504040204" pitchFamily="50" charset="-128"/>
                          <a:ea typeface="Meiryo UI" panose="020B0604030504040204" pitchFamily="50" charset="-128"/>
                        </a:rPr>
                        <a:t>最低販売ロット、料金</a:t>
                      </a:r>
                    </a:p>
                  </a:txBody>
                  <a:tcPr>
                    <a:solidFill>
                      <a:schemeClr val="accent4">
                        <a:lumMod val="40000"/>
                        <a:lumOff val="60000"/>
                      </a:schemeClr>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81933105"/>
                  </a:ext>
                </a:extLst>
              </a:tr>
              <a:tr h="360000">
                <a:tc>
                  <a:txBody>
                    <a:bodyPr/>
                    <a:lstStyle/>
                    <a:p>
                      <a:r>
                        <a:rPr kumimoji="1" lang="ja-JP" altLang="en-US" sz="1100" dirty="0">
                          <a:latin typeface="Meiryo UI" panose="020B0604030504040204" pitchFamily="50" charset="-128"/>
                          <a:ea typeface="Meiryo UI" panose="020B0604030504040204" pitchFamily="50" charset="-128"/>
                        </a:rPr>
                        <a:t>契約形態</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1120037"/>
                  </a:ext>
                </a:extLst>
              </a:tr>
              <a:tr h="360000">
                <a:tc>
                  <a:txBody>
                    <a:bodyPr/>
                    <a:lstStyle/>
                    <a:p>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製造者</a:t>
                      </a:r>
                    </a:p>
                  </a:txBody>
                  <a:tcPr/>
                </a:tc>
                <a:tc>
                  <a:txBody>
                    <a:bodyPr/>
                    <a:lstStyle/>
                    <a:p>
                      <a:r>
                        <a:rPr kumimoji="1" lang="ja-JP" altLang="en-US" sz="1100" dirty="0">
                          <a:latin typeface="Meiryo UI" panose="020B0604030504040204" pitchFamily="50" charset="-128"/>
                          <a:ea typeface="Meiryo UI" panose="020B0604030504040204" pitchFamily="50" charset="-128"/>
                        </a:rPr>
                        <a:t>該当プランで使用する</a:t>
                      </a:r>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の製造者情報を記載</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51373438"/>
                  </a:ext>
                </a:extLst>
              </a:tr>
              <a:tr h="360000">
                <a:tc>
                  <a:txBody>
                    <a:bodyPr/>
                    <a:lstStyle/>
                    <a:p>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の</a:t>
                      </a:r>
                      <a:r>
                        <a:rPr kumimoji="1" lang="en-US" altLang="ja-JP" sz="1100" dirty="0">
                          <a:latin typeface="Meiryo UI" panose="020B0604030504040204" pitchFamily="50" charset="-128"/>
                          <a:ea typeface="Meiryo UI" panose="020B0604030504040204" pitchFamily="50" charset="-128"/>
                        </a:rPr>
                        <a:t>CO2</a:t>
                      </a:r>
                      <a:r>
                        <a:rPr kumimoji="1" lang="ja-JP" altLang="en-US" sz="1100" dirty="0">
                          <a:latin typeface="Meiryo UI" panose="020B0604030504040204" pitchFamily="50" charset="-128"/>
                          <a:ea typeface="Meiryo UI" panose="020B0604030504040204" pitchFamily="50" charset="-128"/>
                        </a:rPr>
                        <a:t>削減量</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該当プランにおける</a:t>
                      </a:r>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の</a:t>
                      </a:r>
                      <a:r>
                        <a:rPr kumimoji="1" lang="en-US" altLang="ja-JP" sz="1100" dirty="0">
                          <a:latin typeface="Meiryo UI" panose="020B0604030504040204" pitchFamily="50" charset="-128"/>
                          <a:ea typeface="Meiryo UI" panose="020B0604030504040204" pitchFamily="50" charset="-128"/>
                        </a:rPr>
                        <a:t>CO2</a:t>
                      </a:r>
                      <a:r>
                        <a:rPr kumimoji="1" lang="ja-JP" altLang="en-US" sz="1100" dirty="0">
                          <a:latin typeface="Meiryo UI" panose="020B0604030504040204" pitchFamily="50" charset="-128"/>
                          <a:ea typeface="Meiryo UI" panose="020B0604030504040204" pitchFamily="50" charset="-128"/>
                        </a:rPr>
                        <a:t>削減量を記載</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26012890"/>
                  </a:ext>
                </a:extLst>
              </a:tr>
              <a:tr h="360000">
                <a:tc>
                  <a:txBody>
                    <a:bodyPr/>
                    <a:lstStyle/>
                    <a:p>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の原料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該当プランで使用する</a:t>
                      </a:r>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の原料を記載</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07507912"/>
                  </a:ext>
                </a:extLst>
              </a:tr>
              <a:tr h="360000">
                <a:tc>
                  <a:txBody>
                    <a:bodyPr/>
                    <a:lstStyle/>
                    <a:p>
                      <a:r>
                        <a:rPr kumimoji="1" lang="ja-JP" altLang="en-US" sz="1100" dirty="0">
                          <a:latin typeface="Meiryo UI" panose="020B0604030504040204" pitchFamily="50" charset="-128"/>
                          <a:ea typeface="Meiryo UI" panose="020B0604030504040204" pitchFamily="50" charset="-128"/>
                        </a:rPr>
                        <a:t>環境価値の割合</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該当プランで使用する</a:t>
                      </a:r>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給油地ごとの環境価値の割合</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95207573"/>
                  </a:ext>
                </a:extLst>
              </a:tr>
              <a:tr h="360000">
                <a:tc>
                  <a:txBody>
                    <a:bodyPr/>
                    <a:lstStyle/>
                    <a:p>
                      <a:r>
                        <a:rPr kumimoji="1" lang="ja-JP" altLang="en-US" sz="1100" dirty="0">
                          <a:latin typeface="Meiryo UI" panose="020B0604030504040204" pitchFamily="50" charset="-128"/>
                          <a:ea typeface="Meiryo UI" panose="020B0604030504040204" pitchFamily="50" charset="-128"/>
                        </a:rPr>
                        <a:t>プランスキーム</a:t>
                      </a:r>
                    </a:p>
                  </a:txBody>
                  <a:tcPr>
                    <a:solidFill>
                      <a:schemeClr val="accent4">
                        <a:lumMod val="40000"/>
                        <a:lumOff val="60000"/>
                      </a:schemeClr>
                    </a:solidFill>
                  </a:tcPr>
                </a:tc>
                <a:tc>
                  <a:txBody>
                    <a:bodyPr/>
                    <a:lstStyle/>
                    <a:p>
                      <a:r>
                        <a:rPr lang="en-US" altLang="ja-JP" sz="1100" dirty="0">
                          <a:latin typeface="Meiryo UI" panose="020B0604030504040204" pitchFamily="50" charset="-128"/>
                          <a:ea typeface="Meiryo UI" panose="020B0604030504040204" pitchFamily="50" charset="-128"/>
                        </a:rPr>
                        <a:t>SAF</a:t>
                      </a:r>
                      <a:r>
                        <a:rPr lang="ja-JP" altLang="en-US" sz="1100" dirty="0">
                          <a:latin typeface="Meiryo UI" panose="020B0604030504040204" pitchFamily="50" charset="-128"/>
                          <a:ea typeface="Meiryo UI" panose="020B0604030504040204" pitchFamily="50" charset="-128"/>
                        </a:rPr>
                        <a:t>の製造から荷物の輸送、環境価値の調達、証書発行までのプラン全体のスキームを適宜、図を用いながら、どのように環境価値を充てるか含めて説明</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75496038"/>
                  </a:ext>
                </a:extLst>
              </a:tr>
              <a:tr h="360000">
                <a:tc>
                  <a:txBody>
                    <a:bodyPr/>
                    <a:lstStyle/>
                    <a:p>
                      <a:r>
                        <a:rPr kumimoji="1" lang="ja-JP" altLang="en-US" sz="1100" dirty="0">
                          <a:latin typeface="Meiryo UI" panose="020B0604030504040204" pitchFamily="50" charset="-128"/>
                          <a:ea typeface="Meiryo UI" panose="020B0604030504040204" pitchFamily="50" charset="-128"/>
                        </a:rPr>
                        <a:t>プランの考え方</a:t>
                      </a:r>
                    </a:p>
                  </a:txBody>
                  <a:tcPr>
                    <a:solidFill>
                      <a:schemeClr val="accent4">
                        <a:lumMod val="40000"/>
                        <a:lumOff val="60000"/>
                      </a:schemeClr>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92610549"/>
                  </a:ext>
                </a:extLst>
              </a:tr>
            </a:tbl>
          </a:graphicData>
        </a:graphic>
      </p:graphicFrame>
      <p:sp>
        <p:nvSpPr>
          <p:cNvPr id="11" name="タイトル 1">
            <a:extLst>
              <a:ext uri="{FF2B5EF4-FFF2-40B4-BE49-F238E27FC236}">
                <a16:creationId xmlns:a16="http://schemas.microsoft.com/office/drawing/2014/main" id="{0E793B7F-4A46-6429-3FEC-4C8B1D6A4C13}"/>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脱炭素化への貢献度、</a:t>
            </a:r>
            <a:r>
              <a:rPr lang="en-US" altLang="ja-JP" sz="1600" dirty="0">
                <a:latin typeface="Meiryo UI" panose="020B0604030504040204" pitchFamily="50" charset="-128"/>
                <a:ea typeface="Meiryo UI" panose="020B0604030504040204" pitchFamily="50" charset="-128"/>
              </a:rPr>
              <a:t>SAF</a:t>
            </a:r>
            <a:r>
              <a:rPr lang="ja-JP" altLang="en-US" sz="1600" dirty="0">
                <a:latin typeface="Meiryo UI" panose="020B0604030504040204" pitchFamily="50" charset="-128"/>
                <a:ea typeface="Meiryo UI" panose="020B0604030504040204" pitchFamily="50" charset="-128"/>
              </a:rPr>
              <a:t>流通促進への寄与度</a:t>
            </a:r>
          </a:p>
        </p:txBody>
      </p:sp>
    </p:spTree>
    <p:extLst>
      <p:ext uri="{BB962C8B-B14F-4D97-AF65-F5344CB8AC3E}">
        <p14:creationId xmlns:p14="http://schemas.microsoft.com/office/powerpoint/2010/main" val="254138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86E813C7-F29B-29BA-AD04-3CFD6E000BB7}"/>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B0DD4C47-C98F-31B6-AC5E-1B0F42022722}"/>
              </a:ext>
            </a:extLst>
          </p:cNvPr>
          <p:cNvSpPr txBox="1"/>
          <p:nvPr/>
        </p:nvSpPr>
        <p:spPr>
          <a:xfrm>
            <a:off x="294640" y="819797"/>
            <a:ext cx="8300720"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・本事業で発行する</a:t>
            </a:r>
            <a:r>
              <a:rPr lang="en-US" altLang="ja-JP" sz="1400" dirty="0">
                <a:latin typeface="Meiryo UI" panose="020B0604030504040204" pitchFamily="50" charset="-128"/>
                <a:ea typeface="Meiryo UI" panose="020B0604030504040204" pitchFamily="50" charset="-128"/>
              </a:rPr>
              <a:t>CO</a:t>
            </a:r>
            <a:r>
              <a:rPr lang="ja-JP" altLang="en-US" sz="1400" dirty="0">
                <a:latin typeface="Meiryo UI" panose="020B0604030504040204" pitchFamily="50" charset="-128"/>
                <a:ea typeface="Meiryo UI" panose="020B0604030504040204" pitchFamily="50" charset="-128"/>
              </a:rPr>
              <a:t>２削減証書の発行者、記載内容等について、下表を用いながら説明すること。</a:t>
            </a:r>
            <a:endParaRPr lang="en-US" altLang="ja-JP" sz="1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36EE514-BBDF-59C2-B3F3-FEF1DE050061}"/>
              </a:ext>
            </a:extLst>
          </p:cNvPr>
          <p:cNvSpPr txBox="1"/>
          <p:nvPr/>
        </p:nvSpPr>
        <p:spPr>
          <a:xfrm>
            <a:off x="52111" y="534308"/>
            <a:ext cx="2908301"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a:t>
            </a:r>
            <a:r>
              <a:rPr kumimoji="1" lang="en-US" altLang="ja-JP" sz="1400" b="1" dirty="0">
                <a:latin typeface="Meiryo UI" panose="020B0604030504040204" pitchFamily="50" charset="-128"/>
                <a:ea typeface="Meiryo UI" panose="020B0604030504040204" pitchFamily="50" charset="-128"/>
              </a:rPr>
              <a:t>CO2</a:t>
            </a:r>
            <a:r>
              <a:rPr kumimoji="1" lang="ja-JP" altLang="en-US" sz="1400" b="1" dirty="0">
                <a:latin typeface="Meiryo UI" panose="020B0604030504040204" pitchFamily="50" charset="-128"/>
                <a:ea typeface="Meiryo UI" panose="020B0604030504040204" pitchFamily="50" charset="-128"/>
              </a:rPr>
              <a:t>削減証書について</a:t>
            </a:r>
          </a:p>
        </p:txBody>
      </p:sp>
      <p:sp>
        <p:nvSpPr>
          <p:cNvPr id="12" name="正方形/長方形 11">
            <a:extLst>
              <a:ext uri="{FF2B5EF4-FFF2-40B4-BE49-F238E27FC236}">
                <a16:creationId xmlns:a16="http://schemas.microsoft.com/office/drawing/2014/main" id="{545F6D3A-387B-C002-19A3-C082C9DBCA8D}"/>
              </a:ext>
            </a:extLst>
          </p:cNvPr>
          <p:cNvSpPr/>
          <p:nvPr/>
        </p:nvSpPr>
        <p:spPr>
          <a:xfrm>
            <a:off x="159657" y="491068"/>
            <a:ext cx="8781143" cy="62984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0BAD6200-83D6-D549-38BA-1F73F9DF9067}"/>
              </a:ext>
            </a:extLst>
          </p:cNvPr>
          <p:cNvGraphicFramePr>
            <a:graphicFrameLocks noGrp="1"/>
          </p:cNvGraphicFramePr>
          <p:nvPr>
            <p:extLst>
              <p:ext uri="{D42A27DB-BD31-4B8C-83A1-F6EECF244321}">
                <p14:modId xmlns:p14="http://schemas.microsoft.com/office/powerpoint/2010/main" val="373569048"/>
              </p:ext>
            </p:extLst>
          </p:nvPr>
        </p:nvGraphicFramePr>
        <p:xfrm>
          <a:off x="585047" y="1261200"/>
          <a:ext cx="7780866" cy="1741080"/>
        </p:xfrm>
        <a:graphic>
          <a:graphicData uri="http://schemas.openxmlformats.org/drawingml/2006/table">
            <a:tbl>
              <a:tblPr firstRow="1" bandRow="1">
                <a:tableStyleId>{5940675A-B579-460E-94D1-54222C63F5DA}</a:tableStyleId>
              </a:tblPr>
              <a:tblGrid>
                <a:gridCol w="2593622">
                  <a:extLst>
                    <a:ext uri="{9D8B030D-6E8A-4147-A177-3AD203B41FA5}">
                      <a16:colId xmlns:a16="http://schemas.microsoft.com/office/drawing/2014/main" val="1112298639"/>
                    </a:ext>
                  </a:extLst>
                </a:gridCol>
                <a:gridCol w="2593622">
                  <a:extLst>
                    <a:ext uri="{9D8B030D-6E8A-4147-A177-3AD203B41FA5}">
                      <a16:colId xmlns:a16="http://schemas.microsoft.com/office/drawing/2014/main" val="2740517076"/>
                    </a:ext>
                  </a:extLst>
                </a:gridCol>
                <a:gridCol w="2593622">
                  <a:extLst>
                    <a:ext uri="{9D8B030D-6E8A-4147-A177-3AD203B41FA5}">
                      <a16:colId xmlns:a16="http://schemas.microsoft.com/office/drawing/2014/main" val="2859523554"/>
                    </a:ext>
                  </a:extLst>
                </a:gridCol>
              </a:tblGrid>
              <a:tr h="360000">
                <a:tc>
                  <a:txBody>
                    <a:bodyPr/>
                    <a:lstStyle/>
                    <a:p>
                      <a:r>
                        <a:rPr kumimoji="1" lang="ja-JP" altLang="en-US" sz="1100" dirty="0">
                          <a:latin typeface="Meiryo UI" panose="020B0604030504040204" pitchFamily="50" charset="-128"/>
                          <a:ea typeface="Meiryo UI" panose="020B0604030504040204" pitchFamily="50" charset="-128"/>
                        </a:rPr>
                        <a:t>プラン名称</a:t>
                      </a:r>
                    </a:p>
                  </a:txBody>
                  <a:tcPr/>
                </a:tc>
                <a:tc>
                  <a:txBody>
                    <a:bodyPr/>
                    <a:lstStyle/>
                    <a:p>
                      <a:r>
                        <a:rPr kumimoji="1" lang="ja-JP" altLang="en-US" sz="1100" dirty="0">
                          <a:latin typeface="Meiryo UI" panose="020B0604030504040204" pitchFamily="50" charset="-128"/>
                          <a:ea typeface="Meiryo UI" panose="020B0604030504040204" pitchFamily="50" charset="-128"/>
                        </a:rPr>
                        <a:t>○○プラン</a:t>
                      </a:r>
                    </a:p>
                  </a:txBody>
                  <a:tcPr/>
                </a:tc>
                <a:tc>
                  <a:txBody>
                    <a:bodyPr/>
                    <a:lstStyle/>
                    <a:p>
                      <a:r>
                        <a:rPr kumimoji="1" lang="ja-JP" altLang="en-US" sz="1100" dirty="0">
                          <a:latin typeface="Meiryo UI" panose="020B0604030504040204" pitchFamily="50" charset="-128"/>
                          <a:ea typeface="Meiryo UI" panose="020B0604030504040204" pitchFamily="50" charset="-128"/>
                        </a:rPr>
                        <a:t>▲▲プラン（複数プランを利用する場合は適宜表を増やすこと）</a:t>
                      </a:r>
                    </a:p>
                  </a:txBody>
                  <a:tcPr/>
                </a:tc>
                <a:extLst>
                  <a:ext uri="{0D108BD9-81ED-4DB2-BD59-A6C34878D82A}">
                    <a16:rowId xmlns:a16="http://schemas.microsoft.com/office/drawing/2014/main" val="1425804042"/>
                  </a:ext>
                </a:extLst>
              </a:tr>
              <a:tr h="360000">
                <a:tc>
                  <a:txBody>
                    <a:bodyPr/>
                    <a:lstStyle/>
                    <a:p>
                      <a:r>
                        <a:rPr kumimoji="1" lang="en-US" altLang="ja-JP" sz="1100" dirty="0">
                          <a:latin typeface="Meiryo UI" panose="020B0604030504040204" pitchFamily="50" charset="-128"/>
                          <a:ea typeface="Meiryo UI" panose="020B0604030504040204" pitchFamily="50" charset="-128"/>
                        </a:rPr>
                        <a:t>CO2</a:t>
                      </a:r>
                      <a:r>
                        <a:rPr kumimoji="1" lang="ja-JP" altLang="en-US" sz="1100" dirty="0">
                          <a:latin typeface="Meiryo UI" panose="020B0604030504040204" pitchFamily="50" charset="-128"/>
                          <a:ea typeface="Meiryo UI" panose="020B0604030504040204" pitchFamily="50" charset="-128"/>
                        </a:rPr>
                        <a:t>削減証書発行者</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47081017"/>
                  </a:ext>
                </a:extLst>
              </a:tr>
              <a:tr h="360000">
                <a:tc>
                  <a:txBody>
                    <a:bodyPr/>
                    <a:lstStyle/>
                    <a:p>
                      <a:r>
                        <a:rPr kumimoji="1" lang="ja-JP" altLang="en-US" sz="1100" dirty="0">
                          <a:latin typeface="Meiryo UI" panose="020B0604030504040204" pitchFamily="50" charset="-128"/>
                          <a:ea typeface="Meiryo UI" panose="020B0604030504040204" pitchFamily="50" charset="-128"/>
                        </a:rPr>
                        <a:t>第三者機関認証</a:t>
                      </a:r>
                    </a:p>
                  </a:txBody>
                  <a:tcPr>
                    <a:solidFill>
                      <a:schemeClr val="accent4">
                        <a:lumMod val="40000"/>
                        <a:lumOff val="6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認証を受けている第三者機関名を記載</a:t>
                      </a: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1120037"/>
                  </a:ext>
                </a:extLst>
              </a:tr>
              <a:tr h="360000">
                <a:tc>
                  <a:txBody>
                    <a:bodyPr/>
                    <a:lstStyle/>
                    <a:p>
                      <a:r>
                        <a:rPr kumimoji="1" lang="en-US" altLang="ja-JP" sz="1100" dirty="0">
                          <a:latin typeface="Meiryo UI" panose="020B0604030504040204" pitchFamily="50" charset="-128"/>
                          <a:ea typeface="Meiryo UI" panose="020B0604030504040204" pitchFamily="50" charset="-128"/>
                        </a:rPr>
                        <a:t>SAF</a:t>
                      </a:r>
                      <a:r>
                        <a:rPr kumimoji="1" lang="ja-JP" altLang="en-US" sz="1100" dirty="0">
                          <a:latin typeface="Meiryo UI" panose="020B0604030504040204" pitchFamily="50" charset="-128"/>
                          <a:ea typeface="Meiryo UI" panose="020B0604030504040204" pitchFamily="50" charset="-128"/>
                        </a:rPr>
                        <a:t>給油地、荷主の輸送航路、貨物重量を確認できる書類</a:t>
                      </a:r>
                    </a:p>
                  </a:txBody>
                  <a:tcPr>
                    <a:solidFill>
                      <a:schemeClr val="accent4">
                        <a:lumMod val="40000"/>
                        <a:lumOff val="60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CO2</a:t>
                      </a:r>
                      <a:r>
                        <a:rPr kumimoji="1" lang="ja-JP" altLang="en-US" sz="1100" dirty="0">
                          <a:latin typeface="Meiryo UI" panose="020B0604030504040204" pitchFamily="50" charset="-128"/>
                          <a:ea typeface="Meiryo UI" panose="020B0604030504040204" pitchFamily="50" charset="-128"/>
                        </a:rPr>
                        <a:t>削減証書に左記記載がない場合、どのような書類で確認が可能か記載すること</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参考として、別途書類を添付すること</a:t>
                      </a:r>
                      <a:endParaRPr kumimoji="1" lang="en-US" altLang="ja-JP" sz="1100" dirty="0">
                        <a:latin typeface="Meiryo UI" panose="020B0604030504040204" pitchFamily="50" charset="-128"/>
                        <a:ea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8722559"/>
                  </a:ext>
                </a:extLst>
              </a:tr>
            </a:tbl>
          </a:graphicData>
        </a:graphic>
      </p:graphicFrame>
      <p:sp>
        <p:nvSpPr>
          <p:cNvPr id="7" name="タイトル 1">
            <a:extLst>
              <a:ext uri="{FF2B5EF4-FFF2-40B4-BE49-F238E27FC236}">
                <a16:creationId xmlns:a16="http://schemas.microsoft.com/office/drawing/2014/main" id="{4816C626-3725-DFCB-D48F-50A4143B9E90}"/>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削減証書の適格性</a:t>
            </a:r>
          </a:p>
        </p:txBody>
      </p:sp>
    </p:spTree>
    <p:extLst>
      <p:ext uri="{BB962C8B-B14F-4D97-AF65-F5344CB8AC3E}">
        <p14:creationId xmlns:p14="http://schemas.microsoft.com/office/powerpoint/2010/main" val="187813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4</a:t>
            </a:fld>
            <a:endParaRPr lang="en-US" altLang="ja-JP" sz="15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939DB24-45B4-D906-F852-1E59235834F3}"/>
              </a:ext>
            </a:extLst>
          </p:cNvPr>
          <p:cNvSpPr txBox="1"/>
          <p:nvPr/>
        </p:nvSpPr>
        <p:spPr>
          <a:xfrm>
            <a:off x="296879" y="592076"/>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・１～４の項目を適宜図等を用いながら説明すること。なお、青のテキストボックスは削除したり内容を改変したりしてはならないが、説明は複数ページにまたがっても可とする。</a:t>
            </a:r>
            <a:endParaRPr lang="en-US" altLang="ja-JP" sz="14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86E813C7-F29B-29BA-AD04-3CFD6E000BB7}"/>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4</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B6B66E7-7207-927A-F193-90422880CFA4}"/>
              </a:ext>
            </a:extLst>
          </p:cNvPr>
          <p:cNvSpPr/>
          <p:nvPr/>
        </p:nvSpPr>
        <p:spPr>
          <a:xfrm>
            <a:off x="159657" y="468502"/>
            <a:ext cx="8781143" cy="59887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DEB22ABB-8693-52B6-93B6-EC8D530D7ABE}"/>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取組内容の実現可能性</a:t>
            </a:r>
          </a:p>
        </p:txBody>
      </p:sp>
      <p:sp>
        <p:nvSpPr>
          <p:cNvPr id="10" name="テキスト ボックス 9">
            <a:extLst>
              <a:ext uri="{FF2B5EF4-FFF2-40B4-BE49-F238E27FC236}">
                <a16:creationId xmlns:a16="http://schemas.microsoft.com/office/drawing/2014/main" id="{791FBDA4-2414-4A91-8751-D3990E8E2473}"/>
              </a:ext>
            </a:extLst>
          </p:cNvPr>
          <p:cNvSpPr txBox="1"/>
          <p:nvPr/>
        </p:nvSpPr>
        <p:spPr>
          <a:xfrm>
            <a:off x="296879" y="1386186"/>
            <a:ext cx="8303768" cy="523220"/>
          </a:xfrm>
          <a:prstGeom prst="rect">
            <a:avLst/>
          </a:prstGeom>
          <a:solidFill>
            <a:schemeClr val="accent5">
              <a:lumMod val="20000"/>
              <a:lumOff val="80000"/>
            </a:schemeClr>
          </a:solid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１</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これまでに環境やエネルギーに関連した事業や取組を実施したことがあるか。（ある場合は具体的な事業内容や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成果、事業広報方法を記載すること）</a:t>
            </a:r>
          </a:p>
        </p:txBody>
      </p:sp>
    </p:spTree>
    <p:extLst>
      <p:ext uri="{BB962C8B-B14F-4D97-AF65-F5344CB8AC3E}">
        <p14:creationId xmlns:p14="http://schemas.microsoft.com/office/powerpoint/2010/main" val="62120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3FF45-EF60-0D59-0547-11B5C69628FD}"/>
            </a:ext>
          </a:extLst>
        </p:cNvPr>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9D1760B2-8C8A-371C-4409-F6274550E729}"/>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5B0CAB1A-2238-0982-BC3C-17FBF317BCAC}"/>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02825592-F3D6-FEAC-3EBE-406D9D183312}"/>
              </a:ext>
            </a:extLst>
          </p:cNvPr>
          <p:cNvSpPr/>
          <p:nvPr/>
        </p:nvSpPr>
        <p:spPr>
          <a:xfrm>
            <a:off x="159657" y="468502"/>
            <a:ext cx="8781143" cy="59887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77353AB0-8ACD-9504-C9FF-0B512A7AC377}"/>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取組内容の実現可能性</a:t>
            </a:r>
          </a:p>
        </p:txBody>
      </p:sp>
      <p:sp>
        <p:nvSpPr>
          <p:cNvPr id="2" name="テキスト ボックス 1">
            <a:extLst>
              <a:ext uri="{FF2B5EF4-FFF2-40B4-BE49-F238E27FC236}">
                <a16:creationId xmlns:a16="http://schemas.microsoft.com/office/drawing/2014/main" id="{1C49E396-2D34-9258-0CE7-8DC2147A8F70}"/>
              </a:ext>
            </a:extLst>
          </p:cNvPr>
          <p:cNvSpPr txBox="1"/>
          <p:nvPr/>
        </p:nvSpPr>
        <p:spPr>
          <a:xfrm>
            <a:off x="296315" y="705844"/>
            <a:ext cx="8305200" cy="954107"/>
          </a:xfrm>
          <a:prstGeom prst="rect">
            <a:avLst/>
          </a:prstGeom>
          <a:solidFill>
            <a:schemeClr val="accent5">
              <a:lumMod val="20000"/>
              <a:lumOff val="80000"/>
            </a:schemeClr>
          </a:solid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２－１</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適正に事業が実施可能な運営体制が組まれているか。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・事業運営部署の運営体制（組織図・人員等）について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・運営体制はすでに構築・運用されているのか、採択後に構築・運用していくのか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CO2</a:t>
            </a:r>
            <a:r>
              <a:rPr kumimoji="1" lang="ja-JP" altLang="en-US" sz="1400" dirty="0">
                <a:latin typeface="Meiryo UI" panose="020B0604030504040204" pitchFamily="50" charset="-128"/>
                <a:ea typeface="Meiryo UI" panose="020B0604030504040204" pitchFamily="50" charset="-128"/>
              </a:rPr>
              <a:t>削減証書を申請者が発行する場合の運営体制及び管理体制について　　など</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9117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1D77D-8EA5-A5D4-EB90-DC92162CEE14}"/>
            </a:ext>
          </a:extLst>
        </p:cNvPr>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4D36D31E-E72E-2FB8-466B-0E47D1835647}"/>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FD50068A-E794-96AA-EDD9-7FE0B6CDD9D1}"/>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B1440596-1BC7-FE8C-1985-FA27DF53FEFA}"/>
              </a:ext>
            </a:extLst>
          </p:cNvPr>
          <p:cNvSpPr/>
          <p:nvPr/>
        </p:nvSpPr>
        <p:spPr>
          <a:xfrm>
            <a:off x="159657" y="468502"/>
            <a:ext cx="8781143" cy="59887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35EBEDAA-C5FB-1502-EA64-25E7FAEF8680}"/>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取組内容の実現可能性</a:t>
            </a:r>
          </a:p>
        </p:txBody>
      </p:sp>
      <p:sp>
        <p:nvSpPr>
          <p:cNvPr id="3" name="テキスト ボックス 2">
            <a:extLst>
              <a:ext uri="{FF2B5EF4-FFF2-40B4-BE49-F238E27FC236}">
                <a16:creationId xmlns:a16="http://schemas.microsoft.com/office/drawing/2014/main" id="{CFC0B74D-275A-3B42-27A6-D5477449AD97}"/>
              </a:ext>
            </a:extLst>
          </p:cNvPr>
          <p:cNvSpPr txBox="1"/>
          <p:nvPr/>
        </p:nvSpPr>
        <p:spPr>
          <a:xfrm>
            <a:off x="296314" y="702914"/>
            <a:ext cx="8305200" cy="523220"/>
          </a:xfrm>
          <a:prstGeom prst="rect">
            <a:avLst/>
          </a:prstGeom>
          <a:solidFill>
            <a:schemeClr val="accent5">
              <a:lumMod val="20000"/>
              <a:lumOff val="80000"/>
            </a:schemeClr>
          </a:solid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２－２</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社内における</a:t>
            </a:r>
            <a:r>
              <a:rPr kumimoji="1" lang="en-US" altLang="ja-JP" sz="1400" dirty="0">
                <a:latin typeface="Meiryo UI" panose="020B0604030504040204" pitchFamily="50" charset="-128"/>
                <a:ea typeface="Meiryo UI" panose="020B0604030504040204" pitchFamily="50" charset="-128"/>
              </a:rPr>
              <a:t>SAF</a:t>
            </a:r>
            <a:r>
              <a:rPr kumimoji="1" lang="ja-JP" altLang="en-US" sz="1400" dirty="0">
                <a:latin typeface="Meiryo UI" panose="020B0604030504040204" pitchFamily="50" charset="-128"/>
                <a:ea typeface="Meiryo UI" panose="020B0604030504040204" pitchFamily="50" charset="-128"/>
              </a:rPr>
              <a:t>に関する知識は十分なレベルであるか、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また社内での</a:t>
            </a:r>
            <a:r>
              <a:rPr kumimoji="1" lang="en-US" altLang="ja-JP" sz="1400" dirty="0">
                <a:latin typeface="Meiryo UI" panose="020B0604030504040204" pitchFamily="50" charset="-128"/>
                <a:ea typeface="Meiryo UI" panose="020B0604030504040204" pitchFamily="50" charset="-128"/>
              </a:rPr>
              <a:t>SAF</a:t>
            </a:r>
            <a:r>
              <a:rPr kumimoji="1" lang="ja-JP" altLang="en-US" sz="1400" dirty="0">
                <a:latin typeface="Meiryo UI" panose="020B0604030504040204" pitchFamily="50" charset="-128"/>
                <a:ea typeface="Meiryo UI" panose="020B0604030504040204" pitchFamily="50" charset="-128"/>
              </a:rPr>
              <a:t>に関する教育体制は組まれているか。</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800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00D31-DEF1-7EC7-7DDA-81D65F8586B7}"/>
            </a:ext>
          </a:extLst>
        </p:cNvPr>
        <p:cNvGrpSpPr/>
        <p:nvPr/>
      </p:nvGrpSpPr>
      <p:grpSpPr>
        <a:xfrm>
          <a:off x="0" y="0"/>
          <a:ext cx="0" cy="0"/>
          <a:chOff x="0" y="0"/>
          <a:chExt cx="0" cy="0"/>
        </a:xfrm>
      </p:grpSpPr>
      <p:sp>
        <p:nvSpPr>
          <p:cNvPr id="18" name="スライド番号プレースホルダ 275">
            <a:extLst>
              <a:ext uri="{FF2B5EF4-FFF2-40B4-BE49-F238E27FC236}">
                <a16:creationId xmlns:a16="http://schemas.microsoft.com/office/drawing/2014/main" id="{AFD576C2-C18E-EF4F-5FA9-982CE9E768E9}"/>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7</a:t>
            </a:fld>
            <a:endParaRPr lang="en-US" altLang="ja-JP" sz="15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09CA7104-5672-CA17-7D73-968BB6E76D9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7</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E1190BB-5AEB-6E3A-BE97-46A7DAC23FDA}"/>
              </a:ext>
            </a:extLst>
          </p:cNvPr>
          <p:cNvSpPr/>
          <p:nvPr/>
        </p:nvSpPr>
        <p:spPr>
          <a:xfrm>
            <a:off x="159657" y="468502"/>
            <a:ext cx="8781143" cy="59887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CDAE3D45-8962-1797-C2B9-99EE5C17934D}"/>
              </a:ext>
            </a:extLst>
          </p:cNvPr>
          <p:cNvSpPr txBox="1">
            <a:spLocks/>
          </p:cNvSpPr>
          <p:nvPr/>
        </p:nvSpPr>
        <p:spPr>
          <a:xfrm>
            <a:off x="132795" y="83947"/>
            <a:ext cx="8631936" cy="3365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審査項目</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取組内容の実現可能性</a:t>
            </a:r>
          </a:p>
        </p:txBody>
      </p:sp>
      <p:sp>
        <p:nvSpPr>
          <p:cNvPr id="10" name="テキスト ボックス 9">
            <a:extLst>
              <a:ext uri="{FF2B5EF4-FFF2-40B4-BE49-F238E27FC236}">
                <a16:creationId xmlns:a16="http://schemas.microsoft.com/office/drawing/2014/main" id="{53A526CA-0A57-8A6D-1EB6-88DF774BAC47}"/>
              </a:ext>
            </a:extLst>
          </p:cNvPr>
          <p:cNvSpPr txBox="1"/>
          <p:nvPr/>
        </p:nvSpPr>
        <p:spPr>
          <a:xfrm>
            <a:off x="296317" y="705514"/>
            <a:ext cx="8305200" cy="523220"/>
          </a:xfrm>
          <a:prstGeom prst="rect">
            <a:avLst/>
          </a:prstGeom>
          <a:solidFill>
            <a:schemeClr val="accent5">
              <a:lumMod val="20000"/>
              <a:lumOff val="80000"/>
            </a:schemeClr>
          </a:solid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３</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本事業採択後、荷主との連携に向け効果的な事業提案や情報発信を行っていくか。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既に提案を行っている場合は、その内容でも可。</a:t>
            </a:r>
            <a:endParaRPr kumimoji="1" lang="en-US" altLang="ja-JP" sz="1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33ED3469-69DF-562D-0F93-DB4091A0A92C}"/>
              </a:ext>
            </a:extLst>
          </p:cNvPr>
          <p:cNvSpPr txBox="1"/>
          <p:nvPr/>
        </p:nvSpPr>
        <p:spPr>
          <a:xfrm>
            <a:off x="296317" y="3713801"/>
            <a:ext cx="8305200" cy="307777"/>
          </a:xfrm>
          <a:prstGeom prst="rect">
            <a:avLst/>
          </a:prstGeom>
          <a:solidFill>
            <a:schemeClr val="accent5">
              <a:lumMod val="20000"/>
              <a:lumOff val="80000"/>
            </a:schemeClr>
          </a:solid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４</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SAF</a:t>
            </a:r>
            <a:r>
              <a:rPr kumimoji="1" lang="ja-JP" altLang="en-US" sz="1400" dirty="0">
                <a:latin typeface="Meiryo UI" panose="020B0604030504040204" pitchFamily="50" charset="-128"/>
                <a:ea typeface="Meiryo UI" panose="020B0604030504040204" pitchFamily="50" charset="-128"/>
              </a:rPr>
              <a:t>の普及に向け、どのような</a:t>
            </a:r>
            <a:r>
              <a:rPr kumimoji="1" lang="en-US" altLang="ja-JP" sz="1400" dirty="0">
                <a:latin typeface="Meiryo UI" panose="020B0604030504040204" pitchFamily="50" charset="-128"/>
                <a:ea typeface="Meiryo UI" panose="020B0604030504040204" pitchFamily="50" charset="-128"/>
              </a:rPr>
              <a:t>PR</a:t>
            </a:r>
            <a:r>
              <a:rPr kumimoji="1" lang="ja-JP" altLang="en-US" sz="1400" dirty="0">
                <a:latin typeface="Meiryo UI" panose="020B0604030504040204" pitchFamily="50" charset="-128"/>
                <a:ea typeface="Meiryo UI" panose="020B0604030504040204" pitchFamily="50" charset="-128"/>
              </a:rPr>
              <a:t>活動を現在行っているか、また本事業採択後に行う予定か。</a:t>
            </a:r>
          </a:p>
        </p:txBody>
      </p:sp>
    </p:spTree>
    <p:extLst>
      <p:ext uri="{BB962C8B-B14F-4D97-AF65-F5344CB8AC3E}">
        <p14:creationId xmlns:p14="http://schemas.microsoft.com/office/powerpoint/2010/main" val="1790275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その他</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8</a:t>
            </a:fld>
            <a:endParaRPr lang="en-US" altLang="ja-JP" sz="15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939DB24-45B4-D906-F852-1E59235834F3}"/>
              </a:ext>
            </a:extLst>
          </p:cNvPr>
          <p:cNvSpPr txBox="1"/>
          <p:nvPr/>
        </p:nvSpPr>
        <p:spPr>
          <a:xfrm>
            <a:off x="296879" y="661997"/>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・本提案について、上記以外に補足する事項等がある場合は記入すること。（自由記入欄）</a:t>
            </a:r>
            <a:endParaRPr lang="en-US" altLang="ja-JP" sz="1400" dirty="0">
              <a:latin typeface="Meiryo UI" panose="020B0604030504040204" pitchFamily="50" charset="-128"/>
              <a:ea typeface="Meiryo UI" panose="020B0604030504040204" pitchFamily="50" charset="-128"/>
            </a:endParaRPr>
          </a:p>
        </p:txBody>
      </p:sp>
      <p:sp>
        <p:nvSpPr>
          <p:cNvPr id="6" name="スライド番号プレースホルダ 275">
            <a:extLst>
              <a:ext uri="{FF2B5EF4-FFF2-40B4-BE49-F238E27FC236}">
                <a16:creationId xmlns:a16="http://schemas.microsoft.com/office/drawing/2014/main" id="{86E813C7-F29B-29BA-AD04-3CFD6E000BB7}"/>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8</a:t>
            </a:fld>
            <a:endParaRPr lang="en-US" altLang="ja-JP" sz="15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B6B66E7-7207-927A-F193-90422880CFA4}"/>
              </a:ext>
            </a:extLst>
          </p:cNvPr>
          <p:cNvSpPr/>
          <p:nvPr/>
        </p:nvSpPr>
        <p:spPr>
          <a:xfrm>
            <a:off x="159657" y="468502"/>
            <a:ext cx="8781143" cy="6054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53540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704</Words>
  <Application>Microsoft Office PowerPoint</Application>
  <PresentationFormat>画面に合わせる (4:3)</PresentationFormat>
  <Paragraphs>70</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Meiryo UI</vt:lpstr>
      <vt:lpstr>游ゴシック</vt:lpstr>
      <vt:lpstr>Arial</vt:lpstr>
      <vt:lpstr>Calibri Light</vt:lpstr>
      <vt:lpstr>Constantia</vt:lpstr>
      <vt:lpstr>Office テーマ</vt:lpstr>
      <vt:lpstr>企業のＳｃｏｐｅ３対応に向けた 航空貨物輸送でのＳＡＦ活用促進事業 プラン説明書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2025-04-01T05:49:55Z</dcterms:created>
  <dcterms:modified xsi:type="dcterms:W3CDTF">2025-04-01T05:50:00Z</dcterms:modified>
</cp:coreProperties>
</file>