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5"/>
  </p:notesMasterIdLst>
  <p:sldIdLst>
    <p:sldId id="257" r:id="rId2"/>
    <p:sldId id="258" r:id="rId3"/>
    <p:sldId id="260" r:id="rId4"/>
    <p:sldId id="290" r:id="rId5"/>
    <p:sldId id="279" r:id="rId6"/>
    <p:sldId id="280" r:id="rId7"/>
    <p:sldId id="285" r:id="rId8"/>
    <p:sldId id="289" r:id="rId9"/>
    <p:sldId id="286" r:id="rId10"/>
    <p:sldId id="287" r:id="rId11"/>
    <p:sldId id="267" r:id="rId12"/>
    <p:sldId id="273" r:id="rId13"/>
    <p:sldId id="275" r:id="rId14"/>
  </p:sldIdLst>
  <p:sldSz cx="12192000" cy="6858000"/>
  <p:notesSz cx="6807200" cy="9939338"/>
  <p:custDataLst>
    <p:tags r:id="rId16"/>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2025/4/30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685800"/>
            <a:ext cx="596265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srgbClr val="000000"/>
              </a:solidFill>
              <a:effectLst/>
              <a:uLnTx/>
              <a:uFillTx/>
              <a:latin typeface="Arial"/>
              <a:ea typeface="UD デジタル 教科書体 NP-R" panose="02020400000000000000" pitchFamily="18" charset="-128"/>
              <a:cs typeface="+mn-cs"/>
            </a:endParaRPr>
          </a:p>
        </p:txBody>
      </p:sp>
    </p:spTree>
    <p:extLst>
      <p:ext uri="{BB962C8B-B14F-4D97-AF65-F5344CB8AC3E}">
        <p14:creationId xmlns:p14="http://schemas.microsoft.com/office/powerpoint/2010/main" val="159645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21768B1-C31A-599D-6E23-F8880CED19B8}"/>
              </a:ext>
            </a:extLst>
          </p:cNvPr>
          <p:cNvSpPr>
            <a:spLocks noChangeArrowheads="1"/>
          </p:cNvSpPr>
          <p:nvPr userDrawn="1"/>
        </p:nvSpPr>
        <p:spPr bwMode="gray">
          <a:xfrm>
            <a:off x="334434" y="3357564"/>
            <a:ext cx="11521017" cy="142875"/>
          </a:xfrm>
          <a:prstGeom prst="rect">
            <a:avLst/>
          </a:prstGeom>
          <a:solidFill>
            <a:srgbClr val="009999"/>
          </a:solidFill>
          <a:ln>
            <a:noFill/>
          </a:ln>
          <a:effectLst>
            <a:outerShdw dist="35921" dir="2700000" algn="ctr" rotWithShape="0">
              <a:schemeClr val="bg2"/>
            </a:outerShdw>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latin typeface="ＭＳ Ｐゴシック" pitchFamily="50" charset="-128"/>
            </a:endParaRPr>
          </a:p>
        </p:txBody>
      </p:sp>
    </p:spTree>
    <p:extLst>
      <p:ext uri="{BB962C8B-B14F-4D97-AF65-F5344CB8AC3E}">
        <p14:creationId xmlns:p14="http://schemas.microsoft.com/office/powerpoint/2010/main" val="27259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ea typeface="UD デジタル 教科書体 NP-R" panose="02020400000000000000" pitchFamily="18" charset="-128"/>
              </a:rPr>
              <a:pPr algn="ctr"/>
              <a:t>‹#›</a:t>
            </a:fld>
            <a:endParaRPr kumimoji="0" lang="en-US" altLang="ja-JP" sz="800" dirty="0">
              <a:solidFill>
                <a:srgbClr val="6B6B6B"/>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UD デジタル 教科書体 NP-R" panose="02020400000000000000" pitchFamily="18" charset="-128"/>
                <a:ea typeface="UD デジタル 教科書体 NP-R" panose="02020400000000000000" pitchFamily="18" charset="-128"/>
              </a:defRPr>
            </a:lvl1pPr>
          </a:lstStyle>
          <a:p>
            <a:r>
              <a:rPr lang="ja-JP" altLang="en-US"/>
              <a:t>スライドタイトル</a:t>
            </a:r>
            <a:endParaRPr lang="en-US"/>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UD デジタル 教科書体 NP-R" panose="02020400000000000000" pitchFamily="18" charset="-128"/>
                <a:ea typeface="UD デジタル 教科書体 NP-R" panose="02020400000000000000" pitchFamily="18" charset="-128"/>
              </a:defRPr>
            </a:lvl1pPr>
            <a:lvl2pPr>
              <a:defRPr sz="2000"/>
            </a:lvl2pPr>
            <a:lvl3pPr>
              <a:defRPr sz="2000"/>
            </a:lvl3pPr>
            <a:lvl4pPr>
              <a:defRPr sz="2000"/>
            </a:lvl4pPr>
            <a:lvl5pPr>
              <a:defRPr sz="2000"/>
            </a:lvl5pPr>
          </a:lstStyle>
          <a:p>
            <a:pPr lvl="0"/>
            <a:r>
              <a:rPr kumimoji="1" lang="ja-JP" altLang="en-US"/>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 name="Rectangle 7">
            <a:extLst>
              <a:ext uri="{FF2B5EF4-FFF2-40B4-BE49-F238E27FC236}">
                <a16:creationId xmlns:a16="http://schemas.microsoft.com/office/drawing/2014/main" id="{C55BA867-0089-512D-01AE-D05A517E009C}"/>
              </a:ext>
            </a:extLst>
          </p:cNvPr>
          <p:cNvSpPr>
            <a:spLocks noChangeArrowheads="1"/>
          </p:cNvSpPr>
          <p:nvPr userDrawn="1"/>
        </p:nvSpPr>
        <p:spPr bwMode="gray">
          <a:xfrm>
            <a:off x="-17755" y="847216"/>
            <a:ext cx="12215673" cy="102693"/>
          </a:xfrm>
          <a:prstGeom prst="rect">
            <a:avLst/>
          </a:prstGeom>
          <a:solidFill>
            <a:srgbClr val="009999"/>
          </a:solidFill>
          <a:ln>
            <a:noFill/>
          </a:ln>
          <a:effectLst>
            <a:outerShdw dist="35921" dir="2700000" algn="ctr" rotWithShape="0">
              <a:schemeClr val="bg2"/>
            </a:outerShdw>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Tree>
    <p:extLst>
      <p:ext uri="{BB962C8B-B14F-4D97-AF65-F5344CB8AC3E}">
        <p14:creationId xmlns:p14="http://schemas.microsoft.com/office/powerpoint/2010/main" val="5992434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a:solidFill>
                  <a:schemeClr val="bg1"/>
                </a:solidFill>
                <a:ea typeface="UD デジタル 教科書体 NP-R" panose="02020400000000000000" pitchFamily="18" charset="-128"/>
              </a:rPr>
              <a:t>APPENDIX</a:t>
            </a:r>
            <a:endParaRPr kumimoji="1" lang="ja-JP" altLang="en-US" sz="3200" dirty="0">
              <a:solidFill>
                <a:schemeClr val="bg1"/>
              </a:solidFill>
              <a:ea typeface="UD デジタル 教科書体 NP-R" panose="02020400000000000000" pitchFamily="18" charset="-128"/>
            </a:endParaRPr>
          </a:p>
        </p:txBody>
      </p:sp>
    </p:spTree>
    <p:extLst>
      <p:ext uri="{BB962C8B-B14F-4D97-AF65-F5344CB8AC3E}">
        <p14:creationId xmlns:p14="http://schemas.microsoft.com/office/powerpoint/2010/main" val="87624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ea typeface="UD デジタル 教科書体 NP-R" panose="02020400000000000000" pitchFamily="18" charset="-128"/>
              </a:rPr>
              <a:pPr algn="ctr"/>
              <a:t>‹#›</a:t>
            </a:fld>
            <a:endParaRPr kumimoji="0" lang="en-US" altLang="ja-JP" sz="800" dirty="0">
              <a:solidFill>
                <a:srgbClr val="6B6B6B"/>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Tree>
    <p:extLst>
      <p:ext uri="{BB962C8B-B14F-4D97-AF65-F5344CB8AC3E}">
        <p14:creationId xmlns:p14="http://schemas.microsoft.com/office/powerpoint/2010/main" val="60945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ea typeface="UD デジタル 教科書体 NP-R" panose="02020400000000000000" pitchFamily="18" charset="-128"/>
              </a:rPr>
              <a:pPr algn="ctr"/>
              <a:t>‹#›</a:t>
            </a:fld>
            <a:endParaRPr kumimoji="0" lang="en-US" altLang="ja-JP" sz="800" dirty="0">
              <a:solidFill>
                <a:srgbClr val="6B6B6B"/>
              </a:solidFill>
              <a:latin typeface="UD デジタル 教科書体 NP-R" panose="02020400000000000000" pitchFamily="18" charset="-128"/>
              <a:ea typeface="UD デジタル 教科書体 NP-R" panose="02020400000000000000" pitchFamily="18" charset="-128"/>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CCE644E-460A-CE3D-FA16-9D5536CB79C7}"/>
              </a:ext>
            </a:extLst>
          </p:cNvPr>
          <p:cNvGraphicFramePr>
            <a:graphicFrameLocks noChangeAspect="1"/>
          </p:cNvGraphicFramePr>
          <p:nvPr userDrawn="1">
            <p:custDataLst>
              <p:tags r:id="rId7"/>
            </p:custDataLst>
            <p:extLst>
              <p:ext uri="{D42A27DB-BD31-4B8C-83A1-F6EECF244321}">
                <p14:modId xmlns:p14="http://schemas.microsoft.com/office/powerpoint/2010/main" val="17837822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624" imgH="623" progId="TCLayout.ActiveDocument.1">
                  <p:embed/>
                </p:oleObj>
              </mc:Choice>
              <mc:Fallback>
                <p:oleObj name="think-cell スライド" r:id="rId8" imgW="624" imgH="623" progId="TCLayout.ActiveDocument.1">
                  <p:embed/>
                  <p:pic>
                    <p:nvPicPr>
                      <p:cNvPr id="5" name="think-cell data - do not delete" hidden="1">
                        <a:extLst>
                          <a:ext uri="{FF2B5EF4-FFF2-40B4-BE49-F238E27FC236}">
                            <a16:creationId xmlns:a16="http://schemas.microsoft.com/office/drawing/2014/main" id="{5CCE644E-460A-CE3D-FA16-9D5536CB79C7}"/>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09555" rtl="0" eaLnBrk="1" fontAlgn="base" hangingPunct="1">
        <a:spcBef>
          <a:spcPct val="0"/>
        </a:spcBef>
        <a:spcAft>
          <a:spcPct val="0"/>
        </a:spcAft>
        <a:defRPr kumimoji="1" sz="2400" b="1" i="0" kern="1200" spc="0" baseline="0">
          <a:solidFill>
            <a:schemeClr val="accent1"/>
          </a:solidFill>
          <a:latin typeface="UD デジタル 教科書体 NP-R" panose="02020400000000000000" pitchFamily="18" charset="-128"/>
          <a:ea typeface="UD デジタル 教科書体 NP-R" panose="02020400000000000000" pitchFamily="18"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UD デジタル 教科書体 NP-R" panose="02020400000000000000" pitchFamily="18" charset="-128"/>
          <a:ea typeface="UD デジタル 教科書体 NP-R" panose="02020400000000000000" pitchFamily="18"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UD デジタル 教科書体 NP-R" panose="02020400000000000000" pitchFamily="18" charset="-128"/>
          <a:ea typeface="UD デジタル 教科書体 NP-R" panose="02020400000000000000" pitchFamily="18" charset="-128"/>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UD デジタル 教科書体 NP-R" panose="02020400000000000000" pitchFamily="18" charset="-128"/>
          <a:ea typeface="UD デジタル 教科書体 NP-R" panose="02020400000000000000" pitchFamily="18" charset="-128"/>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UD デジタル 教科書体 NP-R" panose="02020400000000000000" pitchFamily="18" charset="-128"/>
          <a:ea typeface="UD デジタル 教科書体 NP-R" panose="02020400000000000000" pitchFamily="18" charset="-128"/>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UD デジタル 教科書体 NP-R" panose="02020400000000000000" pitchFamily="18" charset="-128"/>
          <a:ea typeface="UD デジタル 教科書体 NP-R" panose="02020400000000000000" pitchFamily="18" charset="-128"/>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s://www.e-procurement.metro.tokyo.lg.jp/documents/pdf20240718102948_1.pdf" TargetMode="Externa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hyperlink" Target="https://www.seisakukikaku.metro.tokyo.lg.jp/documents/d/seisakukikaku/2050tokyo-pocket" TargetMode="Externa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576910" y="2391713"/>
            <a:ext cx="11005489"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400" fontAlgn="base" latinLnBrk="0">
              <a:lnSpc>
                <a:spcPts val="3500"/>
              </a:lnSpc>
              <a:spcAft>
                <a:spcPct val="0"/>
              </a:spcAft>
              <a:buClrTx/>
              <a:buSzTx/>
              <a:buFontTx/>
              <a:buNone/>
              <a:tabLst/>
              <a:defRPr/>
            </a:pPr>
            <a:r>
              <a:rPr lang="en-US" altLang="ja-JP" sz="3200" b="1" dirty="0">
                <a:solidFill>
                  <a:schemeClr val="tx2"/>
                </a:solidFill>
                <a:latin typeface="UD デジタル 教科書体 NP-R" panose="02020400000000000000" pitchFamily="18" charset="-128"/>
                <a:ea typeface="UD デジタル 教科書体 NP-R" panose="02020400000000000000" pitchFamily="18" charset="-128"/>
              </a:rPr>
              <a:t>『</a:t>
            </a:r>
            <a:r>
              <a:rPr lang="ja-JP" altLang="en-US" sz="3200" b="1" dirty="0">
                <a:solidFill>
                  <a:schemeClr val="tx2"/>
                </a:solidFill>
                <a:latin typeface="UD デジタル 教科書体 NP-R" panose="02020400000000000000" pitchFamily="18" charset="-128"/>
                <a:ea typeface="UD デジタル 教科書体 NP-R" panose="02020400000000000000" pitchFamily="18" charset="-128"/>
              </a:rPr>
              <a:t>家庭の環境アクション推進事業</a:t>
            </a:r>
            <a:r>
              <a:rPr lang="en-US" altLang="ja-JP" sz="3200" b="1" dirty="0">
                <a:solidFill>
                  <a:schemeClr val="tx2"/>
                </a:solidFill>
                <a:latin typeface="UD デジタル 教科書体 NP-R" panose="02020400000000000000" pitchFamily="18" charset="-128"/>
                <a:ea typeface="UD デジタル 教科書体 NP-R" panose="02020400000000000000" pitchFamily="18" charset="-128"/>
              </a:rPr>
              <a:t>』</a:t>
            </a:r>
            <a:br>
              <a:rPr lang="en-US" altLang="ja-JP" sz="3200" b="1" dirty="0">
                <a:solidFill>
                  <a:schemeClr val="tx2"/>
                </a:solidFill>
                <a:latin typeface="UD デジタル 教科書体 NP-R" panose="02020400000000000000" pitchFamily="18" charset="-128"/>
                <a:ea typeface="UD デジタル 教科書体 NP-R" panose="02020400000000000000" pitchFamily="18" charset="-128"/>
              </a:rPr>
            </a:br>
            <a:r>
              <a:rPr lang="ja-JP" altLang="en-US" sz="3200" b="1" dirty="0">
                <a:solidFill>
                  <a:schemeClr val="tx2"/>
                </a:solidFill>
                <a:latin typeface="UD デジタル 教科書体 NP-R" panose="02020400000000000000" pitchFamily="18" charset="-128"/>
                <a:ea typeface="UD デジタル 教科書体 NP-R" panose="02020400000000000000" pitchFamily="18" charset="-128"/>
              </a:rPr>
              <a:t>企画提案書　（応募事業名）</a:t>
            </a: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rPr>
              <a:t>様式</a:t>
            </a:r>
            <a:r>
              <a:rPr kumimoji="1" lang="ja-JP" altLang="en-US" sz="1800" b="0" i="0" u="none" strike="noStrike" kern="120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rPr>
              <a:t>３</a:t>
            </a:r>
          </a:p>
        </p:txBody>
      </p:sp>
      <p:sp>
        <p:nvSpPr>
          <p:cNvPr id="3" name="AutoShape 10">
            <a:extLst>
              <a:ext uri="{FF2B5EF4-FFF2-40B4-BE49-F238E27FC236}">
                <a16:creationId xmlns:a16="http://schemas.microsoft.com/office/drawing/2014/main" id="{3AAE49B6-C3AD-7D9C-68B2-26D5A7CD0F18}"/>
              </a:ext>
            </a:extLst>
          </p:cNvPr>
          <p:cNvSpPr>
            <a:spLocks noChangeArrowheads="1"/>
          </p:cNvSpPr>
          <p:nvPr/>
        </p:nvSpPr>
        <p:spPr bwMode="auto">
          <a:xfrm>
            <a:off x="6308897" y="3845525"/>
            <a:ext cx="5077097" cy="461319"/>
          </a:xfrm>
          <a:prstGeom prst="wedgeRoundRectCallout">
            <a:avLst>
              <a:gd name="adj1" fmla="val -34341"/>
              <a:gd name="adj2" fmla="val -166685"/>
              <a:gd name="adj3" fmla="val 16667"/>
            </a:avLst>
          </a:prstGeom>
          <a:solidFill>
            <a:schemeClr val="accent5">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dirty="0">
                <a:solidFill>
                  <a:prstClr val="black"/>
                </a:solidFill>
                <a:latin typeface="UD デジタル 教科書体 NP-R" panose="02020400000000000000" pitchFamily="18" charset="-128"/>
                <a:ea typeface="UD デジタル 教科書体 NP-R" panose="02020400000000000000" pitchFamily="18" charset="-128"/>
              </a:rPr>
              <a:t>応募事業名（プロジェクト名）を記載してください。</a:t>
            </a:r>
            <a:endParaRPr kumimoji="0" lang="en-US" altLang="ja-JP" sz="1400" kern="0"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8" name="AutoShape 10">
            <a:extLst>
              <a:ext uri="{FF2B5EF4-FFF2-40B4-BE49-F238E27FC236}">
                <a16:creationId xmlns:a16="http://schemas.microsoft.com/office/drawing/2014/main" id="{A47755F9-4F58-A458-513F-BCB3FF471B9C}"/>
              </a:ext>
            </a:extLst>
          </p:cNvPr>
          <p:cNvSpPr>
            <a:spLocks noChangeArrowheads="1"/>
          </p:cNvSpPr>
          <p:nvPr/>
        </p:nvSpPr>
        <p:spPr bwMode="auto">
          <a:xfrm>
            <a:off x="809352" y="640146"/>
            <a:ext cx="5077097" cy="760610"/>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R="0" lvl="0" algn="l" defTabSz="457200" rtl="0" eaLnBrk="1" fontAlgn="auto" latinLnBrk="0" hangingPunct="1">
              <a:lnSpc>
                <a:spcPct val="100000"/>
              </a:lnSpc>
              <a:spcBef>
                <a:spcPts val="600"/>
              </a:spcBef>
              <a:spcAft>
                <a:spcPts val="0"/>
              </a:spcAft>
              <a:buClrTx/>
              <a:buSzTx/>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すべてのスライドにおいて、</a:t>
            </a:r>
            <a:r>
              <a:rPr kumimoji="0" lang="ja-JP" altLang="en-US" sz="1400" b="0" i="0" u="none" strike="noStrike" kern="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記載内容からプロジェクト</a:t>
            </a:r>
            <a:r>
              <a:rPr kumimoji="0" lang="ja-JP" altLang="en-US" sz="1400" b="0" i="0" u="none" strike="noStrike" kern="0" cap="none" spc="0" normalizeH="0" baseline="0" noProof="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に携わる事</a:t>
            </a:r>
            <a:r>
              <a:rPr kumimoji="0" lang="ja-JP" altLang="en-US" sz="1400" b="0" i="0" u="none" strike="noStrike" kern="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業者の会社名が判別できないようにしてください。</a:t>
            </a:r>
            <a:endParaRPr kumimoji="0" lang="en-US" altLang="ja-JP" sz="1400" i="0" strike="noStrike" kern="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Tree>
    <p:extLst>
      <p:ext uri="{BB962C8B-B14F-4D97-AF65-F5344CB8AC3E}">
        <p14:creationId xmlns:p14="http://schemas.microsoft.com/office/powerpoint/2010/main" val="389623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ウ　履行の確実性</a:t>
            </a:r>
            <a:r>
              <a:rPr lang="en-US" altLang="ja-JP" dirty="0"/>
              <a:t>】</a:t>
            </a:r>
            <a:br>
              <a:rPr lang="en-US" altLang="ja-JP" dirty="0"/>
            </a:br>
            <a:r>
              <a:rPr lang="ja-JP" altLang="en-US" dirty="0"/>
              <a:t>　（ア）実現性・実効性</a:t>
            </a:r>
            <a:endParaRPr kumimoji="1" lang="ja-JP" altLang="en-US" dirty="0"/>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ウ（ア）</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004379059"/>
              </p:ext>
            </p:extLst>
          </p:nvPr>
        </p:nvGraphicFramePr>
        <p:xfrm>
          <a:off x="354418" y="2800641"/>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見積（税込）</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備考</a:t>
                      </a:r>
                      <a:r>
                        <a:rPr kumimoji="0" lang="ja-JP" altLang="en-US" sz="14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a:t>
                      </a: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384748" y="2546553"/>
            <a:ext cx="2483104"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費用内訳</a:t>
            </a:r>
          </a:p>
        </p:txBody>
      </p:sp>
      <p:sp>
        <p:nvSpPr>
          <p:cNvPr id="16"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629151" y="3684703"/>
            <a:ext cx="7203580" cy="2547340"/>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事業の経費について、</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総額・費用内訳・算出根拠や工夫を記載してください。</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要領７（５）」を踏まえ、以下に留意して記載してください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必要となる費用が詳細に記載されているか</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457200" marR="0" lvl="1" indent="0" algn="l" defTabSz="457200" rtl="0" eaLnBrk="1" fontAlgn="auto" latinLnBrk="0" hangingPunct="1">
              <a:lnSpc>
                <a:spcPct val="100000"/>
              </a:lnSpc>
              <a:spcBef>
                <a:spcPts val="600"/>
              </a:spcBef>
              <a:spcAft>
                <a:spcPts val="0"/>
              </a:spcAft>
              <a:buClrTx/>
              <a:buSzTx/>
              <a:buFontTx/>
              <a:buNone/>
              <a:tabLst/>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　　（表やスライドが不足する場合は適宜追加してください）</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「事業一式」のような記載を避けて</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、項目を複数に分けているか</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項目が実施要綱第４　２（３）に基づいているか</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7" name="正方形/長方形 16">
            <a:extLst>
              <a:ext uri="{FF2B5EF4-FFF2-40B4-BE49-F238E27FC236}">
                <a16:creationId xmlns:a16="http://schemas.microsoft.com/office/drawing/2014/main" id="{7F50B7F7-ADB5-40E0-8FA8-4C228D849299}"/>
              </a:ext>
            </a:extLst>
          </p:cNvPr>
          <p:cNvSpPr/>
          <p:nvPr/>
        </p:nvSpPr>
        <p:spPr>
          <a:xfrm>
            <a:off x="338158" y="1603909"/>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游ゴシック" panose="020B0400000000000000" pitchFamily="50" charset="-128"/>
                <a:cs typeface="+mn-cs"/>
              </a:rPr>
              <a:t>￥○○，○○○，○○○（税抜）</a:t>
            </a:r>
          </a:p>
        </p:txBody>
      </p:sp>
      <p:sp>
        <p:nvSpPr>
          <p:cNvPr id="18" name="テキスト プレースホルダー 2"/>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chemeClr val="tx1"/>
                </a:solidFill>
                <a:effectLst/>
                <a:uLnTx/>
                <a:uFillTx/>
                <a:latin typeface="UD デジタル 教科書体 NP-R" panose="02020400000000000000" pitchFamily="18" charset="-128"/>
                <a:ea typeface="UD デジタル 教科書体 NP-R" panose="02020400000000000000" pitchFamily="18" charset="-128"/>
                <a:cs typeface="Arial"/>
              </a:rPr>
              <a:t>・・・</a:t>
            </a:r>
          </a:p>
        </p:txBody>
      </p:sp>
      <p:sp>
        <p:nvSpPr>
          <p:cNvPr id="20" name="Rectangle 5">
            <a:extLst>
              <a:ext uri="{FF2B5EF4-FFF2-40B4-BE49-F238E27FC236}">
                <a16:creationId xmlns:a16="http://schemas.microsoft.com/office/drawing/2014/main" id="{C5C97B81-32F3-4188-8BE7-4DFC82D2DD2E}"/>
              </a:ext>
            </a:extLst>
          </p:cNvPr>
          <p:cNvSpPr>
            <a:spLocks noChangeArrowheads="1"/>
          </p:cNvSpPr>
          <p:nvPr/>
        </p:nvSpPr>
        <p:spPr bwMode="auto">
          <a:xfrm>
            <a:off x="379896" y="1689702"/>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助成対象経費</a:t>
            </a:r>
          </a:p>
        </p:txBody>
      </p:sp>
      <p:sp>
        <p:nvSpPr>
          <p:cNvPr id="21" name="正方形/長方形 20">
            <a:extLst>
              <a:ext uri="{FF2B5EF4-FFF2-40B4-BE49-F238E27FC236}">
                <a16:creationId xmlns:a16="http://schemas.microsoft.com/office/drawing/2014/main" id="{7F50B7F7-ADB5-40E0-8FA8-4C228D849299}"/>
              </a:ext>
            </a:extLst>
          </p:cNvPr>
          <p:cNvSpPr/>
          <p:nvPr/>
        </p:nvSpPr>
        <p:spPr>
          <a:xfrm>
            <a:off x="354418" y="1150418"/>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游ゴシック" panose="020B0400000000000000" pitchFamily="50" charset="-128"/>
                <a:cs typeface="+mn-cs"/>
              </a:rPr>
              <a:t>￥○○，○○○，○○○（税込）</a:t>
            </a:r>
          </a:p>
        </p:txBody>
      </p:sp>
      <p:sp>
        <p:nvSpPr>
          <p:cNvPr id="22" name="Rectangle 5">
            <a:extLst>
              <a:ext uri="{FF2B5EF4-FFF2-40B4-BE49-F238E27FC236}">
                <a16:creationId xmlns:a16="http://schemas.microsoft.com/office/drawing/2014/main" id="{C5C97B81-32F3-4188-8BE7-4DFC82D2DD2E}"/>
              </a:ext>
            </a:extLst>
          </p:cNvPr>
          <p:cNvSpPr>
            <a:spLocks noChangeArrowheads="1"/>
          </p:cNvSpPr>
          <p:nvPr/>
        </p:nvSpPr>
        <p:spPr bwMode="auto">
          <a:xfrm>
            <a:off x="396156" y="1236211"/>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事業総額</a:t>
            </a:r>
          </a:p>
        </p:txBody>
      </p:sp>
      <p:sp>
        <p:nvSpPr>
          <p:cNvPr id="23" name="正方形/長方形 22">
            <a:extLst>
              <a:ext uri="{FF2B5EF4-FFF2-40B4-BE49-F238E27FC236}">
                <a16:creationId xmlns:a16="http://schemas.microsoft.com/office/drawing/2014/main" id="{7F50B7F7-ADB5-40E0-8FA8-4C228D849299}"/>
              </a:ext>
            </a:extLst>
          </p:cNvPr>
          <p:cNvSpPr/>
          <p:nvPr/>
        </p:nvSpPr>
        <p:spPr>
          <a:xfrm>
            <a:off x="338158" y="2034479"/>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游ゴシック" panose="020B0400000000000000" pitchFamily="50" charset="-128"/>
                <a:cs typeface="+mn-cs"/>
              </a:rPr>
              <a:t>￥○○，○○○，○○○（税抜）</a:t>
            </a:r>
          </a:p>
        </p:txBody>
      </p:sp>
      <p:sp>
        <p:nvSpPr>
          <p:cNvPr id="24" name="Rectangle 5">
            <a:extLst>
              <a:ext uri="{FF2B5EF4-FFF2-40B4-BE49-F238E27FC236}">
                <a16:creationId xmlns:a16="http://schemas.microsoft.com/office/drawing/2014/main" id="{C5C97B81-32F3-4188-8BE7-4DFC82D2DD2E}"/>
              </a:ext>
            </a:extLst>
          </p:cNvPr>
          <p:cNvSpPr>
            <a:spLocks noChangeArrowheads="1"/>
          </p:cNvSpPr>
          <p:nvPr/>
        </p:nvSpPr>
        <p:spPr bwMode="auto">
          <a:xfrm>
            <a:off x="379896" y="2120272"/>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助成申請額</a:t>
            </a:r>
          </a:p>
        </p:txBody>
      </p:sp>
      <p:sp>
        <p:nvSpPr>
          <p:cNvPr id="4" name="吹き出し: 角を丸めた四角形 3">
            <a:extLst>
              <a:ext uri="{FF2B5EF4-FFF2-40B4-BE49-F238E27FC236}">
                <a16:creationId xmlns:a16="http://schemas.microsoft.com/office/drawing/2014/main" id="{93FD5354-2E84-0EB8-42AD-03A1B9FADFE3}"/>
              </a:ext>
            </a:extLst>
          </p:cNvPr>
          <p:cNvSpPr/>
          <p:nvPr/>
        </p:nvSpPr>
        <p:spPr>
          <a:xfrm>
            <a:off x="7859465" y="2201559"/>
            <a:ext cx="3465759" cy="480871"/>
          </a:xfrm>
          <a:prstGeom prst="wedgeRoundRectCallout">
            <a:avLst>
              <a:gd name="adj1" fmla="val -90543"/>
              <a:gd name="adj2" fmla="val 84514"/>
              <a:gd name="adj3" fmla="val 16667"/>
            </a:avLst>
          </a:prstGeom>
          <a:solidFill>
            <a:schemeClr val="accent5">
              <a:lumMod val="20000"/>
              <a:lumOff val="80000"/>
            </a:schemeClr>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sz="1400" dirty="0">
                <a:solidFill>
                  <a:schemeClr val="tx1"/>
                </a:solidFill>
                <a:ea typeface="UD デジタル 教科書体 NP-R" panose="02020400000000000000" pitchFamily="18" charset="-128"/>
              </a:rPr>
              <a:t>見積もり書類を添付してください。</a:t>
            </a:r>
          </a:p>
        </p:txBody>
      </p:sp>
    </p:spTree>
    <p:extLst>
      <p:ext uri="{BB962C8B-B14F-4D97-AF65-F5344CB8AC3E}">
        <p14:creationId xmlns:p14="http://schemas.microsoft.com/office/powerpoint/2010/main" val="3471087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タイトル 1"/>
          <p:cNvSpPr txBox="1">
            <a:spLocks/>
          </p:cNvSpPr>
          <p:nvPr/>
        </p:nvSpPr>
        <p:spPr>
          <a:xfrm>
            <a:off x="164757" y="0"/>
            <a:ext cx="12027243" cy="864973"/>
          </a:xfrm>
          <a:prstGeom prst="rect">
            <a:avLst/>
          </a:prstGeom>
          <a:noFill/>
        </p:spPr>
        <p:txBody>
          <a:bodyPr vert="horz" lIns="0" tIns="0" rIns="0" bIns="0" rtlCol="0" anchor="b" anchorCtr="0">
            <a:normAutofit/>
          </a:bodyPr>
          <a:lstStyle>
            <a:lvl1pPr algn="l" defTabSz="609555" rtl="0" eaLnBrk="1" fontAlgn="base" hangingPunct="1">
              <a:spcBef>
                <a:spcPct val="0"/>
              </a:spcBef>
              <a:spcAft>
                <a:spcPct val="0"/>
              </a:spcAft>
              <a:defRPr kumimoji="1" sz="2400" b="0" i="0" kern="1200" spc="0" baseline="0">
                <a:solidFill>
                  <a:schemeClr val="tx1"/>
                </a:solidFill>
                <a:latin typeface="Meiryo UI" panose="020B0604030504040204" pitchFamily="50" charset="-128"/>
                <a:ea typeface="Meiryo UI" panose="020B0604030504040204" pitchFamily="50" charset="-128"/>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a:lstStyle>
          <a:p>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ウ　履行の確実性</a:t>
            </a:r>
            <a:r>
              <a:rPr lang="en-US" altLang="ja-JP" dirty="0">
                <a:latin typeface="UD デジタル 教科書体 NP-R" panose="02020400000000000000" pitchFamily="18" charset="-128"/>
                <a:ea typeface="UD デジタル 教科書体 NP-R" panose="02020400000000000000" pitchFamily="18" charset="-128"/>
              </a:rPr>
              <a:t>】</a:t>
            </a:r>
            <a:br>
              <a:rPr lang="en-US" altLang="ja-JP" dirty="0">
                <a:latin typeface="UD デジタル 教科書体 NP-R" panose="02020400000000000000" pitchFamily="18" charset="-128"/>
                <a:ea typeface="UD デジタル 教科書体 NP-R" panose="02020400000000000000" pitchFamily="18" charset="-128"/>
              </a:rPr>
            </a:br>
            <a:r>
              <a:rPr lang="ja-JP" altLang="en-US" dirty="0">
                <a:latin typeface="UD デジタル 教科書体 NP-R" panose="02020400000000000000" pitchFamily="18" charset="-128"/>
                <a:ea typeface="UD デジタル 教科書体 NP-R" panose="02020400000000000000" pitchFamily="18" charset="-128"/>
              </a:rPr>
              <a:t>　（イ）組織体制の確保</a:t>
            </a:r>
          </a:p>
        </p:txBody>
      </p:sp>
      <p:graphicFrame>
        <p:nvGraphicFramePr>
          <p:cNvPr id="6" name="think-cell data - do not delete" hidden="1">
            <a:extLst>
              <a:ext uri="{FF2B5EF4-FFF2-40B4-BE49-F238E27FC236}">
                <a16:creationId xmlns:a16="http://schemas.microsoft.com/office/drawing/2014/main" id="{71157E1D-98B5-4078-AC4A-C7F780DD6EB0}"/>
              </a:ext>
            </a:extLst>
          </p:cNvPr>
          <p:cNvGraphicFramePr>
            <a:graphicFrameLocks noChangeAspect="1"/>
          </p:cNvGraphicFramePr>
          <p:nvPr>
            <p:custDataLst>
              <p:tags r:id="rId1"/>
            </p:custDataLst>
            <p:extLst>
              <p:ext uri="{D42A27DB-BD31-4B8C-83A1-F6EECF244321}">
                <p14:modId xmlns:p14="http://schemas.microsoft.com/office/powerpoint/2010/main" val="40420672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6" name="think-cell data - do not delete" hidden="1">
                        <a:extLst>
                          <a:ext uri="{FF2B5EF4-FFF2-40B4-BE49-F238E27FC236}">
                            <a16:creationId xmlns:a16="http://schemas.microsoft.com/office/drawing/2014/main" id="{71157E1D-98B5-4078-AC4A-C7F780DD6EB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2388648493"/>
              </p:ext>
            </p:extLst>
          </p:nvPr>
        </p:nvGraphicFramePr>
        <p:xfrm>
          <a:off x="6277598" y="3600515"/>
          <a:ext cx="5545736" cy="1134195"/>
        </p:xfrm>
        <a:graphic>
          <a:graphicData uri="http://schemas.openxmlformats.org/drawingml/2006/table">
            <a:tbl>
              <a:tblPr/>
              <a:tblGrid>
                <a:gridCol w="458353">
                  <a:extLst>
                    <a:ext uri="{9D8B030D-6E8A-4147-A177-3AD203B41FA5}">
                      <a16:colId xmlns:a16="http://schemas.microsoft.com/office/drawing/2014/main" val="4099293094"/>
                    </a:ext>
                  </a:extLst>
                </a:gridCol>
                <a:gridCol w="2147073">
                  <a:extLst>
                    <a:ext uri="{9D8B030D-6E8A-4147-A177-3AD203B41FA5}">
                      <a16:colId xmlns:a16="http://schemas.microsoft.com/office/drawing/2014/main" val="20000"/>
                    </a:ext>
                  </a:extLst>
                </a:gridCol>
                <a:gridCol w="1107202">
                  <a:extLst>
                    <a:ext uri="{9D8B030D-6E8A-4147-A177-3AD203B41FA5}">
                      <a16:colId xmlns:a16="http://schemas.microsoft.com/office/drawing/2014/main" val="20002"/>
                    </a:ext>
                  </a:extLst>
                </a:gridCol>
                <a:gridCol w="1833108">
                  <a:extLst>
                    <a:ext uri="{9D8B030D-6E8A-4147-A177-3AD203B41FA5}">
                      <a16:colId xmlns:a16="http://schemas.microsoft.com/office/drawing/2014/main" val="20003"/>
                    </a:ext>
                  </a:extLst>
                </a:gridCol>
              </a:tblGrid>
              <a:tr h="229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No.</a:t>
                      </a:r>
                      <a:endParaRPr kumimoji="0" lang="ja-JP" altLang="en-US" sz="12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事業者（例）</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応募主体者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連携事業者</a:t>
                      </a: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A</a:t>
                      </a:r>
                      <a:endParaRPr kumimoji="0" lang="ja-JP" altLang="en-US" sz="1050" b="1"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3</a:t>
                      </a:r>
                      <a:endPar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r>
                        <a:rPr lang="ja-JP" altLang="en-US" sz="1050" dirty="0">
                          <a:solidFill>
                            <a:schemeClr val="tx1"/>
                          </a:solidFill>
                          <a:ea typeface="UD デジタル 教科書体 NP-R" panose="02020400000000000000" pitchFamily="18" charset="-128"/>
                        </a:rPr>
                        <a:t>連携事業者</a:t>
                      </a:r>
                      <a:r>
                        <a:rPr lang="en-US" altLang="ja-JP" sz="1050" dirty="0">
                          <a:solidFill>
                            <a:schemeClr val="tx1"/>
                          </a:solidFill>
                          <a:ea typeface="UD デジタル 教科書体 NP-R" panose="02020400000000000000" pitchFamily="18" charset="-128"/>
                        </a:rPr>
                        <a:t>B</a:t>
                      </a:r>
                      <a:endParaRPr lang="en-US" altLang="ja-JP" sz="1050" dirty="0">
                        <a:solidFill>
                          <a:schemeClr val="tx1"/>
                        </a:solidFill>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8" name="正方形/長方形 57">
            <a:extLst>
              <a:ext uri="{FF2B5EF4-FFF2-40B4-BE49-F238E27FC236}">
                <a16:creationId xmlns:a16="http://schemas.microsoft.com/office/drawing/2014/main" id="{97F8D4A8-E964-4308-BDAD-FF2BAEB2565B}"/>
              </a:ext>
            </a:extLst>
          </p:cNvPr>
          <p:cNvSpPr/>
          <p:nvPr/>
        </p:nvSpPr>
        <p:spPr>
          <a:xfrm>
            <a:off x="8088547" y="171800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kern="1200" cap="none" spc="0" normalizeH="0" baseline="0" noProof="0" dirty="0">
                <a:ln>
                  <a:noFill/>
                </a:ln>
                <a:solidFill>
                  <a:schemeClr val="tx1"/>
                </a:solidFill>
                <a:effectLst/>
                <a:uLnTx/>
                <a:uFillTx/>
                <a:latin typeface="UD デジタル 教科書体 NP-R" panose="02020400000000000000" pitchFamily="18" charset="-128"/>
                <a:ea typeface="UD デジタル 教科書体 NP-R" panose="02020400000000000000" pitchFamily="18" charset="-128"/>
                <a:cs typeface="+mn-cs"/>
              </a:rPr>
              <a:t>応募主体者</a:t>
            </a:r>
          </a:p>
        </p:txBody>
      </p:sp>
      <p:sp>
        <p:nvSpPr>
          <p:cNvPr id="60" name="正方形/長方形 59">
            <a:extLst>
              <a:ext uri="{FF2B5EF4-FFF2-40B4-BE49-F238E27FC236}">
                <a16:creationId xmlns:a16="http://schemas.microsoft.com/office/drawing/2014/main" id="{97F8D4A8-E964-4308-BDAD-FF2BAEB2565B}"/>
              </a:ext>
            </a:extLst>
          </p:cNvPr>
          <p:cNvSpPr/>
          <p:nvPr/>
        </p:nvSpPr>
        <p:spPr>
          <a:xfrm>
            <a:off x="8088076"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3" name="正方形/長方形 62">
            <a:extLst>
              <a:ext uri="{FF2B5EF4-FFF2-40B4-BE49-F238E27FC236}">
                <a16:creationId xmlns:a16="http://schemas.microsoft.com/office/drawing/2014/main" id="{97F8D4A8-E964-4308-BDAD-FF2BAEB2565B}"/>
              </a:ext>
            </a:extLst>
          </p:cNvPr>
          <p:cNvSpPr/>
          <p:nvPr/>
        </p:nvSpPr>
        <p:spPr>
          <a:xfrm>
            <a:off x="6373840"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連携事業者</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B</a:t>
            </a:r>
            <a:endParaRPr kumimoji="1" lang="ja-JP" altLang="en-US" sz="1200" b="1" i="0" u="none" strike="noStrike" kern="1200" cap="none" spc="0" normalizeH="0" baseline="0" noProof="0" dirty="0">
              <a:ln>
                <a:noFill/>
              </a:ln>
              <a:solidFill>
                <a:schemeClr val="tx1"/>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64" name="正方形/長方形 63">
            <a:extLst>
              <a:ext uri="{FF2B5EF4-FFF2-40B4-BE49-F238E27FC236}">
                <a16:creationId xmlns:a16="http://schemas.microsoft.com/office/drawing/2014/main" id="{97F8D4A8-E964-4308-BDAD-FF2BAEB2565B}"/>
              </a:ext>
            </a:extLst>
          </p:cNvPr>
          <p:cNvSpPr/>
          <p:nvPr/>
        </p:nvSpPr>
        <p:spPr>
          <a:xfrm>
            <a:off x="9834618" y="278506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UD デジタル 教科書体 NP-R" panose="02020400000000000000" pitchFamily="18" charset="-128"/>
                <a:ea typeface="UD デジタル 教科書体 NP-R" panose="02020400000000000000" pitchFamily="18" charset="-128"/>
              </a:rPr>
              <a:t>連携事業者</a:t>
            </a:r>
            <a:r>
              <a:rPr lang="en-US" altLang="ja-JP" sz="1200" dirty="0">
                <a:solidFill>
                  <a:schemeClr val="tx1"/>
                </a:solidFill>
                <a:latin typeface="UD デジタル 教科書体 NP-R" panose="02020400000000000000" pitchFamily="18" charset="-128"/>
                <a:ea typeface="UD デジタル 教科書体 NP-R" panose="02020400000000000000" pitchFamily="18" charset="-128"/>
              </a:rPr>
              <a:t>A</a:t>
            </a:r>
            <a:endParaRPr kumimoji="1" lang="ja-JP" altLang="en-US" sz="1200" b="0" i="0" u="none" strike="noStrike" kern="1200" cap="none" spc="0" normalizeH="0" baseline="0" noProof="0" dirty="0">
              <a:ln>
                <a:noFill/>
              </a:ln>
              <a:solidFill>
                <a:schemeClr val="tx1"/>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cxnSp>
        <p:nvCxnSpPr>
          <p:cNvPr id="5" name="直線コネクタ 4"/>
          <p:cNvCxnSpPr>
            <a:stCxn id="58" idx="2"/>
            <a:endCxn id="60" idx="0"/>
          </p:cNvCxnSpPr>
          <p:nvPr/>
        </p:nvCxnSpPr>
        <p:spPr>
          <a:xfrm flipH="1">
            <a:off x="8871109" y="2062311"/>
            <a:ext cx="471" cy="296327"/>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 name="カギ線コネクタ 6"/>
          <p:cNvCxnSpPr>
            <a:stCxn id="58" idx="2"/>
            <a:endCxn id="63" idx="0"/>
          </p:cNvCxnSpPr>
          <p:nvPr/>
        </p:nvCxnSpPr>
        <p:spPr>
          <a:xfrm rot="5400000">
            <a:off x="7866064" y="1353121"/>
            <a:ext cx="296327" cy="1714707"/>
          </a:xfrm>
          <a:prstGeom prst="bentConnector3">
            <a:avLst/>
          </a:prstGeom>
          <a:ln/>
        </p:spPr>
        <p:style>
          <a:lnRef idx="1">
            <a:schemeClr val="accent6"/>
          </a:lnRef>
          <a:fillRef idx="0">
            <a:schemeClr val="accent6"/>
          </a:fillRef>
          <a:effectRef idx="0">
            <a:schemeClr val="accent6"/>
          </a:effectRef>
          <a:fontRef idx="minor">
            <a:schemeClr val="tx1"/>
          </a:fontRef>
        </p:style>
      </p:cxnSp>
      <p:cxnSp>
        <p:nvCxnSpPr>
          <p:cNvPr id="65" name="カギ線コネクタ 64"/>
          <p:cNvCxnSpPr>
            <a:stCxn id="58" idx="3"/>
            <a:endCxn id="64" idx="0"/>
          </p:cNvCxnSpPr>
          <p:nvPr/>
        </p:nvCxnSpPr>
        <p:spPr>
          <a:xfrm>
            <a:off x="9654612" y="1890158"/>
            <a:ext cx="963039" cy="894906"/>
          </a:xfrm>
          <a:prstGeom prst="bentConnector2">
            <a:avLst/>
          </a:prstGeom>
          <a:ln/>
        </p:spPr>
        <p:style>
          <a:lnRef idx="1">
            <a:schemeClr val="accent6"/>
          </a:lnRef>
          <a:fillRef idx="0">
            <a:schemeClr val="accent6"/>
          </a:fillRef>
          <a:effectRef idx="0">
            <a:schemeClr val="accent6"/>
          </a:effectRef>
          <a:fontRef idx="minor">
            <a:schemeClr val="tx1"/>
          </a:fontRef>
        </p:style>
      </p:cxn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3772220365"/>
              </p:ext>
            </p:extLst>
          </p:nvPr>
        </p:nvGraphicFramePr>
        <p:xfrm>
          <a:off x="371081" y="3600516"/>
          <a:ext cx="5106707" cy="1137372"/>
        </p:xfrm>
        <a:graphic>
          <a:graphicData uri="http://schemas.openxmlformats.org/drawingml/2006/table">
            <a:tbl>
              <a:tblPr/>
              <a:tblGrid>
                <a:gridCol w="443394">
                  <a:extLst>
                    <a:ext uri="{9D8B030D-6E8A-4147-A177-3AD203B41FA5}">
                      <a16:colId xmlns:a16="http://schemas.microsoft.com/office/drawing/2014/main" val="398132584"/>
                    </a:ext>
                  </a:extLst>
                </a:gridCol>
                <a:gridCol w="842276">
                  <a:extLst>
                    <a:ext uri="{9D8B030D-6E8A-4147-A177-3AD203B41FA5}">
                      <a16:colId xmlns:a16="http://schemas.microsoft.com/office/drawing/2014/main" val="20002"/>
                    </a:ext>
                  </a:extLst>
                </a:gridCol>
                <a:gridCol w="1306286">
                  <a:extLst>
                    <a:ext uri="{9D8B030D-6E8A-4147-A177-3AD203B41FA5}">
                      <a16:colId xmlns:a16="http://schemas.microsoft.com/office/drawing/2014/main" val="75540912"/>
                    </a:ext>
                  </a:extLst>
                </a:gridCol>
                <a:gridCol w="2514751">
                  <a:extLst>
                    <a:ext uri="{9D8B030D-6E8A-4147-A177-3AD203B41FA5}">
                      <a16:colId xmlns:a16="http://schemas.microsoft.com/office/drawing/2014/main" val="20003"/>
                    </a:ext>
                  </a:extLst>
                </a:gridCol>
              </a:tblGrid>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No.</a:t>
                      </a:r>
                      <a:endParaRPr kumimoji="0" lang="ja-JP" altLang="en-US" sz="105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担当者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実施項目</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a:t>
                      </a:r>
                      <a:endPar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事業責任者</a:t>
                      </a:r>
                      <a:endPar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全体管理</a:t>
                      </a:r>
                      <a:endPar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a:t>
                      </a:r>
                      <a:endPar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a:t>
                      </a: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実施担当者</a:t>
                      </a:r>
                      <a:endPar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a:t>
                      </a:r>
                      <a:r>
                        <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の実施</a:t>
                      </a:r>
                      <a:endPar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3</a:t>
                      </a:r>
                      <a:endPar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 name="正方形/長方形 76">
            <a:extLst>
              <a:ext uri="{FF2B5EF4-FFF2-40B4-BE49-F238E27FC236}">
                <a16:creationId xmlns:a16="http://schemas.microsoft.com/office/drawing/2014/main" id="{97F8D4A8-E964-4308-BDAD-FF2BAEB2565B}"/>
              </a:ext>
            </a:extLst>
          </p:cNvPr>
          <p:cNvSpPr/>
          <p:nvPr/>
        </p:nvSpPr>
        <p:spPr>
          <a:xfrm>
            <a:off x="1342574" y="1596214"/>
            <a:ext cx="2397437"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1.</a:t>
            </a:r>
            <a:r>
              <a:rPr lang="ja-JP" altLang="en-US" sz="1200" dirty="0">
                <a:solidFill>
                  <a:srgbClr val="000000"/>
                </a:solidFill>
                <a:latin typeface="UD デジタル 教科書体 NP-R" panose="02020400000000000000" pitchFamily="18" charset="-128"/>
                <a:ea typeface="UD デジタル 教科書体 NP-R" panose="02020400000000000000" pitchFamily="18" charset="-128"/>
              </a:rPr>
              <a:t>事業</a:t>
            </a:r>
            <a:r>
              <a:rPr kumimoji="1" lang="ja-JP" altLang="en-US"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責任者</a:t>
            </a:r>
          </a:p>
        </p:txBody>
      </p:sp>
      <p:sp>
        <p:nvSpPr>
          <p:cNvPr id="78" name="正方形/長方形 77">
            <a:extLst>
              <a:ext uri="{FF2B5EF4-FFF2-40B4-BE49-F238E27FC236}">
                <a16:creationId xmlns:a16="http://schemas.microsoft.com/office/drawing/2014/main" id="{97F8D4A8-E964-4308-BDAD-FF2BAEB2565B}"/>
              </a:ext>
            </a:extLst>
          </p:cNvPr>
          <p:cNvSpPr/>
          <p:nvPr/>
        </p:nvSpPr>
        <p:spPr>
          <a:xfrm>
            <a:off x="371081"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2.XX</a:t>
            </a:r>
            <a:r>
              <a:rPr kumimoji="1" lang="ja-JP" altLang="en-US"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担当</a:t>
            </a:r>
          </a:p>
        </p:txBody>
      </p:sp>
      <p:cxnSp>
        <p:nvCxnSpPr>
          <p:cNvPr id="80" name="カギ線コネクタ 79"/>
          <p:cNvCxnSpPr>
            <a:stCxn id="77" idx="2"/>
            <a:endCxn id="78" idx="0"/>
          </p:cNvCxnSpPr>
          <p:nvPr/>
        </p:nvCxnSpPr>
        <p:spPr>
          <a:xfrm rot="5400000">
            <a:off x="1502855" y="1591781"/>
            <a:ext cx="689699" cy="1387179"/>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2141401" y="26181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3.XX</a:t>
            </a:r>
            <a:r>
              <a:rPr kumimoji="1" lang="ja-JP" altLang="en-US"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担当</a:t>
            </a:r>
          </a:p>
        </p:txBody>
      </p:sp>
      <p:cxnSp>
        <p:nvCxnSpPr>
          <p:cNvPr id="82" name="カギ線コネクタ 81"/>
          <p:cNvCxnSpPr>
            <a:stCxn id="77" idx="2"/>
            <a:endCxn id="81" idx="0"/>
          </p:cNvCxnSpPr>
          <p:nvPr/>
        </p:nvCxnSpPr>
        <p:spPr>
          <a:xfrm rot="16200000" flipH="1">
            <a:off x="2394055" y="2087758"/>
            <a:ext cx="677617" cy="383141"/>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3911722"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XX</a:t>
            </a:r>
            <a:r>
              <a:rPr kumimoji="1" lang="ja-JP" altLang="en-US"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担当</a:t>
            </a:r>
          </a:p>
        </p:txBody>
      </p:sp>
      <p:cxnSp>
        <p:nvCxnSpPr>
          <p:cNvPr id="84" name="カギ線コネクタ 83"/>
          <p:cNvCxnSpPr>
            <a:stCxn id="77" idx="2"/>
            <a:endCxn id="83" idx="0"/>
          </p:cNvCxnSpPr>
          <p:nvPr/>
        </p:nvCxnSpPr>
        <p:spPr>
          <a:xfrm rot="16200000" flipH="1">
            <a:off x="3273175" y="1208639"/>
            <a:ext cx="689699" cy="2153462"/>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7" name="正方形/長方形 86">
            <a:extLst>
              <a:ext uri="{FF2B5EF4-FFF2-40B4-BE49-F238E27FC236}">
                <a16:creationId xmlns:a16="http://schemas.microsoft.com/office/drawing/2014/main" id="{97F8D4A8-E964-4308-BDAD-FF2BAEB2565B}"/>
              </a:ext>
            </a:extLst>
          </p:cNvPr>
          <p:cNvSpPr/>
          <p:nvPr/>
        </p:nvSpPr>
        <p:spPr>
          <a:xfrm>
            <a:off x="2141401" y="317509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XX</a:t>
            </a:r>
            <a:r>
              <a:rPr kumimoji="1" lang="ja-JP" altLang="en-US" sz="12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担当</a:t>
            </a:r>
          </a:p>
        </p:txBody>
      </p:sp>
      <p:cxnSp>
        <p:nvCxnSpPr>
          <p:cNvPr id="89" name="直線コネクタ 88"/>
          <p:cNvCxnSpPr>
            <a:stCxn id="81" idx="2"/>
            <a:endCxn id="87" idx="0"/>
          </p:cNvCxnSpPr>
          <p:nvPr/>
        </p:nvCxnSpPr>
        <p:spPr>
          <a:xfrm>
            <a:off x="2924434" y="2962445"/>
            <a:ext cx="0" cy="212647"/>
          </a:xfrm>
          <a:prstGeom prst="line">
            <a:avLst/>
          </a:prstGeom>
          <a:ln/>
        </p:spPr>
        <p:style>
          <a:lnRef idx="1">
            <a:schemeClr val="accent6"/>
          </a:lnRef>
          <a:fillRef idx="0">
            <a:schemeClr val="accent6"/>
          </a:fillRef>
          <a:effectRef idx="0">
            <a:schemeClr val="accent6"/>
          </a:effectRef>
          <a:fontRef idx="minor">
            <a:schemeClr val="tx1"/>
          </a:fontRef>
        </p:style>
      </p:cxnSp>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1548399" y="4857038"/>
            <a:ext cx="9095201" cy="1908780"/>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indent="-285750" defTabSz="457200">
              <a:spcBef>
                <a:spcPts val="600"/>
              </a:spcBef>
              <a:buFont typeface="Arial" panose="020B0604020202020204" pitchFamily="34" charset="0"/>
              <a:buChar char="•"/>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zh-TW"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７</a:t>
            </a:r>
            <a:r>
              <a:rPr kumimoji="0" lang="zh-TW"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」を踏まえ、以下に留意して記載してください。</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lvl="1" indent="-28575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事業実施のために十分な組織・体制を確保しているか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742950" lvl="1" indent="-285750" defTabSz="457200">
              <a:spcBef>
                <a:spcPts val="600"/>
              </a:spcBef>
              <a:buFont typeface="Wingdings" panose="05000000000000000000" pitchFamily="2" charset="2"/>
              <a:buChar char="ü"/>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各参画者の役割及び関係性が示されているか</a:t>
            </a:r>
            <a:endParaRPr kumimoji="0" lang="en-US" altLang="ja-JP" sz="1400" i="0" u="none" strike="sng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コンソーシアム等を組む場合</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構成する事業者・</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団体の役割及び関係性が示されているか</a:t>
            </a:r>
            <a:endParaRPr kumimoji="0" lang="en-US" altLang="ja-JP" sz="1400" i="0" u="none" strike="sng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事業内容に精通した者を配置しているか</a:t>
            </a:r>
            <a:endParaRPr kumimoji="0" lang="en-US" altLang="ja-JP" sz="1400" i="0" u="none" strike="sng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3860316"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UD デジタル 教科書体 NP-R" panose="02020400000000000000" pitchFamily="18" charset="-128"/>
                <a:ea typeface="UD デジタル 教科書体 NP-R" panose="02020400000000000000" pitchFamily="18" charset="-128"/>
                <a:cs typeface="+mn-cs"/>
              </a:rPr>
              <a:t>（イメージ）</a:t>
            </a:r>
          </a:p>
        </p:txBody>
      </p:sp>
      <p:sp>
        <p:nvSpPr>
          <p:cNvPr id="2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10073910"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UD デジタル 教科書体 NP-R" panose="02020400000000000000" pitchFamily="18" charset="-128"/>
                <a:ea typeface="UD デジタル 教科書体 NP-R" panose="02020400000000000000" pitchFamily="18" charset="-128"/>
                <a:cs typeface="+mn-cs"/>
              </a:rPr>
              <a:t>（イメージ）</a:t>
            </a:r>
          </a:p>
        </p:txBody>
      </p:sp>
      <p:sp>
        <p:nvSpPr>
          <p:cNvPr id="8" name="正方形/長方形 7">
            <a:extLst>
              <a:ext uri="{FF2B5EF4-FFF2-40B4-BE49-F238E27FC236}">
                <a16:creationId xmlns:a16="http://schemas.microsoft.com/office/drawing/2014/main" id="{ED383F69-4B59-0A32-A337-B6A0C31F6EE6}"/>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ウ（イ）</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3" name="テキスト ボックス 1">
            <a:extLst>
              <a:ext uri="{FF2B5EF4-FFF2-40B4-BE49-F238E27FC236}">
                <a16:creationId xmlns:a16="http://schemas.microsoft.com/office/drawing/2014/main" id="{A5B6B3A6-1126-9FCD-486A-EBFE8774EFEA}"/>
              </a:ext>
            </a:extLst>
          </p:cNvPr>
          <p:cNvSpPr txBox="1">
            <a:spLocks noChangeArrowheads="1"/>
          </p:cNvSpPr>
          <p:nvPr/>
        </p:nvSpPr>
        <p:spPr bwMode="auto">
          <a:xfrm>
            <a:off x="371081" y="1107635"/>
            <a:ext cx="2397437" cy="367707"/>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応募主体者の実施体制</a:t>
            </a:r>
            <a:endParaRPr kumimoji="0" lang="en-US" altLang="ja-JP" sz="1400" b="0"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4" name="テキスト ボックス 1">
            <a:extLst>
              <a:ext uri="{FF2B5EF4-FFF2-40B4-BE49-F238E27FC236}">
                <a16:creationId xmlns:a16="http://schemas.microsoft.com/office/drawing/2014/main" id="{0FA5FE46-801C-5B33-ED2E-2BC7EB324176}"/>
              </a:ext>
            </a:extLst>
          </p:cNvPr>
          <p:cNvSpPr txBox="1">
            <a:spLocks noChangeArrowheads="1"/>
          </p:cNvSpPr>
          <p:nvPr/>
        </p:nvSpPr>
        <p:spPr bwMode="auto">
          <a:xfrm>
            <a:off x="6178378" y="1107635"/>
            <a:ext cx="3885877" cy="367707"/>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連携事業者によるコンソーシアムの構成</a:t>
            </a:r>
            <a:endParaRPr kumimoji="0" lang="en-US" altLang="ja-JP" sz="1400" b="0"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9" name="正方形/長方形 8">
            <a:extLst>
              <a:ext uri="{FF2B5EF4-FFF2-40B4-BE49-F238E27FC236}">
                <a16:creationId xmlns:a16="http://schemas.microsoft.com/office/drawing/2014/main" id="{A31B0263-A513-3D3A-E3F4-ABCB80E15C15}"/>
              </a:ext>
            </a:extLst>
          </p:cNvPr>
          <p:cNvSpPr/>
          <p:nvPr/>
        </p:nvSpPr>
        <p:spPr>
          <a:xfrm>
            <a:off x="6373839" y="2974527"/>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sngStrike" kern="120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cxnSp>
        <p:nvCxnSpPr>
          <p:cNvPr id="10" name="直線コネクタ 9">
            <a:extLst>
              <a:ext uri="{FF2B5EF4-FFF2-40B4-BE49-F238E27FC236}">
                <a16:creationId xmlns:a16="http://schemas.microsoft.com/office/drawing/2014/main" id="{B0B9C9E2-ABF0-F49E-F8BD-716257C05F2A}"/>
              </a:ext>
            </a:extLst>
          </p:cNvPr>
          <p:cNvCxnSpPr>
            <a:cxnSpLocks/>
            <a:stCxn id="63" idx="2"/>
          </p:cNvCxnSpPr>
          <p:nvPr/>
        </p:nvCxnSpPr>
        <p:spPr>
          <a:xfrm flipH="1">
            <a:off x="7156634" y="2702945"/>
            <a:ext cx="239" cy="275000"/>
          </a:xfrm>
          <a:prstGeom prst="line">
            <a:avLst/>
          </a:prstGeom>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20294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a:t>
            </a:r>
            <a:r>
              <a:rPr lang="ja-JP" altLang="en-US"/>
              <a:t>追加ページ</a:t>
            </a:r>
            <a:r>
              <a:rPr lang="en-US" altLang="ja-JP"/>
              <a:t>】</a:t>
            </a:r>
            <a:br>
              <a:rPr lang="en-US" altLang="ja-JP"/>
            </a:br>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1813175" y="2384212"/>
            <a:ext cx="8565650" cy="1647824"/>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indent="-285750" defTabSz="457200">
              <a:spcBef>
                <a:spcPts val="600"/>
              </a:spcBef>
              <a:buFont typeface="Arial" panose="020B0604020202020204" pitchFamily="34" charset="0"/>
              <a:buChar char="•"/>
            </a:pPr>
            <a:r>
              <a:rPr kumimoji="0" lang="ja-JP" altLang="en-US" sz="1400" kern="0" dirty="0">
                <a:solidFill>
                  <a:prstClr val="black"/>
                </a:solidFill>
                <a:latin typeface="UD デジタル 教科書体 NP-R" panose="02020400000000000000" pitchFamily="18" charset="-128"/>
                <a:ea typeface="UD デジタル 教科書体 NP-R" panose="02020400000000000000" pitchFamily="18" charset="-128"/>
              </a:rPr>
              <a:t>追加で補足説明されたい場合は、ページを増やしてください。</a:t>
            </a:r>
            <a:endParaRPr kumimoji="0" lang="en-US" altLang="ja-JP" sz="1400" kern="0" dirty="0">
              <a:solidFill>
                <a:prstClr val="black"/>
              </a:solidFill>
              <a:latin typeface="UD デジタル 教科書体 NP-R" panose="02020400000000000000" pitchFamily="18" charset="-128"/>
              <a:ea typeface="UD デジタル 教科書体 NP-R" panose="02020400000000000000" pitchFamily="18" charset="-128"/>
            </a:endParaRPr>
          </a:p>
          <a:p>
            <a:pPr marL="285750" indent="-285750" defTabSz="457200">
              <a:spcBef>
                <a:spcPts val="600"/>
              </a:spcBef>
              <a:buFont typeface="Arial" panose="020B0604020202020204" pitchFamily="34" charset="0"/>
              <a:buChar char="•"/>
            </a:pPr>
            <a:r>
              <a:rPr kumimoji="0" lang="ja-JP" altLang="en-US" sz="1400" kern="0" dirty="0">
                <a:solidFill>
                  <a:prstClr val="black"/>
                </a:solidFill>
                <a:latin typeface="UD デジタル 教科書体 NP-R" panose="02020400000000000000" pitchFamily="18" charset="-128"/>
                <a:ea typeface="UD デジタル 教科書体 NP-R" panose="02020400000000000000" pitchFamily="18" charset="-128"/>
              </a:rPr>
              <a:t>プレゼンテーション審査で使用可能な企画提案書は、最大で</a:t>
            </a:r>
            <a:r>
              <a:rPr kumimoji="0" lang="en-US" altLang="ja-JP" sz="1400" kern="0" dirty="0">
                <a:solidFill>
                  <a:prstClr val="black"/>
                </a:solidFill>
                <a:latin typeface="UD デジタル 教科書体 NP-R" panose="02020400000000000000" pitchFamily="18" charset="-128"/>
                <a:ea typeface="UD デジタル 教科書体 NP-R" panose="02020400000000000000" pitchFamily="18" charset="-128"/>
              </a:rPr>
              <a:t>20</a:t>
            </a:r>
            <a:r>
              <a:rPr kumimoji="0" lang="ja-JP" altLang="en-US" sz="1400" kern="0" dirty="0">
                <a:solidFill>
                  <a:prstClr val="black"/>
                </a:solidFill>
                <a:latin typeface="UD デジタル 教科書体 NP-R" panose="02020400000000000000" pitchFamily="18" charset="-128"/>
                <a:ea typeface="UD デジタル 教科書体 NP-R" panose="02020400000000000000" pitchFamily="18" charset="-128"/>
              </a:rPr>
              <a:t>ページとなります。</a:t>
            </a:r>
            <a:endParaRPr kumimoji="0" lang="en-US" altLang="ja-JP" sz="1400" kern="0" dirty="0">
              <a:solidFill>
                <a:prstClr val="black"/>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29412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ご作成にあたっての留意事項</a:t>
            </a:r>
            <a:br>
              <a:rPr lang="en-US" altLang="ja-JP"/>
            </a:br>
            <a:endParaRPr kumimoji="1" lang="ja-JP" altLang="en-US"/>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164757" y="695326"/>
            <a:ext cx="11862486" cy="5795786"/>
          </a:xfrm>
          <a:prstGeom prst="roundRect">
            <a:avLst>
              <a:gd name="adj" fmla="val 2533"/>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使用ソフト・枚数</a:t>
            </a:r>
            <a:endParaRPr kumimoji="0" lang="en-US" altLang="ja-JP"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Microsoft PowerPoint</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横置きで表紙を含め</a:t>
            </a:r>
            <a:r>
              <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20</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ページ以内</a:t>
            </a:r>
            <a:endParaRPr kumimoji="0" lang="en-US" altLang="ja-JP" sz="1400" b="0" i="0" u="none" strike="sng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ファイルサイズ</a:t>
            </a:r>
            <a:endParaRPr kumimoji="0" lang="en-US" altLang="ja-JP"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10MB</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まで　</a:t>
            </a:r>
            <a:r>
              <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別添の補足資料含む</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フォーマット</a:t>
            </a:r>
            <a:endParaRPr kumimoji="0" lang="en-US" altLang="ja-JP"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可能な範囲で本フォーマットをご活用ください。各スライドの体裁・レイアウトは任意ですが、各スライドに記載されている</a:t>
            </a:r>
            <a:r>
              <a:rPr kumimoji="0" lang="ja-JP" altLang="en-US" sz="1400" b="0" i="0" u="non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項目及び</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図示された内容を踏まえてご作成ください。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薄緑色の図形で囲まれた指示文は、記載にあたって留意すべき事項を付記したものです。ご提出時には本ページを含めて削除してください。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表現内容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スライド内本文の文字の大きさは</a:t>
            </a:r>
            <a:r>
              <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12-18pt </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を目安とし、フォントは可能な限り統一してください。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第三者が読んで内容が把握できるレベルでの表現を心がけてください。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図表やイメージ、写真等を活用することで内容の具体性や視認性を高めてください。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定量的に記載できるものについては、定量的に記載することに努めてください。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その他</a:t>
            </a:r>
            <a:endParaRPr kumimoji="0" lang="en-US" altLang="ja-JP" sz="1400" b="1"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東京都環境局及び東京都環境公社による選定結果のプレスリリース等において本資料を使用させていただく可能性がございます。</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フォーマットの右上に評価観点・基準のうち、どの項目に該当し得るかをできる限りお示しください。</a:t>
            </a:r>
            <a:b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b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※1</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ページで複数項目を纏めて記載いただいても問題ございません。</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061582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301552376"/>
              </p:ext>
            </p:extLst>
          </p:nvPr>
        </p:nvGraphicFramePr>
        <p:xfrm>
          <a:off x="371475" y="1605588"/>
          <a:ext cx="11445786" cy="4509462"/>
        </p:xfrm>
        <a:graphic>
          <a:graphicData uri="http://schemas.openxmlformats.org/drawingml/2006/table">
            <a:tbl>
              <a:tblPr/>
              <a:tblGrid>
                <a:gridCol w="2140786">
                  <a:extLst>
                    <a:ext uri="{9D8B030D-6E8A-4147-A177-3AD203B41FA5}">
                      <a16:colId xmlns:a16="http://schemas.microsoft.com/office/drawing/2014/main" val="469379627"/>
                    </a:ext>
                  </a:extLst>
                </a:gridCol>
                <a:gridCol w="9305000">
                  <a:extLst>
                    <a:ext uri="{9D8B030D-6E8A-4147-A177-3AD203B41FA5}">
                      <a16:colId xmlns:a16="http://schemas.microsoft.com/office/drawing/2014/main" val="4118708399"/>
                    </a:ext>
                  </a:extLst>
                </a:gridCol>
              </a:tblGrid>
              <a:tr h="485971">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事業費</a:t>
                      </a:r>
                      <a:endParaRPr kumimoji="0" lang="ja-JP" altLang="en-US" sz="14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rPr>
                        <a:t>￥○○，○○○，○○○－</a:t>
                      </a:r>
                      <a:endParaRPr kumimoji="0" lang="en-US" altLang="ja-JP" sz="140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rPr>
                        <a:t>（うち、需要家へのインセンティブに係る経費￥●●</a:t>
                      </a:r>
                      <a:r>
                        <a:rPr kumimoji="0" lang="en-US" altLang="ja-JP"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rPr>
                        <a:t>,</a:t>
                      </a:r>
                      <a:r>
                        <a:rPr kumimoji="0" lang="ja-JP" altLang="en-US"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rPr>
                        <a:t>●●●</a:t>
                      </a:r>
                      <a:r>
                        <a:rPr kumimoji="0" lang="en-US" altLang="ja-JP"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rPr>
                        <a:t>,</a:t>
                      </a:r>
                      <a:r>
                        <a:rPr kumimoji="0" lang="ja-JP" altLang="en-US"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rPr>
                        <a:t>●●●ー）</a:t>
                      </a:r>
                      <a:endParaRPr kumimoji="0" lang="en-US" altLang="ja-JP" sz="1400" b="0" i="0" u="none" strike="noStrike" cap="none" normalizeH="0" baseline="0" dirty="0">
                        <a:ln>
                          <a:noFill/>
                        </a:ln>
                        <a:solidFill>
                          <a:schemeClr val="bg1">
                            <a:lumMod val="50000"/>
                          </a:schemeClr>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405445">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事業概要</a:t>
                      </a:r>
                      <a:endParaRPr kumimoji="0" lang="en-US" altLang="ja-JP" sz="1400" b="1"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a:t>
                      </a:r>
                      <a:r>
                        <a:rPr kumimoji="0" lang="en-US" altLang="ja-JP" sz="1100" b="1"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200</a:t>
                      </a:r>
                      <a:r>
                        <a:rPr kumimoji="0" lang="ja-JP" altLang="en-US" sz="1100" b="1"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rPr>
                        <a:t>字以内）</a:t>
                      </a:r>
                      <a:endParaRPr kumimoji="0" lang="en-US" altLang="ja-JP" sz="1100" b="1"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rPr>
                        <a:t>XXX</a:t>
                      </a:r>
                      <a:endParaRPr kumimoji="0" lang="ja-JP" altLang="en-US" sz="1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74097509"/>
                  </a:ext>
                </a:extLst>
              </a:tr>
              <a:tr h="714375">
                <a:tc>
                  <a:txBody>
                    <a:bodyPr/>
                    <a:lstStyle/>
                    <a:p>
                      <a:pPr algn="l"/>
                      <a:r>
                        <a:rPr lang="ja-JP" altLang="en-US" sz="1200" b="1" kern="100" dirty="0">
                          <a:solidFill>
                            <a:schemeClr val="bg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省エネ・再エネ（主なもの）</a:t>
                      </a:r>
                      <a:endParaRPr lang="ja-JP" sz="1200" b="1" kern="100" dirty="0">
                        <a:solidFill>
                          <a:schemeClr val="bg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47754" marR="47754" marT="0" marB="0" anchor="ctr">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algn="l"/>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□省エネルギー対策　□再生可能エネルギー対策</a:t>
                      </a:r>
                      <a:endParaRPr 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47754" marR="47754" marT="0" marB="0">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0381701"/>
                  </a:ext>
                </a:extLst>
              </a:tr>
              <a:tr h="783097">
                <a:tc>
                  <a:txBody>
                    <a:bodyPr/>
                    <a:lstStyle/>
                    <a:p>
                      <a:pPr algn="l"/>
                      <a:r>
                        <a:rPr lang="ja-JP" altLang="en-US" sz="1200" b="1" kern="100" dirty="0">
                          <a:solidFill>
                            <a:schemeClr val="bg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需要家へのインセンティブ</a:t>
                      </a:r>
                      <a:endParaRPr lang="ja-JP" sz="1200" b="1" kern="100" dirty="0">
                        <a:solidFill>
                          <a:schemeClr val="bg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txBody>
                  <a:tcPr marL="47754" marR="47754" marT="0" marB="0" anchor="ctr">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algn="l"/>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・インセンティブ付与の概要</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・インセンティブ付与の想定件数：✖✖✖、インセンティブ付与の単価：✖✖✖</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件　　　　　　　　　　　　　　　　　　　　　　　　　　　　　　　　　</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・インセンティブとなるポイントの種類</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　□電気料金と相殺するポイント　□有効期限のないポイント</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　□自社発行ポイント　　　　　　□他社が発行する共通ポイント</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家庭の環境アクション推進事業助成対象事業者募集要領（</a:t>
                      </a:r>
                      <a:r>
                        <a:rPr lang="zh-CN"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令和７年</a:t>
                      </a: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zh-CN"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rPr>
                        <a:t>25</a:t>
                      </a:r>
                      <a:r>
                        <a:rPr lang="zh-CN"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日付７都環公地温第</a:t>
                      </a:r>
                      <a:r>
                        <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rPr>
                        <a:t>836</a:t>
                      </a:r>
                      <a:r>
                        <a:rPr lang="zh-CN"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号</a:t>
                      </a:r>
                      <a:r>
                        <a:rPr lang="ja-JP" altLang="en-US" sz="1200" kern="100" dirty="0">
                          <a:solidFill>
                            <a:schemeClr val="tx1"/>
                          </a:solidFill>
                          <a:effectLst/>
                          <a:latin typeface="UD デジタル 教科書体 NP-R" panose="02020400000000000000" pitchFamily="18" charset="-128"/>
                          <a:ea typeface="UD デジタル 教科書体 NP-R" panose="02020400000000000000" pitchFamily="18" charset="-128"/>
                        </a:rPr>
                        <a:t>）別表１及び別表２参照</a:t>
                      </a: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609555" rtl="0" eaLnBrk="1" fontAlgn="auto" latinLnBrk="0" hangingPunct="1">
                        <a:lnSpc>
                          <a:spcPct val="100000"/>
                        </a:lnSpc>
                        <a:spcBef>
                          <a:spcPts val="0"/>
                        </a:spcBef>
                        <a:spcAft>
                          <a:spcPts val="0"/>
                        </a:spcAft>
                        <a:buClrTx/>
                        <a:buSzTx/>
                        <a:buFontTx/>
                        <a:buNone/>
                        <a:tabLst/>
                        <a:defRPr/>
                      </a:pPr>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endParaRPr lang="en-US" altLang="ja-JP" sz="120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47754" marR="47754" marT="0" marB="0">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60487699"/>
                  </a:ext>
                </a:extLst>
              </a:tr>
            </a:tbl>
          </a:graphicData>
        </a:graphic>
      </p:graphicFrame>
      <p:sp>
        <p:nvSpPr>
          <p:cNvPr id="6" name="タイトル 5"/>
          <p:cNvSpPr>
            <a:spLocks noGrp="1"/>
          </p:cNvSpPr>
          <p:nvPr>
            <p:ph type="title"/>
          </p:nvPr>
        </p:nvSpPr>
        <p:spPr/>
        <p:txBody>
          <a:bodyPr/>
          <a:lstStyle/>
          <a:p>
            <a:r>
              <a:rPr lang="en-US" altLang="ja-JP" dirty="0"/>
              <a:t>【</a:t>
            </a:r>
            <a:r>
              <a:rPr lang="ja-JP" altLang="en-US" dirty="0"/>
              <a:t>企画提案書概要</a:t>
            </a:r>
            <a:r>
              <a:rPr lang="en-US" altLang="ja-JP" dirty="0"/>
              <a:t>】</a:t>
            </a:r>
            <a:br>
              <a:rPr lang="en-US" altLang="ja-JP" dirty="0"/>
            </a:br>
            <a:r>
              <a:rPr lang="ja-JP" altLang="en-US" dirty="0"/>
              <a:t>　（応募事業名）</a:t>
            </a:r>
            <a:endParaRPr kumimoji="1" lang="ja-JP" altLang="en-US" dirty="0"/>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842047" y="201826"/>
            <a:ext cx="5416378" cy="461319"/>
          </a:xfrm>
          <a:prstGeom prst="wedgeRoundRectCallout">
            <a:avLst>
              <a:gd name="adj1" fmla="val -91186"/>
              <a:gd name="adj2" fmla="val 50112"/>
              <a:gd name="adj3" fmla="val 16667"/>
            </a:avLst>
          </a:prstGeom>
          <a:solidFill>
            <a:schemeClr val="accent5">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dirty="0">
                <a:solidFill>
                  <a:prstClr val="black"/>
                </a:solidFill>
                <a:latin typeface="UD デジタル 教科書体 NP-R" panose="02020400000000000000" pitchFamily="18" charset="-128"/>
                <a:ea typeface="UD デジタル 教科書体 NP-R" panose="02020400000000000000" pitchFamily="18" charset="-128"/>
              </a:rPr>
              <a:t>表紙と同じ応募事業名（プロジェクト名）を記載してください。</a:t>
            </a:r>
            <a:endParaRPr kumimoji="0" lang="en-US" altLang="ja-JP" sz="1400" kern="0" dirty="0">
              <a:solidFill>
                <a:prstClr val="black"/>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8681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78BAFE3-37C2-6090-AA7E-E4C4A54FA758}"/>
              </a:ext>
            </a:extLst>
          </p:cNvPr>
          <p:cNvGraphicFramePr>
            <a:graphicFrameLocks noChangeAspect="1"/>
          </p:cNvGraphicFramePr>
          <p:nvPr>
            <p:custDataLst>
              <p:tags r:id="rId1"/>
            </p:custDataLst>
            <p:extLst>
              <p:ext uri="{D42A27DB-BD31-4B8C-83A1-F6EECF244321}">
                <p14:modId xmlns:p14="http://schemas.microsoft.com/office/powerpoint/2010/main" val="26870484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4" name="think-cell data - do not delete" hidden="1">
                        <a:extLst>
                          <a:ext uri="{FF2B5EF4-FFF2-40B4-BE49-F238E27FC236}">
                            <a16:creationId xmlns:a16="http://schemas.microsoft.com/office/drawing/2014/main" id="{578BAFE3-37C2-6090-AA7E-E4C4A54FA75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dirty="0"/>
              <a:t>【</a:t>
            </a:r>
            <a:r>
              <a:rPr lang="ja-JP" altLang="en-US" dirty="0"/>
              <a:t>基本情報</a:t>
            </a:r>
            <a:r>
              <a:rPr lang="en-US" altLang="ja-JP" dirty="0"/>
              <a:t>】</a:t>
            </a:r>
            <a:br>
              <a:rPr lang="en-US" altLang="ja-JP" dirty="0"/>
            </a:br>
            <a:r>
              <a:rPr lang="ja-JP" altLang="en-US" dirty="0"/>
              <a:t>　事業の全体像</a:t>
            </a:r>
            <a:endParaRPr kumimoji="1" lang="ja-JP" altLang="en-US" dirty="0"/>
          </a:p>
        </p:txBody>
      </p:sp>
      <p:sp>
        <p:nvSpPr>
          <p:cNvPr id="7" name="AutoShape 10">
            <a:extLst>
              <a:ext uri="{FF2B5EF4-FFF2-40B4-BE49-F238E27FC236}">
                <a16:creationId xmlns:a16="http://schemas.microsoft.com/office/drawing/2014/main" id="{679CE7B3-838D-E702-EE8F-B4CD44176550}"/>
              </a:ext>
            </a:extLst>
          </p:cNvPr>
          <p:cNvSpPr>
            <a:spLocks noChangeArrowheads="1"/>
          </p:cNvSpPr>
          <p:nvPr/>
        </p:nvSpPr>
        <p:spPr bwMode="auto">
          <a:xfrm>
            <a:off x="1447303" y="2507003"/>
            <a:ext cx="9326714" cy="1843993"/>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事業内容についてイメージ図・ポンチ絵、図表を活用して具体的に記載してください。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背景・目的を踏まえ、具体的にどんな実施項目を設けて何を行っていくかを記載してください（実施テーマ、実施項目、検証内容、取り組みの工夫</a:t>
            </a:r>
            <a:r>
              <a:rPr kumimoji="0" lang="ja-JP" altLang="en-US" sz="1400" b="0" i="0" u="none" strike="noStrike" kern="0" cap="none" spc="0" normalizeH="0" baseline="0" noProof="0" dirty="0">
                <a:ln>
                  <a:noFill/>
                </a:ln>
                <a:solidFill>
                  <a:sysClr val="windowText" lastClr="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cs typeface="+mn-cs"/>
              </a:rPr>
              <a:t>事業の</a:t>
            </a:r>
            <a:r>
              <a:rPr kumimoji="0" lang="ja-JP" altLang="en-US" sz="1400" b="0" i="0" u="none" kern="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cs typeface="+mn-cs"/>
              </a:rPr>
              <a:t>革新性</a:t>
            </a:r>
            <a:r>
              <a:rPr kumimoji="0" lang="ja-JP" altLang="en-US" sz="1400" b="0" i="0" u="none" strike="noStrike" kern="0" cap="none" spc="0" normalizeH="0" baseline="0" noProof="0" dirty="0">
                <a:ln>
                  <a:noFill/>
                </a:ln>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全体スキーム等）</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80975" marR="0" lvl="0" indent="-180975"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i="0" strike="noStrike" kern="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rPr>
              <a:t>本スライドの内容は、「家庭の環境アクション推進事業」ホームページに公開させていただきます。</a:t>
            </a:r>
            <a:endParaRPr kumimoji="0" lang="en-US" altLang="ja-JP" sz="1400" i="0" strike="noStrike" kern="0" cap="none" spc="0" normalizeH="0" baseline="0" noProof="0" dirty="0">
              <a:ln>
                <a:noFill/>
              </a:ln>
              <a:solidFill>
                <a:srgbClr val="FF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Tree>
    <p:extLst>
      <p:ext uri="{BB962C8B-B14F-4D97-AF65-F5344CB8AC3E}">
        <p14:creationId xmlns:p14="http://schemas.microsoft.com/office/powerpoint/2010/main" val="201451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ア　事業企画の妥当性</a:t>
            </a:r>
            <a:r>
              <a:rPr lang="en-US" altLang="ja-JP" dirty="0"/>
              <a:t>】</a:t>
            </a:r>
            <a:br>
              <a:rPr lang="en-US" altLang="ja-JP" dirty="0"/>
            </a:br>
            <a:r>
              <a:rPr lang="ja-JP" altLang="en-US" dirty="0"/>
              <a:t>　（ア）本事業への適合性</a:t>
            </a:r>
            <a:endParaRPr kumimoji="1" lang="ja-JP" altLang="en-US" dirty="0"/>
          </a:p>
        </p:txBody>
      </p:sp>
      <p:sp>
        <p:nvSpPr>
          <p:cNvPr id="3" name="正方形/長方形 2">
            <a:extLst>
              <a:ext uri="{FF2B5EF4-FFF2-40B4-BE49-F238E27FC236}">
                <a16:creationId xmlns:a16="http://schemas.microsoft.com/office/drawing/2014/main" id="{AA7D438F-3EA8-A980-300A-A62E15F2AAD0}"/>
              </a:ext>
            </a:extLst>
          </p:cNvPr>
          <p:cNvSpPr/>
          <p:nvPr/>
        </p:nvSpPr>
        <p:spPr>
          <a:xfrm>
            <a:off x="630144" y="1404731"/>
            <a:ext cx="10931713" cy="493205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443037" y="1825009"/>
            <a:ext cx="9305925" cy="2268000"/>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「募集</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７</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」を踏まえ、以下に留意して記載してください。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800100" lvl="1" indent="-342900" defTabSz="457200">
              <a:spcBef>
                <a:spcPts val="600"/>
              </a:spcBef>
              <a:buFont typeface="Wingdings" panose="05000000000000000000" pitchFamily="2" charset="2"/>
              <a:buChar char="ü"/>
              <a:defRPr/>
            </a:pPr>
            <a:r>
              <a:rPr lang="ja-JP" altLang="ja-JP" sz="1400" dirty="0">
                <a:ea typeface="UD デジタル 教科書体 NP-R" panose="02020400000000000000" pitchFamily="18" charset="-128"/>
              </a:rPr>
              <a:t>提案内容が本事業の趣旨・目的に適合している</a:t>
            </a:r>
            <a:r>
              <a:rPr lang="ja-JP" altLang="en-US" sz="1400" dirty="0">
                <a:ea typeface="UD デジタル 教科書体 NP-R" panose="02020400000000000000" pitchFamily="18" charset="-128"/>
              </a:rPr>
              <a:t>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都民の家庭における環境アクション（脱炭素に係る行動変容）を推進させるビジネスであり、</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CO2</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削減を達成・検証する事業であるか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デジタル技術を活用し、需要家へのインセンティブを付与する取り組みであるか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社会実装に向け、技術を実際の家庭に導入し、効果等の検証を行う事業であるか</a:t>
            </a:r>
            <a:endParaRPr lang="en-US" altLang="ja-JP" sz="1400" strike="sngStrike" dirty="0">
              <a:ea typeface="UD デジタル 教科書体 NP-R" panose="02020400000000000000" pitchFamily="18" charset="-128"/>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kumimoji="1"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ア（ア）</a:t>
            </a:r>
            <a:endParaRPr kumimoji="1"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4" name="四角形: 角を丸くする 3">
            <a:extLst>
              <a:ext uri="{FF2B5EF4-FFF2-40B4-BE49-F238E27FC236}">
                <a16:creationId xmlns:a16="http://schemas.microsoft.com/office/drawing/2014/main" id="{FB5021FD-E3F7-5912-FB42-35682993380F}"/>
              </a:ext>
            </a:extLst>
          </p:cNvPr>
          <p:cNvSpPr/>
          <p:nvPr/>
        </p:nvSpPr>
        <p:spPr>
          <a:xfrm>
            <a:off x="3628159" y="4717105"/>
            <a:ext cx="7767438" cy="1283645"/>
          </a:xfrm>
          <a:prstGeom prst="roundRect">
            <a:avLst/>
          </a:prstGeom>
          <a:solidFill>
            <a:schemeClr val="accent5">
              <a:lumMod val="20000"/>
              <a:lumOff val="80000"/>
            </a:schemeClr>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評価基準のうち、どの項目に該当し得るかを各資料右肩にお示しください。</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defTabSz="457200">
              <a:spcBef>
                <a:spcPts val="600"/>
              </a:spcBef>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1</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ページ</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1</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項目ずつ作成でも、</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1</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ページで複数項目を含めて表現される場合でも留意事項に従っている限りは問題ございません）</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defTabSz="457200">
              <a:spcBef>
                <a:spcPts val="600"/>
              </a:spcBef>
            </a:pP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以後のページにかけても同様です。</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8" name="矢印: 右カーブ 7">
            <a:extLst>
              <a:ext uri="{FF2B5EF4-FFF2-40B4-BE49-F238E27FC236}">
                <a16:creationId xmlns:a16="http://schemas.microsoft.com/office/drawing/2014/main" id="{5FA8C6DD-A8D0-0F06-55B5-9A3D66E0DF6C}"/>
              </a:ext>
            </a:extLst>
          </p:cNvPr>
          <p:cNvSpPr/>
          <p:nvPr/>
        </p:nvSpPr>
        <p:spPr>
          <a:xfrm rot="10800000">
            <a:off x="11395597" y="521217"/>
            <a:ext cx="631646" cy="4932051"/>
          </a:xfrm>
          <a:prstGeom prst="curvedRightArrow">
            <a:avLst/>
          </a:prstGeom>
          <a:solidFill>
            <a:schemeClr val="accent5">
              <a:lumMod val="20000"/>
              <a:lumOff val="8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dirty="0" err="1">
              <a:solidFill>
                <a:schemeClr val="tx1"/>
              </a:solidFill>
            </a:endParaRPr>
          </a:p>
        </p:txBody>
      </p:sp>
    </p:spTree>
    <p:extLst>
      <p:ext uri="{BB962C8B-B14F-4D97-AF65-F5344CB8AC3E}">
        <p14:creationId xmlns:p14="http://schemas.microsoft.com/office/powerpoint/2010/main" val="21645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extLst>
              <p:ext uri="{D42A27DB-BD31-4B8C-83A1-F6EECF244321}">
                <p14:modId xmlns:p14="http://schemas.microsoft.com/office/powerpoint/2010/main" val="608535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ア　事業企画の妥当性</a:t>
            </a:r>
            <a:r>
              <a:rPr lang="en-US" altLang="ja-JP" dirty="0"/>
              <a:t>】</a:t>
            </a:r>
            <a:br>
              <a:rPr lang="en-US" altLang="ja-JP" dirty="0"/>
            </a:br>
            <a:r>
              <a:rPr lang="ja-JP" altLang="en-US" dirty="0"/>
              <a:t>　（イ）事業の先進性・スタートアップ技術の活用</a:t>
            </a:r>
            <a:endParaRPr kumimoji="1" lang="ja-JP" altLang="en-US" dirty="0"/>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ア（イ）</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3" name="AutoShape 10">
            <a:extLst>
              <a:ext uri="{FF2B5EF4-FFF2-40B4-BE49-F238E27FC236}">
                <a16:creationId xmlns:a16="http://schemas.microsoft.com/office/drawing/2014/main" id="{C2ACE600-87A9-2D10-A1F1-AFD9A4C80AFE}"/>
              </a:ext>
            </a:extLst>
          </p:cNvPr>
          <p:cNvSpPr>
            <a:spLocks noChangeArrowheads="1"/>
          </p:cNvSpPr>
          <p:nvPr/>
        </p:nvSpPr>
        <p:spPr bwMode="auto">
          <a:xfrm>
            <a:off x="1423254" y="1645608"/>
            <a:ext cx="9476977" cy="3683169"/>
          </a:xfrm>
          <a:prstGeom prst="roundRect">
            <a:avLst>
              <a:gd name="adj" fmla="val 7093"/>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７</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a:t>
            </a:r>
            <a:r>
              <a:rPr lang="ja-JP" altLang="en-US" sz="1400" dirty="0">
                <a:ea typeface="UD デジタル 教科書体 NP-R" panose="02020400000000000000" pitchFamily="18" charset="-128"/>
              </a:rPr>
              <a:t>これまでにない先進性の高い（独自性のある）取組又はスタートアップ事業者の技術等を活用した取組か</a:t>
            </a:r>
            <a:r>
              <a:rPr kumimoji="0" lang="ja-JP" altLang="en-US" sz="1400" b="0" i="0" u="non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に留意して記載してください。</a:t>
            </a:r>
            <a:endParaRPr kumimoji="0" lang="en-US" altLang="ja-JP" sz="1400" b="0" i="0" u="non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スタートアップ事業者の技術を活用する場合は、活用するスタートアップ事業者名、技術名とその概要（</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URL</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も加筆</a:t>
            </a:r>
            <a:r>
              <a:rPr kumimoji="0" lang="ja-JP" altLang="en-US" sz="1400" kern="0" dirty="0">
                <a:latin typeface="UD デジタル 教科書体 NP-R" panose="02020400000000000000" pitchFamily="18" charset="-128"/>
                <a:ea typeface="UD デジタル 教科書体 NP-R" panose="02020400000000000000" pitchFamily="18" charset="-128"/>
              </a:rPr>
              <a:t>）及び①又は②を示してください。</a:t>
            </a:r>
            <a:endParaRPr kumimoji="0" lang="en-US" altLang="ja-JP" sz="1400" kern="0" dirty="0">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endParaRPr kumimoji="0" lang="en-US" altLang="ja-JP" sz="1400" kern="0" dirty="0">
              <a:latin typeface="UD デジタル 教科書体 NP-R" panose="02020400000000000000" pitchFamily="18" charset="-128"/>
              <a:ea typeface="UD デジタル 教科書体 NP-R" panose="02020400000000000000" pitchFamily="18" charset="-128"/>
            </a:endParaRPr>
          </a:p>
          <a:p>
            <a:pPr lvl="2"/>
            <a:r>
              <a:rPr lang="ja-JP" altLang="en-US" sz="1400" dirty="0">
                <a:effectLst/>
                <a:ea typeface="UD デジタル 教科書体 NP-R" panose="02020400000000000000" pitchFamily="18" charset="-128"/>
              </a:rPr>
              <a:t>①創業又は第二創業（本事業に係る事業に限る）からの経過年数が</a:t>
            </a:r>
            <a:r>
              <a:rPr lang="en-US" altLang="ja-JP" sz="1400" dirty="0">
                <a:effectLst/>
                <a:ea typeface="UD デジタル 教科書体 NP-R" panose="02020400000000000000" pitchFamily="18" charset="-128"/>
              </a:rPr>
              <a:t>10</a:t>
            </a:r>
            <a:r>
              <a:rPr lang="ja-JP" altLang="en-US" sz="1400" dirty="0">
                <a:effectLst/>
                <a:ea typeface="UD デジタル 教科書体 NP-R" panose="02020400000000000000" pitchFamily="18" charset="-128"/>
              </a:rPr>
              <a:t>年未満の事業者であることが確認できる資料又は</a:t>
            </a:r>
            <a:r>
              <a:rPr lang="en-US" altLang="ja-JP" sz="1400" dirty="0">
                <a:effectLst/>
                <a:ea typeface="UD デジタル 教科書体 NP-R" panose="02020400000000000000" pitchFamily="18" charset="-128"/>
              </a:rPr>
              <a:t>URL</a:t>
            </a:r>
          </a:p>
          <a:p>
            <a:pPr lvl="2"/>
            <a:r>
              <a:rPr lang="en-US" altLang="ja-JP" sz="1400" dirty="0">
                <a:effectLst/>
                <a:ea typeface="UD デジタル 教科書体 NP-R" panose="02020400000000000000" pitchFamily="18" charset="-128"/>
              </a:rPr>
              <a:t>②『</a:t>
            </a:r>
            <a:r>
              <a:rPr lang="ja-JP" altLang="en-US" sz="1400" dirty="0">
                <a:effectLst/>
                <a:ea typeface="UD デジタル 教科書体 NP-R" panose="02020400000000000000" pitchFamily="18" charset="-128"/>
              </a:rPr>
              <a:t>優れた技術・製品等を有するスタートアップに係る等級によらない入札参加制度の対象事業追加について</a:t>
            </a:r>
            <a:r>
              <a:rPr lang="en-US" altLang="ja-JP" sz="1400" dirty="0">
                <a:effectLst/>
                <a:ea typeface="UD デジタル 教科書体 NP-R" panose="02020400000000000000" pitchFamily="18" charset="-128"/>
              </a:rPr>
              <a:t>』</a:t>
            </a:r>
            <a:r>
              <a:rPr lang="ja-JP" altLang="en-US" sz="1400" dirty="0">
                <a:effectLst/>
                <a:ea typeface="UD デジタル 教科書体 NP-R" panose="02020400000000000000" pitchFamily="18" charset="-128"/>
              </a:rPr>
              <a:t>（令和６年７月</a:t>
            </a:r>
            <a:r>
              <a:rPr lang="en-US" altLang="ja-JP" sz="1400" dirty="0">
                <a:effectLst/>
                <a:ea typeface="UD デジタル 教科書体 NP-R" panose="02020400000000000000" pitchFamily="18" charset="-128"/>
              </a:rPr>
              <a:t>18</a:t>
            </a:r>
            <a:r>
              <a:rPr lang="ja-JP" altLang="en-US" sz="1400" dirty="0">
                <a:effectLst/>
                <a:ea typeface="UD デジタル 教科書体 NP-R" panose="02020400000000000000" pitchFamily="18" charset="-128"/>
              </a:rPr>
              <a:t>日東京都財務局）「２　対象事業者」の①に該当する事業者であることが確認できる資料又は</a:t>
            </a:r>
            <a:r>
              <a:rPr lang="en-US" altLang="ja-JP" sz="1400" dirty="0">
                <a:effectLst/>
                <a:ea typeface="UD デジタル 教科書体 NP-R" panose="02020400000000000000" pitchFamily="18" charset="-128"/>
              </a:rPr>
              <a:t>URL</a:t>
            </a:r>
          </a:p>
          <a:p>
            <a:pPr lvl="2"/>
            <a:r>
              <a:rPr lang="ja-JP" altLang="en-US" sz="1400" dirty="0">
                <a:effectLst/>
                <a:ea typeface="UD デジタル 教科書体 NP-R" panose="02020400000000000000" pitchFamily="18" charset="-128"/>
              </a:rPr>
              <a:t>（参考　</a:t>
            </a:r>
            <a:r>
              <a:rPr lang="en-US" altLang="ja-JP" sz="1400" dirty="0">
                <a:effectLst/>
                <a:ea typeface="UD デジタル 教科書体 NP-R" panose="02020400000000000000" pitchFamily="18" charset="-128"/>
                <a:hlinkClick r:id="rId5">
                  <a:extLst>
                    <a:ext uri="{A12FA001-AC4F-418D-AE19-62706E023703}">
                      <ahyp:hlinkClr xmlns:ahyp="http://schemas.microsoft.com/office/drawing/2018/hyperlinkcolor" val="tx"/>
                    </a:ext>
                  </a:extLst>
                </a:hlinkClick>
              </a:rPr>
              <a:t>https://www.e-procurement.metro.tokyo.lg.jp/documents/pdf20240718102948_1.pdf</a:t>
            </a:r>
            <a:r>
              <a:rPr lang="ja-JP" altLang="en-US" sz="1400" dirty="0">
                <a:effectLst/>
                <a:ea typeface="UD デジタル 教科書体 NP-R" panose="02020400000000000000" pitchFamily="18" charset="-128"/>
              </a:rPr>
              <a:t>）</a:t>
            </a:r>
            <a:endParaRPr lang="en-US" altLang="ja-JP" sz="1400" dirty="0">
              <a:effectLst/>
              <a:ea typeface="UD デジタル 教科書体 NP-R" panose="02020400000000000000" pitchFamily="18" charset="-128"/>
            </a:endParaRPr>
          </a:p>
          <a:p>
            <a:pPr lvl="2"/>
            <a:r>
              <a:rPr lang="en-US" altLang="ja-JP" sz="1400" dirty="0">
                <a:effectLst/>
                <a:latin typeface="UD デジタル 教科書体 NP-R" panose="02020400000000000000" pitchFamily="18" charset="-128"/>
                <a:ea typeface="UD デジタル 教科書体 NP-R" panose="02020400000000000000" pitchFamily="18" charset="-128"/>
              </a:rPr>
              <a:t>※</a:t>
            </a:r>
            <a:r>
              <a:rPr lang="ja-JP" altLang="en-US" sz="1400" dirty="0">
                <a:effectLst/>
                <a:ea typeface="UD デジタル 教科書体 NP-R" panose="02020400000000000000" pitchFamily="18" charset="-128"/>
              </a:rPr>
              <a:t>スタートアップ事業者に該当するか判断に迷う場合は、公社までご相談ください。</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67514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extLst>
              <p:ext uri="{D42A27DB-BD31-4B8C-83A1-F6EECF244321}">
                <p14:modId xmlns:p14="http://schemas.microsoft.com/office/powerpoint/2010/main" val="11943051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イ　事業の効果</a:t>
            </a:r>
            <a:r>
              <a:rPr lang="en-US" altLang="ja-JP" dirty="0"/>
              <a:t>】</a:t>
            </a:r>
            <a:br>
              <a:rPr lang="en-US" altLang="ja-JP" dirty="0"/>
            </a:br>
            <a:r>
              <a:rPr lang="ja-JP" altLang="en-US" dirty="0"/>
              <a:t>　（ア）</a:t>
            </a:r>
            <a:r>
              <a:rPr lang="en-US" altLang="ja-JP" dirty="0"/>
              <a:t>CO2</a:t>
            </a:r>
            <a:r>
              <a:rPr lang="ja-JP" altLang="en-US" dirty="0"/>
              <a:t>削減効果</a:t>
            </a:r>
            <a:endParaRPr kumimoji="1" lang="ja-JP" altLang="en-US" dirty="0"/>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423254" y="1533525"/>
            <a:ext cx="9476977" cy="2306534"/>
          </a:xfrm>
          <a:prstGeom prst="roundRect">
            <a:avLst>
              <a:gd name="adj" fmla="val 9303"/>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７</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」を踏まえ、以下に留意して記載してください。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提案された取組による</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CO2</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削減効果について、定量的かつ高い効果が得られるものか</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CO2</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削減効果推計や定量化方法の考え方が示されているか</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家庭等の需要家に対し、本事業への参加を呼び掛ける手法があるか</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marL="285750" indent="-285750" defTabSz="457200">
              <a:spcBef>
                <a:spcPts val="600"/>
              </a:spcBef>
              <a:buFont typeface="Arial" panose="020B0604020202020204" pitchFamily="34" charset="0"/>
              <a:buChar char="•"/>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「想定対象需要家数」「</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CO2</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削減効果の把握方法」「想定</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CO2</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削減効果」については、以下のように表を用いて示してください。</a:t>
            </a: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イ（ア）</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896532985"/>
              </p:ext>
            </p:extLst>
          </p:nvPr>
        </p:nvGraphicFramePr>
        <p:xfrm>
          <a:off x="530819" y="3995275"/>
          <a:ext cx="11295118" cy="2560320"/>
        </p:xfrm>
        <a:graphic>
          <a:graphicData uri="http://schemas.openxmlformats.org/drawingml/2006/table">
            <a:tbl>
              <a:tblPr firstRow="1" bandRow="1">
                <a:tableStyleId>{93296810-A885-4BE3-A3E7-6D5BEEA58F35}</a:tableStyleId>
              </a:tblPr>
              <a:tblGrid>
                <a:gridCol w="3864304">
                  <a:extLst>
                    <a:ext uri="{9D8B030D-6E8A-4147-A177-3AD203B41FA5}">
                      <a16:colId xmlns:a16="http://schemas.microsoft.com/office/drawing/2014/main" val="42791760"/>
                    </a:ext>
                  </a:extLst>
                </a:gridCol>
                <a:gridCol w="7430814">
                  <a:extLst>
                    <a:ext uri="{9D8B030D-6E8A-4147-A177-3AD203B41FA5}">
                      <a16:colId xmlns:a16="http://schemas.microsoft.com/office/drawing/2014/main" val="398357961"/>
                    </a:ext>
                  </a:extLst>
                </a:gridCol>
              </a:tblGrid>
              <a:tr h="370840">
                <a:tc>
                  <a:txBody>
                    <a:bodyPr/>
                    <a:lstStyle/>
                    <a:p>
                      <a:endParaRPr kumimoji="1" lang="ja-JP" altLang="en-US" dirty="0">
                        <a:ea typeface="UD デジタル 教科書体 NP-R" panose="02020400000000000000" pitchFamily="18" charset="-128"/>
                      </a:endParaRPr>
                    </a:p>
                  </a:txBody>
                  <a:tcPr>
                    <a:solidFill>
                      <a:schemeClr val="accent3"/>
                    </a:solidFill>
                  </a:tcPr>
                </a:tc>
                <a:tc>
                  <a:txBody>
                    <a:bodyPr/>
                    <a:lstStyle/>
                    <a:p>
                      <a:endParaRPr kumimoji="1" lang="ja-JP" altLang="en-US" dirty="0">
                        <a:ea typeface="UD デジタル 教科書体 NP-R" panose="02020400000000000000" pitchFamily="18" charset="-128"/>
                      </a:endParaRPr>
                    </a:p>
                  </a:txBody>
                  <a:tcPr>
                    <a:solidFill>
                      <a:schemeClr val="accent3"/>
                    </a:solidFill>
                  </a:tcPr>
                </a:tc>
                <a:extLst>
                  <a:ext uri="{0D108BD9-81ED-4DB2-BD59-A6C34878D82A}">
                    <a16:rowId xmlns:a16="http://schemas.microsoft.com/office/drawing/2014/main" val="1961144868"/>
                  </a:ext>
                </a:extLst>
              </a:tr>
              <a:tr h="370840">
                <a:tc>
                  <a:txBody>
                    <a:bodyPr/>
                    <a:lstStyle/>
                    <a:p>
                      <a:r>
                        <a:rPr kumimoji="1" lang="ja-JP" altLang="en-US" dirty="0">
                          <a:latin typeface="UD デジタル 教科書体 NP-R" panose="02020400000000000000" pitchFamily="18" charset="-128"/>
                          <a:ea typeface="UD デジタル 教科書体 NP-R" panose="02020400000000000000" pitchFamily="18" charset="-128"/>
                        </a:rPr>
                        <a:t>想定対象需要家数</a:t>
                      </a:r>
                    </a:p>
                  </a:txBody>
                  <a:tcPr/>
                </a:tc>
                <a:tc>
                  <a:txBody>
                    <a:bodyPr/>
                    <a:lstStyle/>
                    <a:p>
                      <a:r>
                        <a:rPr kumimoji="1" lang="ja-JP" altLang="en-US" dirty="0">
                          <a:latin typeface="UD デジタル 教科書体 NP-R" panose="02020400000000000000" pitchFamily="18" charset="-128"/>
                          <a:ea typeface="UD デジタル 教科書体 NP-R" panose="02020400000000000000" pitchFamily="18" charset="-128"/>
                        </a:rPr>
                        <a:t>●件</a:t>
                      </a:r>
                      <a:endParaRPr kumimoji="1" lang="en-US" altLang="ja-JP"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1317469316"/>
                  </a:ext>
                </a:extLst>
              </a:tr>
              <a:tr h="370840">
                <a:tc>
                  <a:txBody>
                    <a:bodyPr/>
                    <a:lstStyle/>
                    <a:p>
                      <a:r>
                        <a:rPr kumimoji="1" lang="en-US" altLang="ja-JP" dirty="0">
                          <a:latin typeface="UD デジタル 教科書体 NP-R" panose="02020400000000000000" pitchFamily="18" charset="-128"/>
                          <a:ea typeface="UD デジタル 教科書体 NP-R" panose="02020400000000000000" pitchFamily="18" charset="-128"/>
                        </a:rPr>
                        <a:t>CO2</a:t>
                      </a:r>
                      <a:r>
                        <a:rPr kumimoji="1" lang="ja-JP" altLang="en-US" dirty="0">
                          <a:latin typeface="UD デジタル 教科書体 NP-R" panose="02020400000000000000" pitchFamily="18" charset="-128"/>
                          <a:ea typeface="UD デジタル 教科書体 NP-R" panose="02020400000000000000" pitchFamily="18" charset="-128"/>
                        </a:rPr>
                        <a:t>削減効果の把握方法</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en-US" altLang="ja-JP" sz="1600" dirty="0">
                          <a:latin typeface="UD デジタル 教科書体 NP-R" panose="02020400000000000000" pitchFamily="18" charset="-128"/>
                          <a:ea typeface="UD デジタル 教科書体 NP-R" panose="02020400000000000000" pitchFamily="18" charset="-128"/>
                        </a:rPr>
                        <a:t>※CO</a:t>
                      </a:r>
                      <a:r>
                        <a:rPr kumimoji="1" lang="ja-JP" altLang="en-US" sz="1600" dirty="0">
                          <a:latin typeface="UD デジタル 教科書体 NP-R" panose="02020400000000000000" pitchFamily="18" charset="-128"/>
                          <a:ea typeface="UD デジタル 教科書体 NP-R" panose="02020400000000000000" pitchFamily="18" charset="-128"/>
                        </a:rPr>
                        <a:t>２削減効果推計や定量化方法の考え方について記載してください。</a:t>
                      </a:r>
                    </a:p>
                  </a:txBody>
                  <a:tcPr/>
                </a:tc>
                <a:tc>
                  <a:txBody>
                    <a:bodyPr/>
                    <a:lstStyle/>
                    <a:p>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ja-JP" altLang="en-US" dirty="0">
                        <a:latin typeface="UD デジタル 教科書体 NP-R" panose="02020400000000000000" pitchFamily="18" charset="-128"/>
                        <a:ea typeface="UD デジタル 教科書体 NP-R" panose="02020400000000000000" pitchFamily="18" charset="-128"/>
                      </a:endParaRPr>
                    </a:p>
                  </a:txBody>
                  <a:tcPr/>
                </a:tc>
                <a:extLst>
                  <a:ext uri="{0D108BD9-81ED-4DB2-BD59-A6C34878D82A}">
                    <a16:rowId xmlns:a16="http://schemas.microsoft.com/office/drawing/2014/main" val="3677731894"/>
                  </a:ext>
                </a:extLst>
              </a:tr>
              <a:tr h="370840">
                <a:tc>
                  <a:txBody>
                    <a:bodyPr/>
                    <a:lstStyle/>
                    <a:p>
                      <a:r>
                        <a:rPr kumimoji="1" lang="ja-JP" altLang="en-US" dirty="0">
                          <a:latin typeface="UD デジタル 教科書体 NP-R" panose="02020400000000000000" pitchFamily="18" charset="-128"/>
                          <a:ea typeface="UD デジタル 教科書体 NP-R" panose="02020400000000000000" pitchFamily="18" charset="-128"/>
                        </a:rPr>
                        <a:t>想定</a:t>
                      </a:r>
                      <a:r>
                        <a:rPr kumimoji="1" lang="en-US" altLang="ja-JP" dirty="0">
                          <a:latin typeface="UD デジタル 教科書体 NP-R" panose="02020400000000000000" pitchFamily="18" charset="-128"/>
                          <a:ea typeface="UD デジタル 教科書体 NP-R" panose="02020400000000000000" pitchFamily="18" charset="-128"/>
                        </a:rPr>
                        <a:t>CO2</a:t>
                      </a:r>
                      <a:r>
                        <a:rPr kumimoji="1" lang="ja-JP" altLang="en-US" dirty="0">
                          <a:latin typeface="UD デジタル 教科書体 NP-R" panose="02020400000000000000" pitchFamily="18" charset="-128"/>
                          <a:ea typeface="UD デジタル 教科書体 NP-R" panose="02020400000000000000" pitchFamily="18" charset="-128"/>
                        </a:rPr>
                        <a:t>削減効果</a:t>
                      </a:r>
                    </a:p>
                  </a:txBody>
                  <a:tcPr/>
                </a:tc>
                <a:tc>
                  <a:txBody>
                    <a:bodyPr/>
                    <a:lstStyle/>
                    <a:p>
                      <a:r>
                        <a:rPr kumimoji="1" lang="ja-JP" altLang="en-US" dirty="0">
                          <a:latin typeface="UD デジタル 教科書体 NP-R" panose="02020400000000000000" pitchFamily="18" charset="-128"/>
                          <a:ea typeface="UD デジタル 教科書体 NP-R" panose="02020400000000000000" pitchFamily="18" charset="-128"/>
                        </a:rPr>
                        <a:t>（●</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件</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●件</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a:t>
                      </a:r>
                    </a:p>
                  </a:txBody>
                  <a:tcPr/>
                </a:tc>
                <a:extLst>
                  <a:ext uri="{0D108BD9-81ED-4DB2-BD59-A6C34878D82A}">
                    <a16:rowId xmlns:a16="http://schemas.microsoft.com/office/drawing/2014/main" val="1754263315"/>
                  </a:ext>
                </a:extLst>
              </a:tr>
            </a:tbl>
          </a:graphicData>
        </a:graphic>
      </p:graphicFrame>
    </p:spTree>
    <p:extLst>
      <p:ext uri="{BB962C8B-B14F-4D97-AF65-F5344CB8AC3E}">
        <p14:creationId xmlns:p14="http://schemas.microsoft.com/office/powerpoint/2010/main" val="275518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イ　事業の効果</a:t>
            </a:r>
            <a:r>
              <a:rPr lang="en-US" altLang="ja-JP" dirty="0"/>
              <a:t>】</a:t>
            </a:r>
            <a:br>
              <a:rPr lang="en-US" altLang="ja-JP" dirty="0"/>
            </a:br>
            <a:r>
              <a:rPr lang="ja-JP" altLang="en-US" dirty="0"/>
              <a:t>　（イ）波及効果</a:t>
            </a:r>
            <a:endParaRPr kumimoji="1" lang="ja-JP" altLang="en-US" dirty="0"/>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イ（イ）</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7"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1488674"/>
            <a:ext cx="9476977" cy="2358283"/>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７</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」を踏まえ、以下に留意して記載してください。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本事業を実施した後、他エリア、他事業者への有意な影響の拡大が期待されるか</a:t>
            </a:r>
            <a:endParaRPr kumimoji="0" lang="en-US" altLang="ja-JP" sz="1400" b="0" i="0" u="none" strike="sng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都内での事業定着後、都外の他のエリアへも適用可能であるか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他事業者も含めて業界全体のムーブメントの参考事例になりうるか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本事業での実証終了後も、</a:t>
            </a:r>
            <a:r>
              <a:rPr kumimoji="0" lang="ja-JP" altLang="en-US" sz="1400" kern="0" dirty="0">
                <a:latin typeface="UD デジタル 教科書体 NP-R" panose="02020400000000000000" pitchFamily="18" charset="-128"/>
                <a:ea typeface="UD デジタル 教科書体 NP-R" panose="02020400000000000000" pitchFamily="18" charset="-128"/>
              </a:rPr>
              <a:t>ビジネスとして自走できる</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取組か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波及効果</a:t>
            </a:r>
            <a:r>
              <a:rPr kumimoji="0" lang="ja-JP" altLang="en-US" sz="1400" kern="0" dirty="0">
                <a:latin typeface="UD デジタル 教科書体 NP-R" panose="02020400000000000000" pitchFamily="18" charset="-128"/>
                <a:ea typeface="UD デジタル 教科書体 NP-R" panose="02020400000000000000" pitchFamily="18" charset="-128"/>
              </a:rPr>
              <a:t>の需要家数及び</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想定</a:t>
            </a: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CO2</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削減効果については、以下のように表を用いて示してください。</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984638562"/>
              </p:ext>
            </p:extLst>
          </p:nvPr>
        </p:nvGraphicFramePr>
        <p:xfrm>
          <a:off x="732125" y="4080133"/>
          <a:ext cx="10764550" cy="1371600"/>
        </p:xfrm>
        <a:graphic>
          <a:graphicData uri="http://schemas.openxmlformats.org/drawingml/2006/table">
            <a:tbl>
              <a:tblPr firstRow="1" bandRow="1">
                <a:tableStyleId>{93296810-A885-4BE3-A3E7-6D5BEEA58F35}</a:tableStyleId>
              </a:tblPr>
              <a:tblGrid>
                <a:gridCol w="4630450">
                  <a:extLst>
                    <a:ext uri="{9D8B030D-6E8A-4147-A177-3AD203B41FA5}">
                      <a16:colId xmlns:a16="http://schemas.microsoft.com/office/drawing/2014/main" val="42791760"/>
                    </a:ext>
                  </a:extLst>
                </a:gridCol>
                <a:gridCol w="6134100">
                  <a:extLst>
                    <a:ext uri="{9D8B030D-6E8A-4147-A177-3AD203B41FA5}">
                      <a16:colId xmlns:a16="http://schemas.microsoft.com/office/drawing/2014/main" val="398357961"/>
                    </a:ext>
                  </a:extLst>
                </a:gridCol>
              </a:tblGrid>
              <a:tr h="370840">
                <a:tc>
                  <a:txBody>
                    <a:bodyPr/>
                    <a:lstStyle/>
                    <a:p>
                      <a:endParaRPr kumimoji="1" lang="ja-JP" altLang="en-US" dirty="0">
                        <a:ea typeface="UD デジタル 教科書体 NP-R" panose="02020400000000000000" pitchFamily="18" charset="-128"/>
                      </a:endParaRPr>
                    </a:p>
                  </a:txBody>
                  <a:tcPr>
                    <a:solidFill>
                      <a:schemeClr val="accent3"/>
                    </a:solidFill>
                  </a:tcPr>
                </a:tc>
                <a:tc>
                  <a:txBody>
                    <a:bodyPr/>
                    <a:lstStyle/>
                    <a:p>
                      <a:endParaRPr kumimoji="1" lang="ja-JP" altLang="en-US" dirty="0">
                        <a:ea typeface="UD デジタル 教科書体 NP-R" panose="02020400000000000000" pitchFamily="18" charset="-128"/>
                      </a:endParaRPr>
                    </a:p>
                  </a:txBody>
                  <a:tcPr>
                    <a:solidFill>
                      <a:schemeClr val="accent3"/>
                    </a:solidFill>
                  </a:tcPr>
                </a:tc>
                <a:extLst>
                  <a:ext uri="{0D108BD9-81ED-4DB2-BD59-A6C34878D82A}">
                    <a16:rowId xmlns:a16="http://schemas.microsoft.com/office/drawing/2014/main" val="1961144868"/>
                  </a:ext>
                </a:extLst>
              </a:tr>
              <a:tr h="370840">
                <a:tc>
                  <a:txBody>
                    <a:bodyPr/>
                    <a:lstStyle/>
                    <a:p>
                      <a:r>
                        <a:rPr kumimoji="1" lang="ja-JP" altLang="en-US" dirty="0">
                          <a:ea typeface="UD デジタル 教科書体 NP-R" panose="02020400000000000000" pitchFamily="18" charset="-128"/>
                        </a:rPr>
                        <a:t>波及効果の需要家数</a:t>
                      </a:r>
                    </a:p>
                  </a:txBody>
                  <a:tcPr/>
                </a:tc>
                <a:tc>
                  <a:txBody>
                    <a:bodyPr/>
                    <a:lstStyle/>
                    <a:p>
                      <a:r>
                        <a:rPr kumimoji="1" lang="ja-JP" altLang="en-US" dirty="0">
                          <a:ea typeface="UD デジタル 教科書体 NP-R" panose="02020400000000000000" pitchFamily="18" charset="-128"/>
                        </a:rPr>
                        <a:t>●件　　</a:t>
                      </a:r>
                      <a:endParaRPr kumimoji="1" lang="en-US" altLang="ja-JP" dirty="0"/>
                    </a:p>
                  </a:txBody>
                  <a:tcPr/>
                </a:tc>
                <a:extLst>
                  <a:ext uri="{0D108BD9-81ED-4DB2-BD59-A6C34878D82A}">
                    <a16:rowId xmlns:a16="http://schemas.microsoft.com/office/drawing/2014/main" val="1317469316"/>
                  </a:ext>
                </a:extLst>
              </a:tr>
              <a:tr h="370840">
                <a:tc>
                  <a:txBody>
                    <a:bodyPr/>
                    <a:lstStyle/>
                    <a:p>
                      <a:r>
                        <a:rPr kumimoji="1" lang="ja-JP" altLang="en-US" dirty="0">
                          <a:latin typeface="UD デジタル 教科書体 NP-R" panose="02020400000000000000" pitchFamily="18" charset="-128"/>
                          <a:ea typeface="UD デジタル 教科書体 NP-R" panose="02020400000000000000" pitchFamily="18" charset="-128"/>
                        </a:rPr>
                        <a:t>波及効果の想定</a:t>
                      </a:r>
                      <a:r>
                        <a:rPr kumimoji="1" lang="en-US" altLang="ja-JP" dirty="0">
                          <a:latin typeface="UD デジタル 教科書体 NP-R" panose="02020400000000000000" pitchFamily="18" charset="-128"/>
                          <a:ea typeface="UD デジタル 教科書体 NP-R" panose="02020400000000000000" pitchFamily="18" charset="-128"/>
                        </a:rPr>
                        <a:t>CO2</a:t>
                      </a:r>
                      <a:r>
                        <a:rPr kumimoji="1" lang="ja-JP" altLang="en-US" dirty="0">
                          <a:latin typeface="UD デジタル 教科書体 NP-R" panose="02020400000000000000" pitchFamily="18" charset="-128"/>
                          <a:ea typeface="UD デジタル 教科書体 NP-R" panose="02020400000000000000" pitchFamily="18" charset="-128"/>
                        </a:rPr>
                        <a:t>削減効果</a:t>
                      </a:r>
                    </a:p>
                  </a:txBody>
                  <a:tcPr/>
                </a:tc>
                <a:tc>
                  <a:txBody>
                    <a:bodyPr/>
                    <a:lstStyle/>
                    <a:p>
                      <a:r>
                        <a:rPr kumimoji="1" lang="ja-JP" altLang="en-US" dirty="0">
                          <a:latin typeface="UD デジタル 教科書体 NP-R" panose="02020400000000000000" pitchFamily="18" charset="-128"/>
                          <a:ea typeface="UD デジタル 教科書体 NP-R" panose="02020400000000000000" pitchFamily="18" charset="-128"/>
                        </a:rPr>
                        <a:t>（●</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件</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●件</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a:t>
                      </a:r>
                    </a:p>
                  </a:txBody>
                  <a:tcPr/>
                </a:tc>
                <a:extLst>
                  <a:ext uri="{0D108BD9-81ED-4DB2-BD59-A6C34878D82A}">
                    <a16:rowId xmlns:a16="http://schemas.microsoft.com/office/drawing/2014/main" val="1754263315"/>
                  </a:ext>
                </a:extLst>
              </a:tr>
            </a:tbl>
          </a:graphicData>
        </a:graphic>
      </p:graphicFrame>
    </p:spTree>
    <p:extLst>
      <p:ext uri="{BB962C8B-B14F-4D97-AF65-F5344CB8AC3E}">
        <p14:creationId xmlns:p14="http://schemas.microsoft.com/office/powerpoint/2010/main" val="376858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イ　事業の効果</a:t>
            </a:r>
            <a:r>
              <a:rPr lang="en-US" altLang="ja-JP" dirty="0"/>
              <a:t>】</a:t>
            </a:r>
            <a:br>
              <a:rPr lang="en-US" altLang="ja-JP" dirty="0"/>
            </a:br>
            <a:r>
              <a:rPr lang="ja-JP" altLang="en-US" dirty="0"/>
              <a:t>　（ウ）都の行政課題との親和性</a:t>
            </a:r>
            <a:endParaRPr kumimoji="1" lang="ja-JP" altLang="en-US" dirty="0"/>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423254" y="1481776"/>
            <a:ext cx="9476977" cy="2854250"/>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７</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」を踏まえ、以下に留意して記載してください。</a:t>
            </a:r>
            <a:endParaRPr kumimoji="0" lang="en-US" altLang="ja-JP" sz="1400" b="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本事業を通じて、他分野の都の行政課題解決にも資する効果が期待されるか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他分野の都の行政課題解決にも資するものであるか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a:p>
            <a:pPr lvl="1" defTabSz="457200">
              <a:spcBef>
                <a:spcPts val="600"/>
              </a:spcBef>
              <a:defRPr/>
            </a:pPr>
            <a:r>
              <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都の行政課題は、</a:t>
            </a:r>
            <a:r>
              <a:rPr kumimoji="0" lang="ja-JP" altLang="en-US" sz="1400" kern="0" dirty="0">
                <a:solidFill>
                  <a:srgbClr val="FF0000"/>
                </a:solidFill>
                <a:latin typeface="UD デジタル 教科書体 NP-R" panose="02020400000000000000" pitchFamily="18" charset="-128"/>
                <a:ea typeface="UD デジタル 教科書体 NP-R" panose="02020400000000000000" pitchFamily="18" charset="-128"/>
              </a:rPr>
              <a:t>「</a:t>
            </a:r>
            <a:r>
              <a:rPr kumimoji="0" lang="en-US" altLang="ja-JP" sz="1400" kern="0" dirty="0">
                <a:solidFill>
                  <a:srgbClr val="FF0000"/>
                </a:solidFill>
                <a:latin typeface="UD デジタル 教科書体 NP-R" panose="02020400000000000000" pitchFamily="18" charset="-128"/>
                <a:ea typeface="UD デジタル 教科書体 NP-R" panose="02020400000000000000" pitchFamily="18" charset="-128"/>
              </a:rPr>
              <a:t>2050</a:t>
            </a:r>
            <a:r>
              <a:rPr kumimoji="0" lang="ja-JP" altLang="en-US" sz="1400" kern="0" dirty="0">
                <a:solidFill>
                  <a:srgbClr val="FF0000"/>
                </a:solidFill>
                <a:latin typeface="UD デジタル 教科書体 NP-R" panose="02020400000000000000" pitchFamily="18" charset="-128"/>
                <a:ea typeface="UD デジタル 教科書体 NP-R" panose="02020400000000000000" pitchFamily="18" charset="-128"/>
              </a:rPr>
              <a:t>東京戦略～東京 もっとよくなる～」</a:t>
            </a:r>
            <a:r>
              <a:rPr kumimoji="0" lang="en-US" altLang="ja-JP" sz="1400" kern="0" dirty="0">
                <a:solidFill>
                  <a:srgbClr val="FF0000"/>
                </a:solidFill>
                <a:latin typeface="UD デジタル 教科書体 NP-R" panose="02020400000000000000" pitchFamily="18" charset="-128"/>
                <a:ea typeface="UD デジタル 教科書体 NP-R" panose="02020400000000000000" pitchFamily="18" charset="-128"/>
              </a:rPr>
              <a:t>2050</a:t>
            </a:r>
            <a:r>
              <a:rPr kumimoji="0" lang="ja-JP" altLang="en-US" sz="1400" kern="0" dirty="0">
                <a:solidFill>
                  <a:srgbClr val="FF0000"/>
                </a:solidFill>
                <a:latin typeface="UD デジタル 教科書体 NP-R" panose="02020400000000000000" pitchFamily="18" charset="-128"/>
                <a:ea typeface="UD デジタル 教科書体 NP-R" panose="02020400000000000000" pitchFamily="18" charset="-128"/>
              </a:rPr>
              <a:t>年代のビジョン（ダイバーシティ、スマートシティ、セーフシティ）</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を参考にしてください。</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lvl="1" defTabSz="457200">
              <a:spcBef>
                <a:spcPts val="600"/>
              </a:spcBef>
              <a:defRPr/>
            </a:pPr>
            <a:r>
              <a:rPr lang="en-US" altLang="ja-JP" sz="1400" dirty="0">
                <a:solidFill>
                  <a:srgbClr val="FF0000"/>
                </a:solidFill>
                <a:hlinkClick r:id="rId5">
                  <a:extLst>
                    <a:ext uri="{A12FA001-AC4F-418D-AE19-62706E023703}">
                      <ahyp:hlinkClr xmlns:ahyp="http://schemas.microsoft.com/office/drawing/2018/hyperlinkcolor" val="tx"/>
                    </a:ext>
                  </a:extLst>
                </a:hlinkClick>
              </a:rPr>
              <a:t>2050tokyo-pocket</a:t>
            </a:r>
            <a:endParaRPr kumimoji="0" lang="ja-JP" altLang="en-US" sz="1400" kern="0" dirty="0">
              <a:solidFill>
                <a:srgbClr val="FF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endPar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marL="800100" lvl="1" indent="-34290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夏季の節電の取組推進の場合は、熱中症対策を考慮した事業であるか</a:t>
            </a:r>
            <a:endParaRPr kumimoji="0" lang="en-US" altLang="ja-JP" sz="1400" strike="sngStrike" kern="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イ（ウ）</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305530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04C5A894-1AD0-4D26-6FA4-83ED76CD1778}"/>
              </a:ext>
            </a:extLst>
          </p:cNvPr>
          <p:cNvPicPr>
            <a:picLocks noChangeAspect="1"/>
          </p:cNvPicPr>
          <p:nvPr/>
        </p:nvPicPr>
        <p:blipFill>
          <a:blip r:embed="rId3"/>
          <a:stretch>
            <a:fillRect/>
          </a:stretch>
        </p:blipFill>
        <p:spPr>
          <a:xfrm>
            <a:off x="417574" y="1214886"/>
            <a:ext cx="11356852" cy="3796394"/>
          </a:xfrm>
          <a:prstGeom prst="rect">
            <a:avLst/>
          </a:prstGeom>
        </p:spPr>
      </p:pic>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dirty="0"/>
              <a:t>【</a:t>
            </a:r>
            <a:r>
              <a:rPr lang="ja-JP" altLang="en-US" dirty="0"/>
              <a:t>ウ　履行の確実性</a:t>
            </a:r>
            <a:r>
              <a:rPr lang="en-US" altLang="ja-JP" dirty="0"/>
              <a:t>】</a:t>
            </a:r>
            <a:br>
              <a:rPr lang="en-US" altLang="ja-JP" dirty="0"/>
            </a:br>
            <a:r>
              <a:rPr lang="ja-JP" altLang="en-US" dirty="0"/>
              <a:t>　（ア）実現性・実効性</a:t>
            </a:r>
            <a:endParaRPr kumimoji="1" lang="ja-JP" altLang="en-US" dirty="0"/>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5">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評価基準</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lang="ja-JP" altLang="en-US" sz="2000" dirty="0">
                <a:solidFill>
                  <a:schemeClr val="bg1"/>
                </a:solidFill>
                <a:latin typeface="UD デジタル 教科書体 NP-R" panose="02020400000000000000" pitchFamily="18" charset="-128"/>
                <a:ea typeface="UD デジタル 教科書体 NP-R" panose="02020400000000000000" pitchFamily="18" charset="-128"/>
              </a:rPr>
              <a:t>ウ（ア）</a:t>
            </a:r>
            <a:endParaRPr lang="en-US" altLang="ja-JP" sz="2000" dirty="0">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8" name="テキスト プレースホルダー 2"/>
          <p:cNvSpPr txBox="1">
            <a:spLocks/>
          </p:cNvSpPr>
          <p:nvPr/>
        </p:nvSpPr>
        <p:spPr>
          <a:xfrm rot="5400000">
            <a:off x="2574368" y="539941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Arial"/>
              </a:rPr>
              <a:t>・・・</a:t>
            </a:r>
          </a:p>
        </p:txBody>
      </p:sp>
      <p:sp>
        <p:nvSpPr>
          <p:cNvPr id="9" name="テキスト プレースホルダー 2"/>
          <p:cNvSpPr txBox="1">
            <a:spLocks/>
          </p:cNvSpPr>
          <p:nvPr/>
        </p:nvSpPr>
        <p:spPr>
          <a:xfrm>
            <a:off x="11884148" y="2954507"/>
            <a:ext cx="443352"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Arial"/>
              </a:rPr>
              <a:t>・・・</a:t>
            </a:r>
          </a:p>
        </p:txBody>
      </p:sp>
      <p:sp>
        <p:nvSpPr>
          <p:cNvPr id="11"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493950">
            <a:off x="10480494" y="1363673"/>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UD デジタル 教科書体 NP-R" panose="02020400000000000000" pitchFamily="18" charset="-128"/>
                <a:ea typeface="UD デジタル 教科書体 NP-R" panose="02020400000000000000" pitchFamily="18" charset="-128"/>
                <a:cs typeface="+mn-cs"/>
              </a:rPr>
              <a:t>イメージ</a:t>
            </a:r>
          </a:p>
        </p:txBody>
      </p:sp>
      <p:sp>
        <p:nvSpPr>
          <p:cNvPr id="7" name="AutoShape 10">
            <a:extLst>
              <a:ext uri="{FF2B5EF4-FFF2-40B4-BE49-F238E27FC236}">
                <a16:creationId xmlns:a16="http://schemas.microsoft.com/office/drawing/2014/main" id="{3712233C-C24B-428F-B134-6F97BBA87E1E}"/>
              </a:ext>
            </a:extLst>
          </p:cNvPr>
          <p:cNvSpPr>
            <a:spLocks noChangeArrowheads="1"/>
          </p:cNvSpPr>
          <p:nvPr/>
        </p:nvSpPr>
        <p:spPr bwMode="auto">
          <a:xfrm>
            <a:off x="4171950" y="4379691"/>
            <a:ext cx="7704071" cy="2075126"/>
          </a:xfrm>
          <a:prstGeom prst="roundRect">
            <a:avLst/>
          </a:prstGeom>
          <a:solidFill>
            <a:schemeClr val="accent5">
              <a:lumMod val="20000"/>
              <a:lumOff val="80000"/>
            </a:schemeClr>
          </a:solidFill>
          <a:ln w="19050">
            <a:solidFill>
              <a:sysClr val="windowText" lastClr="000000"/>
            </a:solidFill>
            <a:round/>
            <a:headEnd/>
            <a:tailEnd/>
          </a:ln>
          <a:effectLst/>
        </p:spPr>
        <p:txBody>
          <a:bodyPr anchor="ctr"/>
          <a:lstStyle/>
          <a:p>
            <a:pPr marL="285750" lvl="0" indent="-285750" defTabSz="457200">
              <a:spcBef>
                <a:spcPts val="600"/>
              </a:spcBef>
              <a:buFont typeface="Arial" panose="020B0604020202020204" pitchFamily="34" charset="0"/>
              <a:buChar char="•"/>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事業</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の開始から終了（</a:t>
            </a:r>
            <a:r>
              <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2027</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３</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月）までのスケジュールを記載してください。</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募集</a:t>
            </a:r>
            <a:r>
              <a:rPr kumimoji="0" lang="zh-TW"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要領</a:t>
            </a: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７</a:t>
            </a:r>
            <a:r>
              <a:rPr kumimoji="0" lang="zh-TW"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５</a:t>
            </a:r>
            <a:r>
              <a:rPr kumimoji="0" lang="zh-TW"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」を踏まえ、以下に留意して記載してください。</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742950" lvl="1" indent="-28575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事業の実施手順やスケジュールが明確になっているか</a:t>
            </a:r>
            <a:endParaRPr kumimoji="0" lang="en-US" altLang="ja-JP" sz="1400" kern="0" dirty="0">
              <a:latin typeface="UD デジタル 教科書体 NP-R" panose="02020400000000000000" pitchFamily="18" charset="-128"/>
              <a:ea typeface="UD デジタル 教科書体 NP-R" panose="02020400000000000000" pitchFamily="18" charset="-128"/>
            </a:endParaRPr>
          </a:p>
          <a:p>
            <a:pPr marL="742950" lvl="1" indent="-285750" defTabSz="457200">
              <a:spcBef>
                <a:spcPts val="600"/>
              </a:spcBef>
              <a:buFont typeface="Wingdings" panose="05000000000000000000" pitchFamily="2" charset="2"/>
              <a:buChar char="ü"/>
              <a:defRPr/>
            </a:pPr>
            <a:r>
              <a:rPr kumimoji="0" lang="ja-JP" altLang="en-US" sz="1400" kern="0" dirty="0">
                <a:solidFill>
                  <a:srgbClr val="000000"/>
                </a:solidFill>
                <a:latin typeface="UD デジタル 教科書体 NP-R" panose="02020400000000000000" pitchFamily="18" charset="-128"/>
                <a:ea typeface="UD デジタル 教科書体 NP-R" panose="02020400000000000000" pitchFamily="18" charset="-128"/>
              </a:rPr>
              <a:t>予定期間内に完了できる内容であるか</a:t>
            </a:r>
            <a:endParaRPr kumimoji="0" lang="en-US" altLang="ja-JP" sz="1400" kern="0" dirty="0">
              <a:solidFill>
                <a:srgbClr val="000000"/>
              </a:solidFill>
              <a:latin typeface="UD デジタル 教科書体 NP-R" panose="02020400000000000000" pitchFamily="18" charset="-128"/>
              <a:ea typeface="UD デジタル 教科書体 NP-R" panose="02020400000000000000" pitchFamily="18" charset="-128"/>
            </a:endParaRPr>
          </a:p>
          <a:p>
            <a:pPr marL="742950" lvl="1" indent="-285750" defTabSz="457200">
              <a:spcBef>
                <a:spcPts val="600"/>
              </a:spcBef>
              <a:buFont typeface="Wingdings" panose="05000000000000000000" pitchFamily="2" charset="2"/>
              <a:buChar char="ü"/>
              <a:defRPr/>
            </a:pPr>
            <a:r>
              <a:rPr kumimoji="0" lang="ja-JP" altLang="en-US"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rPr>
              <a:t>バッファなど十分な期間設定を見込んで設計しているか</a:t>
            </a:r>
            <a:endParaRPr kumimoji="0" lang="en-US" altLang="ja-JP" sz="1400" i="0" u="none" strike="noStrike" kern="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Tree>
    <p:extLst>
      <p:ext uri="{BB962C8B-B14F-4D97-AF65-F5344CB8AC3E}">
        <p14:creationId xmlns:p14="http://schemas.microsoft.com/office/powerpoint/2010/main" val="27111873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コンテンツ_Light">
  <a:themeElements>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1988</Words>
  <Application>Microsoft Office PowerPoint</Application>
  <PresentationFormat>ワイド画面</PresentationFormat>
  <Paragraphs>192</Paragraphs>
  <Slides>13</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20" baseType="lpstr">
      <vt:lpstr>ＭＳ Ｐゴシック</vt:lpstr>
      <vt:lpstr>UD デジタル 教科書体 NP-R</vt:lpstr>
      <vt:lpstr>游ゴシック</vt:lpstr>
      <vt:lpstr>Arial</vt:lpstr>
      <vt:lpstr>Wingdings</vt:lpstr>
      <vt:lpstr>コンテンツ_Light</vt:lpstr>
      <vt:lpstr>think-cell スライド</vt:lpstr>
      <vt:lpstr>PowerPoint プレゼンテーション</vt:lpstr>
      <vt:lpstr>【企画提案書概要】 　（応募事業名）</vt:lpstr>
      <vt:lpstr>【基本情報】 　事業の全体像</vt:lpstr>
      <vt:lpstr>【ア　事業企画の妥当性】 　（ア）本事業への適合性</vt:lpstr>
      <vt:lpstr>【ア　事業企画の妥当性】 　（イ）事業の先進性・スタートアップ技術の活用</vt:lpstr>
      <vt:lpstr>【イ　事業の効果】 　（ア）CO2削減効果</vt:lpstr>
      <vt:lpstr>【イ　事業の効果】 　（イ）波及効果</vt:lpstr>
      <vt:lpstr>【イ　事業の効果】 　（ウ）都の行政課題との親和性</vt:lpstr>
      <vt:lpstr>【ウ　履行の確実性】 　（ア）実現性・実効性</vt:lpstr>
      <vt:lpstr>【ウ　履行の確実性】 　（ア）実現性・実効性</vt:lpstr>
      <vt:lpstr>PowerPoint プレゼンテーション</vt:lpstr>
      <vt:lpstr>【追加ページ】 </vt:lpstr>
      <vt:lpstr>ご作成にあたっての留意事項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2025-04-30T02:23:01Z</dcterms:created>
  <dcterms:modified xsi:type="dcterms:W3CDTF">2025-04-30T02:23:24Z</dcterms:modified>
</cp:coreProperties>
</file>