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62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EBCA77-7DA8-4B34-823D-FF07755A780A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CAC69-8134-4A0F-8CCF-050AF87F7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3765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F52A7E-4B12-B666-6D68-B025BA8E22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3638D970-A334-87AD-A29F-DF90C900A73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DA01010D-4160-C309-9B44-55D31DD32F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2DB3DF3-A248-2434-8314-F851162FA67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F81B12-1920-4146-BA58-D59769B941C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11000402020202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11000402020202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5678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D500EF-C911-215A-448C-4AFF2EAB0E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A2E66BB-D82F-51DE-7AE5-B83C44FF83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DFECD3-3703-B1DA-CCFF-CA08DE113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26B39-1B67-4AD6-9710-E3CF9FEFD140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93187F-DE25-629B-EA12-AFE23F1D0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CD62B7D-8CB5-E3EB-79AB-AD8D62B2C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43F8D-38F0-4D60-A10B-EC2A250213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0753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98FCC5-C5E9-7520-0BF1-AF7E4F2EF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D9840E6-0F17-7893-337F-810F556D8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09E1C9-3DC0-5A9D-3A6C-4EEE4F720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26B39-1B67-4AD6-9710-E3CF9FEFD140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A405923-6077-ED13-FDAF-278DC0BD2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6255E0C-1148-09CC-302C-6B5D0E46D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43F8D-38F0-4D60-A10B-EC2A250213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37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5BAEEB5-744E-802A-D300-13F405D3EF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37B1D1F-31D3-97CA-5986-AE5FC1EE46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67E906-997E-480C-B494-8484B7CED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26B39-1B67-4AD6-9710-E3CF9FEFD140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3DC9CE-3F5F-C1C4-ED7F-5FFCAB708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B4AFC8-58FF-A4C1-2DC9-AC10A0228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43F8D-38F0-4D60-A10B-EC2A250213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6285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1FC625-41BC-F677-503A-BD18C394C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B95269-B303-BEA5-9C18-AF3B83E26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381064-03D0-43AA-45D5-3A4A7ADAC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26B39-1B67-4AD6-9710-E3CF9FEFD140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C2AC65-4774-9E22-1E25-D60E344A9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B9DBAE-2361-400C-6E84-0AE0E634E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43F8D-38F0-4D60-A10B-EC2A250213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8888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71BB8-8AA4-229D-DC7A-BBDE2823A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C3358D9-F058-8877-1721-67A6D6FBF7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374F87-D4E5-D193-F095-C2C8A41D8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26B39-1B67-4AD6-9710-E3CF9FEFD140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FA6AFFF-C8E6-6ACF-9D52-5AC4D84B2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2CA7E2-1F02-1D2D-5E5F-28849F9B8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43F8D-38F0-4D60-A10B-EC2A250213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097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CA40C1-69FD-8533-60A3-B5254691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8ED3A07-FABC-FE19-52C1-CF4FF383D2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D29B1A2-D07A-6287-679B-8B49DF47BA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6942B6E-32B4-6A19-E51D-16DC4C59D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26B39-1B67-4AD6-9710-E3CF9FEFD140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4DAC9C3-416D-A0F9-5C1E-B7673383E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583BDE-1556-AE59-0213-9F7D6BBE3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43F8D-38F0-4D60-A10B-EC2A250213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855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52B2EC-5420-14A1-7BBF-098AD3A2D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8420D9F-C5BB-A70A-C6F0-783C33782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855290E-234B-EB09-606E-EAC980A7F2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32AC04A-6742-3CE3-0BFF-B27932128C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E99A8A3-8043-A11E-BE5E-F99EC3BD0E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556119B-A53C-0735-DFAB-85120FC79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26B39-1B67-4AD6-9710-E3CF9FEFD140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58EAACF-04CD-24EB-E03D-E76D3C581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46677B7-8CF2-7B8E-554A-1D5A4E177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43F8D-38F0-4D60-A10B-EC2A250213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897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C20D36-63A3-166F-5A7B-60C558D16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A34CE2F-D42C-CF52-52B0-C54529690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26B39-1B67-4AD6-9710-E3CF9FEFD140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7EDF425-5565-EF08-5DF8-3E54AA848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0AAD811-3F11-3427-F7E4-82842086C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43F8D-38F0-4D60-A10B-EC2A250213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7870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4990E06-9D9C-CAC1-B6B6-813F1FC56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26B39-1B67-4AD6-9710-E3CF9FEFD140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922EFAA-B07E-32C4-2875-770953B60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8E5E7FE-4800-25AA-40ED-B5526B33C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43F8D-38F0-4D60-A10B-EC2A250213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574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8E8437-A36B-A168-41C1-47C805672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898D8A3-AF1D-CF96-B41D-CC883AEBC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FDF2EB6-E117-43F2-AFE7-8970B42030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AE6FB97-8BED-2F8A-998F-5608D0F3F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26B39-1B67-4AD6-9710-E3CF9FEFD140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787B709-3782-2E6A-66F6-4F9544DBE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15A9C53-2E3F-1F09-4D7D-92C22966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43F8D-38F0-4D60-A10B-EC2A250213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349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1CE052-8EC2-9688-43D3-19D9D48BA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3E06EC9-B50C-6945-47EB-1CFB930C9C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D39ED02-8106-D95A-40F1-F800A8681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3E5C28F-A94B-7F99-C772-7B1F94F92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26B39-1B67-4AD6-9710-E3CF9FEFD140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3C901F8-8919-52A5-59FB-2B78B230E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E311317-CD15-2C41-DD52-7857E5803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43F8D-38F0-4D60-A10B-EC2A250213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4384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B479DF2-8419-F102-BD5B-0F19FE812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1CD3411-870E-AA99-5882-DAC65799F1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A8F5C1-9FF7-7338-1AE1-BCB4AD8008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8526B39-1B67-4AD6-9710-E3CF9FEFD140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736DAB-6BDC-DD6F-230A-60E73BC4B3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8E8653B-6FE5-19DD-6F57-4781CD742E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143F8D-38F0-4D60-A10B-EC2A250213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3164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B3FDDF-B627-9DD3-27F3-AE365E4123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A9147A-EA62-446E-B54A-A1A8A832F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853" y="148610"/>
            <a:ext cx="11750442" cy="449604"/>
          </a:xfrm>
          <a:prstGeom prst="snip2DiagRect">
            <a:avLst>
              <a:gd name="adj1" fmla="val 50000"/>
              <a:gd name="adj2" fmla="val 50000"/>
            </a:avLst>
          </a:prstGeom>
          <a:solidFill>
            <a:srgbClr val="0070C0"/>
          </a:solidFill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sz="28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ＢＩＭを活用した省エネ建築設計を実施した事業の事例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2DD3A7D-6A45-B37A-F8AE-F354F72E31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5991" y="2406436"/>
            <a:ext cx="3388724" cy="3085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ja-JP" altLang="en-US" sz="140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■取組み内容・</a:t>
            </a:r>
            <a:r>
              <a:rPr lang="ja-JP" altLang="en-US" sz="140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環境解析前後の変化</a:t>
            </a:r>
            <a:endParaRPr lang="en-US" altLang="ja-JP" sz="1400" b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 algn="ctr">
              <a:buNone/>
            </a:pP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 algn="ctr">
              <a:buNone/>
            </a:pP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 algn="ctr">
              <a:buNone/>
            </a:pP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 algn="ctr">
              <a:buNone/>
            </a:pP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 algn="ctr">
              <a:buNone/>
            </a:pP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 algn="ctr">
              <a:buNone/>
            </a:pP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 algn="ctr">
              <a:buNone/>
            </a:pP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 algn="ctr">
              <a:buNone/>
            </a:pP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 algn="ctr">
              <a:buNone/>
            </a:pP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 algn="ctr">
              <a:buNone/>
            </a:pP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 algn="ctr">
              <a:buNone/>
            </a:pP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 algn="ctr">
              <a:buNone/>
            </a:pP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 algn="ctr">
              <a:buNone/>
            </a:pP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 algn="ctr">
              <a:buNone/>
            </a:pP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 algn="ctr">
              <a:buNone/>
            </a:pP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 algn="ctr">
              <a:buNone/>
            </a:pP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 algn="ctr">
              <a:buNone/>
            </a:pP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 algn="ctr">
              <a:buNone/>
            </a:pPr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7FB47E1-A9F1-85E2-DA9C-99AA38C52C4B}"/>
              </a:ext>
            </a:extLst>
          </p:cNvPr>
          <p:cNvSpPr txBox="1"/>
          <p:nvPr/>
        </p:nvSpPr>
        <p:spPr>
          <a:xfrm>
            <a:off x="199428" y="634368"/>
            <a:ext cx="16293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■建築物概要</a:t>
            </a:r>
            <a:endParaRPr lang="en-US" altLang="ja-JP" sz="1400" b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8E86424-FD8E-9634-E584-6010FEDABA61}"/>
              </a:ext>
            </a:extLst>
          </p:cNvPr>
          <p:cNvSpPr txBox="1"/>
          <p:nvPr/>
        </p:nvSpPr>
        <p:spPr>
          <a:xfrm>
            <a:off x="319060" y="2688231"/>
            <a:ext cx="3793074" cy="2862322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kumimoji="1" lang="en-US" altLang="ja-JP" sz="1200" dirty="0"/>
          </a:p>
          <a:p>
            <a:pPr algn="ctr"/>
            <a:endParaRPr lang="en-US" altLang="ja-JP" sz="1200" dirty="0"/>
          </a:p>
          <a:p>
            <a:pPr algn="ctr"/>
            <a:endParaRPr lang="en-US" altLang="ja-JP" sz="1200" dirty="0"/>
          </a:p>
          <a:p>
            <a:pPr algn="ctr"/>
            <a:endParaRPr lang="en-US" altLang="ja-JP" sz="1200" dirty="0"/>
          </a:p>
          <a:p>
            <a:pPr algn="ctr"/>
            <a:endParaRPr lang="en-US" altLang="ja-JP" sz="1200" dirty="0"/>
          </a:p>
          <a:p>
            <a:pPr algn="ctr"/>
            <a:endParaRPr lang="en-US" altLang="ja-JP" sz="1200" dirty="0"/>
          </a:p>
          <a:p>
            <a:pPr algn="ctr"/>
            <a:r>
              <a:rPr lang="ja-JP" altLang="en-US" sz="1200" dirty="0"/>
              <a:t>解析画像①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（対策前・対策後）</a:t>
            </a:r>
            <a:endParaRPr lang="en-US" altLang="ja-JP" sz="1200" dirty="0"/>
          </a:p>
          <a:p>
            <a:pPr algn="ctr"/>
            <a:endParaRPr lang="en-US" altLang="ja-JP" sz="1200" dirty="0"/>
          </a:p>
          <a:p>
            <a:pPr algn="ctr"/>
            <a:endParaRPr lang="en-US" altLang="ja-JP" sz="1200" dirty="0"/>
          </a:p>
          <a:p>
            <a:pPr algn="ctr"/>
            <a:endParaRPr lang="en-US" altLang="ja-JP" sz="1200" dirty="0"/>
          </a:p>
          <a:p>
            <a:pPr algn="ctr"/>
            <a:endParaRPr lang="en-US" altLang="ja-JP" sz="1200" dirty="0"/>
          </a:p>
          <a:p>
            <a:pPr algn="ctr"/>
            <a:endParaRPr lang="en-US" altLang="ja-JP" sz="1200" dirty="0"/>
          </a:p>
          <a:p>
            <a:pPr algn="ctr"/>
            <a:endParaRPr kumimoji="1" lang="en-US" altLang="ja-JP" sz="1200" dirty="0"/>
          </a:p>
          <a:p>
            <a:pPr algn="ctr"/>
            <a:endParaRPr kumimoji="1" lang="ja-JP" altLang="en-US" sz="12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3A7E093-6BB7-6D0C-AA86-5F4A71F5A49D}"/>
              </a:ext>
            </a:extLst>
          </p:cNvPr>
          <p:cNvSpPr txBox="1"/>
          <p:nvPr/>
        </p:nvSpPr>
        <p:spPr>
          <a:xfrm>
            <a:off x="5140959" y="941008"/>
            <a:ext cx="66652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※</a:t>
            </a:r>
            <a:r>
              <a:rPr kumimoji="1" lang="ja-JP" altLang="en-US" sz="1200" dirty="0"/>
              <a:t>どういう目的・意図で今回の環境解析・省エネ設計を行ったか</a:t>
            </a:r>
            <a:endParaRPr kumimoji="1" lang="en-US" altLang="ja-JP" sz="1200" dirty="0"/>
          </a:p>
          <a:p>
            <a:r>
              <a:rPr lang="ja-JP" altLang="en-US" sz="1200" dirty="0"/>
              <a:t>　</a:t>
            </a:r>
            <a:r>
              <a:rPr kumimoji="1" lang="ja-JP" altLang="en-US" sz="1200" dirty="0"/>
              <a:t>記載してください。</a:t>
            </a:r>
            <a:endParaRPr kumimoji="1" lang="en-US" altLang="ja-JP" sz="1200" dirty="0"/>
          </a:p>
        </p:txBody>
      </p:sp>
      <p:sp>
        <p:nvSpPr>
          <p:cNvPr id="18" name="吹き出し: 角を丸めた四角形 17">
            <a:extLst>
              <a:ext uri="{FF2B5EF4-FFF2-40B4-BE49-F238E27FC236}">
                <a16:creationId xmlns:a16="http://schemas.microsoft.com/office/drawing/2014/main" id="{3118FFD0-D90D-BC25-32E5-E283A55E0C78}"/>
              </a:ext>
            </a:extLst>
          </p:cNvPr>
          <p:cNvSpPr/>
          <p:nvPr/>
        </p:nvSpPr>
        <p:spPr>
          <a:xfrm>
            <a:off x="9022080" y="1503680"/>
            <a:ext cx="2868857" cy="669853"/>
          </a:xfrm>
          <a:prstGeom prst="wedgeRoundRectCallout">
            <a:avLst>
              <a:gd name="adj1" fmla="val -61445"/>
              <a:gd name="adj2" fmla="val -31785"/>
              <a:gd name="adj3" fmla="val 16667"/>
            </a:avLst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A056D9E-2C88-8256-4963-DD1A5CC551A3}"/>
              </a:ext>
            </a:extLst>
          </p:cNvPr>
          <p:cNvSpPr txBox="1"/>
          <p:nvPr/>
        </p:nvSpPr>
        <p:spPr>
          <a:xfrm>
            <a:off x="9015364" y="1527202"/>
            <a:ext cx="2848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建築物についての図面や表・グラフ等の付属資料、イメージ画像があれば</a:t>
            </a:r>
            <a:endParaRPr kumimoji="1" lang="en-US" altLang="ja-JP" sz="12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kumimoji="1" lang="ja-JP" altLang="en-US" sz="1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貼ってください。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4C8C9189-C9E8-6E3D-50E7-10DF6E1EECD9}"/>
              </a:ext>
            </a:extLst>
          </p:cNvPr>
          <p:cNvSpPr txBox="1"/>
          <p:nvPr/>
        </p:nvSpPr>
        <p:spPr>
          <a:xfrm>
            <a:off x="173945" y="5546282"/>
            <a:ext cx="42128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※</a:t>
            </a:r>
            <a:r>
              <a:rPr lang="ja-JP" altLang="en-US" sz="1200" dirty="0"/>
              <a:t>①の取組み内容・環境解析前後の変化を記載</a:t>
            </a:r>
            <a:endParaRPr lang="en-US" altLang="ja-JP" sz="1200" dirty="0"/>
          </a:p>
          <a:p>
            <a:r>
              <a:rPr lang="ja-JP" altLang="en-US" sz="1200" dirty="0"/>
              <a:t>　解析結果（対策前）</a:t>
            </a:r>
            <a:r>
              <a:rPr kumimoji="1" lang="ja-JP" altLang="en-US" sz="1200" dirty="0"/>
              <a:t>をふまえてどのような</a:t>
            </a:r>
            <a:r>
              <a:rPr lang="ja-JP" altLang="en-US" sz="1200" dirty="0"/>
              <a:t>設計（変更）</a:t>
            </a:r>
            <a:endParaRPr lang="en-US" altLang="ja-JP" sz="1200" dirty="0"/>
          </a:p>
          <a:p>
            <a:r>
              <a:rPr kumimoji="1" lang="ja-JP" altLang="en-US" sz="1200" dirty="0"/>
              <a:t>　をしたか、どのように</a:t>
            </a:r>
            <a:r>
              <a:rPr lang="ja-JP" altLang="en-US" sz="1200" dirty="0"/>
              <a:t>断熱性能や</a:t>
            </a:r>
            <a:r>
              <a:rPr kumimoji="1" lang="ja-JP" altLang="en-US" sz="1200" dirty="0"/>
              <a:t>省エネルギー性能が</a:t>
            </a:r>
            <a:endParaRPr kumimoji="1" lang="en-US" altLang="ja-JP" sz="1200" dirty="0"/>
          </a:p>
          <a:p>
            <a:r>
              <a:rPr lang="ja-JP" altLang="en-US" sz="1200" dirty="0"/>
              <a:t>　</a:t>
            </a:r>
            <a:r>
              <a:rPr kumimoji="1" lang="ja-JP" altLang="en-US" sz="1200" dirty="0"/>
              <a:t>改善したか等を記載してください。</a:t>
            </a:r>
            <a:endParaRPr kumimoji="1" lang="en-US" altLang="ja-JP" sz="1200" dirty="0"/>
          </a:p>
          <a:p>
            <a:r>
              <a:rPr kumimoji="1" lang="ja-JP" altLang="en-US" sz="1200" dirty="0"/>
              <a:t>　　例．断熱性能　</a:t>
            </a:r>
            <a:r>
              <a:rPr kumimoji="1" lang="en-US" altLang="ja-JP" sz="1200" dirty="0"/>
              <a:t>BPI</a:t>
            </a:r>
            <a:r>
              <a:rPr kumimoji="1" lang="ja-JP" altLang="en-US" sz="1200" dirty="0"/>
              <a:t>値の改善</a:t>
            </a:r>
            <a:endParaRPr kumimoji="1" lang="en-US" altLang="ja-JP" sz="1200" dirty="0"/>
          </a:p>
          <a:p>
            <a:r>
              <a:rPr lang="ja-JP" altLang="en-US" sz="1200" dirty="0"/>
              <a:t>　　　（対策前）●●→（対策後）●●</a:t>
            </a:r>
            <a:endParaRPr kumimoji="1" lang="ja-JP" altLang="en-US" sz="1200" dirty="0"/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94C84BA7-C895-0771-803E-18E7D8A2D008}"/>
              </a:ext>
            </a:extLst>
          </p:cNvPr>
          <p:cNvSpPr/>
          <p:nvPr/>
        </p:nvSpPr>
        <p:spPr>
          <a:xfrm>
            <a:off x="183999" y="2402959"/>
            <a:ext cx="11853672" cy="4333507"/>
          </a:xfrm>
          <a:prstGeom prst="roundRect">
            <a:avLst>
              <a:gd name="adj" fmla="val 3436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noFill/>
            </a:endParaRP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9B8AAC65-B7DB-3645-D003-30EEE1A1D01E}"/>
              </a:ext>
            </a:extLst>
          </p:cNvPr>
          <p:cNvSpPr/>
          <p:nvPr/>
        </p:nvSpPr>
        <p:spPr>
          <a:xfrm>
            <a:off x="187853" y="654213"/>
            <a:ext cx="11849818" cy="1672297"/>
          </a:xfrm>
          <a:prstGeom prst="roundRect">
            <a:avLst>
              <a:gd name="adj" fmla="val 3436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noFill/>
            </a:endParaRPr>
          </a:p>
        </p:txBody>
      </p:sp>
      <p:sp>
        <p:nvSpPr>
          <p:cNvPr id="20" name="コンテンツ プレースホルダー 2">
            <a:extLst>
              <a:ext uri="{FF2B5EF4-FFF2-40B4-BE49-F238E27FC236}">
                <a16:creationId xmlns:a16="http://schemas.microsoft.com/office/drawing/2014/main" id="{D46028B1-7669-785E-201F-8FCCD094BB55}"/>
              </a:ext>
            </a:extLst>
          </p:cNvPr>
          <p:cNvSpPr txBox="1">
            <a:spLocks/>
          </p:cNvSpPr>
          <p:nvPr/>
        </p:nvSpPr>
        <p:spPr>
          <a:xfrm>
            <a:off x="4902971" y="645398"/>
            <a:ext cx="1629373" cy="3077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140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■目的・意図</a:t>
            </a:r>
            <a:endParaRPr lang="en-US" altLang="ja-JP" sz="1400" b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A30EC8E5-491A-5B39-5D39-EFC443165B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856495"/>
              </p:ext>
            </p:extLst>
          </p:nvPr>
        </p:nvGraphicFramePr>
        <p:xfrm>
          <a:off x="348121" y="936655"/>
          <a:ext cx="4649618" cy="1295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9276">
                  <a:extLst>
                    <a:ext uri="{9D8B030D-6E8A-4147-A177-3AD203B41FA5}">
                      <a16:colId xmlns:a16="http://schemas.microsoft.com/office/drawing/2014/main" val="1501933180"/>
                    </a:ext>
                  </a:extLst>
                </a:gridCol>
                <a:gridCol w="697678">
                  <a:extLst>
                    <a:ext uri="{9D8B030D-6E8A-4147-A177-3AD203B41FA5}">
                      <a16:colId xmlns:a16="http://schemas.microsoft.com/office/drawing/2014/main" val="1470257872"/>
                    </a:ext>
                  </a:extLst>
                </a:gridCol>
                <a:gridCol w="724890">
                  <a:extLst>
                    <a:ext uri="{9D8B030D-6E8A-4147-A177-3AD203B41FA5}">
                      <a16:colId xmlns:a16="http://schemas.microsoft.com/office/drawing/2014/main" val="2561127861"/>
                    </a:ext>
                  </a:extLst>
                </a:gridCol>
                <a:gridCol w="422800">
                  <a:extLst>
                    <a:ext uri="{9D8B030D-6E8A-4147-A177-3AD203B41FA5}">
                      <a16:colId xmlns:a16="http://schemas.microsoft.com/office/drawing/2014/main" val="531278150"/>
                    </a:ext>
                  </a:extLst>
                </a:gridCol>
                <a:gridCol w="427254">
                  <a:extLst>
                    <a:ext uri="{9D8B030D-6E8A-4147-A177-3AD203B41FA5}">
                      <a16:colId xmlns:a16="http://schemas.microsoft.com/office/drawing/2014/main" val="2609635508"/>
                    </a:ext>
                  </a:extLst>
                </a:gridCol>
                <a:gridCol w="293498">
                  <a:extLst>
                    <a:ext uri="{9D8B030D-6E8A-4147-A177-3AD203B41FA5}">
                      <a16:colId xmlns:a16="http://schemas.microsoft.com/office/drawing/2014/main" val="22464317"/>
                    </a:ext>
                  </a:extLst>
                </a:gridCol>
                <a:gridCol w="934222">
                  <a:extLst>
                    <a:ext uri="{9D8B030D-6E8A-4147-A177-3AD203B41FA5}">
                      <a16:colId xmlns:a16="http://schemas.microsoft.com/office/drawing/2014/main" val="4119126808"/>
                    </a:ext>
                  </a:extLst>
                </a:gridCol>
              </a:tblGrid>
              <a:tr h="241097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所在地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rgbClr val="FFCCCC"/>
                    </a:solidFill>
                  </a:tcPr>
                </a:tc>
                <a:tc gridSpan="6"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東京都内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523245"/>
                  </a:ext>
                </a:extLst>
              </a:tr>
              <a:tr h="2410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主要用途</a:t>
                      </a:r>
                    </a:p>
                  </a:txBody>
                  <a:tcPr>
                    <a:solidFill>
                      <a:srgbClr val="FFCCCC"/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総延床面積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967576"/>
                  </a:ext>
                </a:extLst>
              </a:tr>
              <a:tr h="241097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建築面積</a:t>
                      </a:r>
                    </a:p>
                  </a:txBody>
                  <a:tcPr>
                    <a:solidFill>
                      <a:srgbClr val="FFCCCC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延床面積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CCC"/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稼働日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5730897"/>
                  </a:ext>
                </a:extLst>
              </a:tr>
              <a:tr h="241097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建築物の高さ</a:t>
                      </a:r>
                    </a:p>
                  </a:txBody>
                  <a:tcPr>
                    <a:solidFill>
                      <a:srgbClr val="FFCCCC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構造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2776501"/>
                  </a:ext>
                </a:extLst>
              </a:tr>
              <a:tr h="241097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階数</a:t>
                      </a:r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aseline="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地上</a:t>
                      </a:r>
                    </a:p>
                  </a:txBody>
                  <a:tcPr>
                    <a:solidFill>
                      <a:srgbClr val="FFE5E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地下</a:t>
                      </a:r>
                    </a:p>
                  </a:txBody>
                  <a:tcPr>
                    <a:solidFill>
                      <a:srgbClr val="FFE5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5908106"/>
                  </a:ext>
                </a:extLst>
              </a:tr>
            </a:tbl>
          </a:graphicData>
        </a:graphic>
      </p:graphicFrame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957D937-BB36-FF43-7F91-031942D52177}"/>
              </a:ext>
            </a:extLst>
          </p:cNvPr>
          <p:cNvSpPr txBox="1"/>
          <p:nvPr/>
        </p:nvSpPr>
        <p:spPr>
          <a:xfrm>
            <a:off x="4294742" y="5913920"/>
            <a:ext cx="36025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/>
              <a:t>※</a:t>
            </a:r>
            <a:r>
              <a:rPr lang="ja-JP" altLang="en-US" sz="1200" dirty="0"/>
              <a:t>②の取組み内容・環境解析前後の変化を記載</a:t>
            </a:r>
            <a:endParaRPr kumimoji="1" lang="ja-JP" altLang="en-US" sz="1200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F2700D77-90B2-D22B-18F6-598FD664DD89}"/>
              </a:ext>
            </a:extLst>
          </p:cNvPr>
          <p:cNvSpPr txBox="1"/>
          <p:nvPr/>
        </p:nvSpPr>
        <p:spPr>
          <a:xfrm>
            <a:off x="4212378" y="2690455"/>
            <a:ext cx="3793074" cy="2862322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altLang="ja-JP" sz="1200" dirty="0"/>
          </a:p>
          <a:p>
            <a:pPr algn="ctr"/>
            <a:endParaRPr lang="en-US" altLang="ja-JP" sz="1200" dirty="0"/>
          </a:p>
          <a:p>
            <a:pPr algn="ctr"/>
            <a:endParaRPr lang="en-US" altLang="ja-JP" sz="1200" dirty="0"/>
          </a:p>
          <a:p>
            <a:pPr algn="ctr"/>
            <a:endParaRPr lang="en-US" altLang="ja-JP" sz="1200" dirty="0"/>
          </a:p>
          <a:p>
            <a:pPr algn="ctr"/>
            <a:endParaRPr lang="en-US" altLang="ja-JP" sz="1200" dirty="0"/>
          </a:p>
          <a:p>
            <a:pPr algn="ctr"/>
            <a:endParaRPr lang="en-US" altLang="ja-JP" sz="1200" dirty="0"/>
          </a:p>
          <a:p>
            <a:pPr algn="ctr"/>
            <a:r>
              <a:rPr lang="ja-JP" altLang="en-US" sz="1200" dirty="0"/>
              <a:t>解析画像②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（対策前・対策後）</a:t>
            </a:r>
            <a:endParaRPr lang="en-US" altLang="ja-JP" sz="1200" dirty="0"/>
          </a:p>
          <a:p>
            <a:pPr algn="ctr"/>
            <a:endParaRPr lang="en-US" altLang="ja-JP" sz="1200" dirty="0"/>
          </a:p>
          <a:p>
            <a:pPr algn="ctr"/>
            <a:endParaRPr lang="en-US" altLang="ja-JP" sz="1200" dirty="0"/>
          </a:p>
          <a:p>
            <a:pPr algn="ctr"/>
            <a:endParaRPr lang="en-US" altLang="ja-JP" sz="1200" dirty="0"/>
          </a:p>
          <a:p>
            <a:pPr algn="ctr"/>
            <a:endParaRPr lang="en-US" altLang="ja-JP" sz="1200" dirty="0"/>
          </a:p>
          <a:p>
            <a:pPr algn="ctr"/>
            <a:endParaRPr lang="en-US" altLang="ja-JP" sz="1200" dirty="0"/>
          </a:p>
          <a:p>
            <a:pPr algn="ctr"/>
            <a:endParaRPr lang="en-US" altLang="ja-JP" sz="1200" dirty="0"/>
          </a:p>
          <a:p>
            <a:pPr algn="ctr"/>
            <a:endParaRPr lang="ja-JP" altLang="en-US" sz="1200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12C386FD-8CC5-E0BB-5E9B-A2B25C558D46}"/>
              </a:ext>
            </a:extLst>
          </p:cNvPr>
          <p:cNvSpPr txBox="1"/>
          <p:nvPr/>
        </p:nvSpPr>
        <p:spPr>
          <a:xfrm>
            <a:off x="8125234" y="2690455"/>
            <a:ext cx="3793074" cy="2862322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altLang="ja-JP" sz="1200" dirty="0"/>
          </a:p>
          <a:p>
            <a:pPr algn="ctr"/>
            <a:endParaRPr lang="en-US" altLang="ja-JP" sz="1200" dirty="0"/>
          </a:p>
          <a:p>
            <a:pPr algn="ctr"/>
            <a:endParaRPr lang="en-US" altLang="ja-JP" sz="1200" dirty="0"/>
          </a:p>
          <a:p>
            <a:pPr algn="ctr"/>
            <a:endParaRPr lang="en-US" altLang="ja-JP" sz="1200" dirty="0"/>
          </a:p>
          <a:p>
            <a:pPr algn="ctr"/>
            <a:endParaRPr lang="en-US" altLang="ja-JP" sz="1200" dirty="0"/>
          </a:p>
          <a:p>
            <a:pPr algn="ctr"/>
            <a:endParaRPr lang="en-US" altLang="ja-JP" sz="1200" dirty="0"/>
          </a:p>
          <a:p>
            <a:pPr algn="ctr"/>
            <a:r>
              <a:rPr lang="ja-JP" altLang="en-US" sz="1200" dirty="0"/>
              <a:t>解析画像③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（対策前・対策後）</a:t>
            </a:r>
            <a:endParaRPr lang="en-US" altLang="ja-JP" sz="1200" dirty="0"/>
          </a:p>
          <a:p>
            <a:pPr algn="ctr"/>
            <a:endParaRPr lang="en-US" altLang="ja-JP" sz="1200" dirty="0"/>
          </a:p>
          <a:p>
            <a:pPr algn="ctr"/>
            <a:endParaRPr lang="en-US" altLang="ja-JP" sz="1200" dirty="0"/>
          </a:p>
          <a:p>
            <a:pPr algn="ctr"/>
            <a:endParaRPr lang="en-US" altLang="ja-JP" sz="1200" dirty="0"/>
          </a:p>
          <a:p>
            <a:pPr algn="ctr"/>
            <a:endParaRPr lang="en-US" altLang="ja-JP" sz="1200" dirty="0"/>
          </a:p>
          <a:p>
            <a:pPr algn="ctr"/>
            <a:endParaRPr lang="en-US" altLang="ja-JP" sz="1200" dirty="0"/>
          </a:p>
          <a:p>
            <a:pPr algn="ctr"/>
            <a:endParaRPr lang="en-US" altLang="ja-JP" sz="1200" dirty="0"/>
          </a:p>
          <a:p>
            <a:pPr algn="ctr"/>
            <a:endParaRPr lang="ja-JP" altLang="en-US" sz="1200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76D5A92D-D881-F4EC-FF9C-7230420542C4}"/>
              </a:ext>
            </a:extLst>
          </p:cNvPr>
          <p:cNvSpPr txBox="1"/>
          <p:nvPr/>
        </p:nvSpPr>
        <p:spPr>
          <a:xfrm>
            <a:off x="8220677" y="5913920"/>
            <a:ext cx="36025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/>
              <a:t>※</a:t>
            </a:r>
            <a:r>
              <a:rPr lang="ja-JP" altLang="en-US" sz="1200" dirty="0"/>
              <a:t>③の取組み内容・環境解析前後の変化を記載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638643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207</Words>
  <Application>Microsoft Office PowerPoint</Application>
  <PresentationFormat>ワイド画面</PresentationFormat>
  <Paragraphs>82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游ゴシック</vt:lpstr>
      <vt:lpstr>游ゴシック Light</vt:lpstr>
      <vt:lpstr>Arial</vt:lpstr>
      <vt:lpstr>Office テーマ</vt:lpstr>
      <vt:lpstr>ＢＩＭを活用した省エネ建築設計を実施した事業の事例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2025-07-25T12:05:02Z</dcterms:created>
  <dcterms:modified xsi:type="dcterms:W3CDTF">2025-08-26T07:52:26Z</dcterms:modified>
</cp:coreProperties>
</file>